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2.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2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7"/>
  </p:notesMasterIdLst>
  <p:sldIdLst>
    <p:sldId id="256" r:id="rId2"/>
    <p:sldId id="264" r:id="rId3"/>
    <p:sldId id="517" r:id="rId4"/>
    <p:sldId id="519" r:id="rId5"/>
    <p:sldId id="259" r:id="rId6"/>
    <p:sldId id="278" r:id="rId7"/>
    <p:sldId id="449" r:id="rId8"/>
    <p:sldId id="408" r:id="rId9"/>
    <p:sldId id="544" r:id="rId10"/>
    <p:sldId id="523" r:id="rId11"/>
    <p:sldId id="525" r:id="rId12"/>
    <p:sldId id="511" r:id="rId13"/>
    <p:sldId id="464" r:id="rId14"/>
    <p:sldId id="409" r:id="rId15"/>
    <p:sldId id="512" r:id="rId16"/>
    <p:sldId id="513" r:id="rId17"/>
    <p:sldId id="514" r:id="rId18"/>
    <p:sldId id="515" r:id="rId19"/>
    <p:sldId id="516" r:id="rId20"/>
    <p:sldId id="529" r:id="rId21"/>
    <p:sldId id="520" r:id="rId22"/>
    <p:sldId id="526" r:id="rId23"/>
    <p:sldId id="541" r:id="rId24"/>
    <p:sldId id="524" r:id="rId25"/>
    <p:sldId id="528" r:id="rId26"/>
    <p:sldId id="530" r:id="rId27"/>
    <p:sldId id="260" r:id="rId28"/>
    <p:sldId id="261" r:id="rId29"/>
    <p:sldId id="534" r:id="rId30"/>
    <p:sldId id="536" r:id="rId31"/>
    <p:sldId id="537" r:id="rId32"/>
    <p:sldId id="535" r:id="rId33"/>
    <p:sldId id="262" r:id="rId34"/>
    <p:sldId id="275" r:id="rId35"/>
    <p:sldId id="50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1EA1C72-3DA3-5F9A-9649-D0886C034589}" name="Brenda Groves" initials="BG" userId="S::bgroves@kfmc.org::b5332b0a-cfdf-46ef-8d22-b1f6b281353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59117" autoAdjust="0"/>
  </p:normalViewPr>
  <p:slideViewPr>
    <p:cSldViewPr snapToGrid="0" snapToObjects="1">
      <p:cViewPr varScale="1">
        <p:scale>
          <a:sx n="37" d="100"/>
          <a:sy n="37" d="100"/>
        </p:scale>
        <p:origin x="17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F875C0-B451-4D52-9414-A16E24E2E5DE}" type="doc">
      <dgm:prSet loTypeId="urn:microsoft.com/office/officeart/2016/7/layout/VerticalSolidActionList" loCatId="List" qsTypeId="urn:microsoft.com/office/officeart/2005/8/quickstyle/simple2" qsCatId="simple" csTypeId="urn:microsoft.com/office/officeart/2005/8/colors/accent3_2" csCatId="accent3" phldr="1"/>
      <dgm:spPr/>
      <dgm:t>
        <a:bodyPr/>
        <a:lstStyle/>
        <a:p>
          <a:endParaRPr lang="en-US"/>
        </a:p>
      </dgm:t>
    </dgm:pt>
    <dgm:pt modelId="{6CD250B0-B085-4321-832F-BC6A09157325}">
      <dgm:prSet/>
      <dgm:spPr/>
      <dgm:t>
        <a:bodyPr/>
        <a:lstStyle/>
        <a:p>
          <a:r>
            <a:rPr lang="en-US" b="1"/>
            <a:t>Identify</a:t>
          </a:r>
        </a:p>
      </dgm:t>
    </dgm:pt>
    <dgm:pt modelId="{BF4D17D5-0C6D-437A-BFB2-E2C164EF4E0B}" type="parTrans" cxnId="{B57D0CE1-A3A4-475D-AF60-E27F0A351602}">
      <dgm:prSet/>
      <dgm:spPr/>
      <dgm:t>
        <a:bodyPr/>
        <a:lstStyle/>
        <a:p>
          <a:endParaRPr lang="en-US"/>
        </a:p>
      </dgm:t>
    </dgm:pt>
    <dgm:pt modelId="{4F0D0158-0772-4970-A316-65A678305071}" type="sibTrans" cxnId="{B57D0CE1-A3A4-475D-AF60-E27F0A351602}">
      <dgm:prSet/>
      <dgm:spPr/>
      <dgm:t>
        <a:bodyPr/>
        <a:lstStyle/>
        <a:p>
          <a:endParaRPr lang="en-US"/>
        </a:p>
      </dgm:t>
    </dgm:pt>
    <dgm:pt modelId="{32550018-5667-43F5-99C9-EFBD08773375}">
      <dgm:prSet custT="1"/>
      <dgm:spPr/>
      <dgm:t>
        <a:bodyPr/>
        <a:lstStyle/>
        <a:p>
          <a:r>
            <a:rPr lang="en-US" sz="1800" dirty="0"/>
            <a:t>Identify common signs and contributing factors of burnout and secondary traumatic stress specific to aging services.</a:t>
          </a:r>
        </a:p>
      </dgm:t>
    </dgm:pt>
    <dgm:pt modelId="{13108A5B-7615-4501-802C-DD52CB6D4755}" type="parTrans" cxnId="{BA157F7B-EB11-4F7E-BA70-ECEB8E774AA7}">
      <dgm:prSet/>
      <dgm:spPr/>
      <dgm:t>
        <a:bodyPr/>
        <a:lstStyle/>
        <a:p>
          <a:endParaRPr lang="en-US"/>
        </a:p>
      </dgm:t>
    </dgm:pt>
    <dgm:pt modelId="{46DCCB4E-A990-4126-B701-291797B2B10F}" type="sibTrans" cxnId="{BA157F7B-EB11-4F7E-BA70-ECEB8E774AA7}">
      <dgm:prSet/>
      <dgm:spPr/>
      <dgm:t>
        <a:bodyPr/>
        <a:lstStyle/>
        <a:p>
          <a:endParaRPr lang="en-US"/>
        </a:p>
      </dgm:t>
    </dgm:pt>
    <dgm:pt modelId="{17BD3450-2C5B-4657-821B-AA71322A1807}">
      <dgm:prSet/>
      <dgm:spPr/>
      <dgm:t>
        <a:bodyPr/>
        <a:lstStyle/>
        <a:p>
          <a:r>
            <a:rPr lang="en-US" b="1"/>
            <a:t>Describe</a:t>
          </a:r>
        </a:p>
      </dgm:t>
    </dgm:pt>
    <dgm:pt modelId="{41CA8917-D6F4-4928-99AE-66E308EA4D54}" type="parTrans" cxnId="{D3B2AE4A-76E1-4BB2-9997-CE210098701E}">
      <dgm:prSet/>
      <dgm:spPr/>
      <dgm:t>
        <a:bodyPr/>
        <a:lstStyle/>
        <a:p>
          <a:endParaRPr lang="en-US"/>
        </a:p>
      </dgm:t>
    </dgm:pt>
    <dgm:pt modelId="{B431B3FA-D6D4-46DF-BBA9-3853834E9EF7}" type="sibTrans" cxnId="{D3B2AE4A-76E1-4BB2-9997-CE210098701E}">
      <dgm:prSet/>
      <dgm:spPr/>
      <dgm:t>
        <a:bodyPr/>
        <a:lstStyle/>
        <a:p>
          <a:endParaRPr lang="en-US"/>
        </a:p>
      </dgm:t>
    </dgm:pt>
    <dgm:pt modelId="{50D16970-5EA2-4592-92C8-B11DB4E59DBD}">
      <dgm:prSet custT="1"/>
      <dgm:spPr/>
      <dgm:t>
        <a:bodyPr/>
        <a:lstStyle/>
        <a:p>
          <a:r>
            <a:rPr lang="en-US" sz="1800" dirty="0"/>
            <a:t>Describe how burnout and trauma can impact both personal well-being and the quality of resident care.</a:t>
          </a:r>
        </a:p>
      </dgm:t>
    </dgm:pt>
    <dgm:pt modelId="{13CE9561-843F-424E-9732-7F4976A17C2B}" type="parTrans" cxnId="{439A18B3-8D8F-46A1-9881-1688D3251197}">
      <dgm:prSet/>
      <dgm:spPr/>
      <dgm:t>
        <a:bodyPr/>
        <a:lstStyle/>
        <a:p>
          <a:endParaRPr lang="en-US"/>
        </a:p>
      </dgm:t>
    </dgm:pt>
    <dgm:pt modelId="{063B6A8F-DE06-409F-A586-AD3C52E35478}" type="sibTrans" cxnId="{439A18B3-8D8F-46A1-9881-1688D3251197}">
      <dgm:prSet/>
      <dgm:spPr/>
      <dgm:t>
        <a:bodyPr/>
        <a:lstStyle/>
        <a:p>
          <a:endParaRPr lang="en-US"/>
        </a:p>
      </dgm:t>
    </dgm:pt>
    <dgm:pt modelId="{2E6BB4F1-C143-4862-9D6D-FDED58BE225E}">
      <dgm:prSet/>
      <dgm:spPr/>
      <dgm:t>
        <a:bodyPr/>
        <a:lstStyle/>
        <a:p>
          <a:r>
            <a:rPr lang="en-US" b="1"/>
            <a:t>Apply</a:t>
          </a:r>
        </a:p>
      </dgm:t>
    </dgm:pt>
    <dgm:pt modelId="{36241B49-8FC9-4B4D-8E77-3ADE6A57AA68}" type="parTrans" cxnId="{EE17EF5D-B0B7-4888-A47F-22916064D3D8}">
      <dgm:prSet/>
      <dgm:spPr/>
      <dgm:t>
        <a:bodyPr/>
        <a:lstStyle/>
        <a:p>
          <a:endParaRPr lang="en-US"/>
        </a:p>
      </dgm:t>
    </dgm:pt>
    <dgm:pt modelId="{806C6A3C-C5B4-44E2-B09E-8A5E7F2B6B73}" type="sibTrans" cxnId="{EE17EF5D-B0B7-4888-A47F-22916064D3D8}">
      <dgm:prSet/>
      <dgm:spPr/>
      <dgm:t>
        <a:bodyPr/>
        <a:lstStyle/>
        <a:p>
          <a:endParaRPr lang="en-US"/>
        </a:p>
      </dgm:t>
    </dgm:pt>
    <dgm:pt modelId="{3F04DC3D-EB40-4560-B998-8DFC8B3B67D8}">
      <dgm:prSet custT="1"/>
      <dgm:spPr/>
      <dgm:t>
        <a:bodyPr/>
        <a:lstStyle/>
        <a:p>
          <a:r>
            <a:rPr lang="en-US" sz="1800" dirty="0"/>
            <a:t>Understand how to apply practical self-care strategies to manage stress during and after shifts.</a:t>
          </a:r>
        </a:p>
      </dgm:t>
    </dgm:pt>
    <dgm:pt modelId="{EBF0E032-E41D-44B6-8A1B-93A8C3E376AD}" type="parTrans" cxnId="{5E0E9886-7E5F-4B1A-B566-60BE73C4802F}">
      <dgm:prSet/>
      <dgm:spPr/>
      <dgm:t>
        <a:bodyPr/>
        <a:lstStyle/>
        <a:p>
          <a:endParaRPr lang="en-US"/>
        </a:p>
      </dgm:t>
    </dgm:pt>
    <dgm:pt modelId="{2AEA75FC-4589-4880-A732-3047EDA3EC9D}" type="sibTrans" cxnId="{5E0E9886-7E5F-4B1A-B566-60BE73C4802F}">
      <dgm:prSet/>
      <dgm:spPr/>
      <dgm:t>
        <a:bodyPr/>
        <a:lstStyle/>
        <a:p>
          <a:endParaRPr lang="en-US"/>
        </a:p>
      </dgm:t>
    </dgm:pt>
    <dgm:pt modelId="{D34A9228-7B0E-4EE3-B2EE-D83971552CBE}">
      <dgm:prSet/>
      <dgm:spPr/>
      <dgm:t>
        <a:bodyPr/>
        <a:lstStyle/>
        <a:p>
          <a:r>
            <a:rPr lang="en-US" b="1" dirty="0"/>
            <a:t>Commit</a:t>
          </a:r>
        </a:p>
      </dgm:t>
    </dgm:pt>
    <dgm:pt modelId="{E0DD8AF2-5ED5-4F49-8C30-A86C942F44C6}" type="parTrans" cxnId="{84824868-A376-46EA-968B-470AD901194A}">
      <dgm:prSet/>
      <dgm:spPr/>
      <dgm:t>
        <a:bodyPr/>
        <a:lstStyle/>
        <a:p>
          <a:endParaRPr lang="en-US"/>
        </a:p>
      </dgm:t>
    </dgm:pt>
    <dgm:pt modelId="{51AEBBA4-B42D-4B18-BC4F-3127454468AC}" type="sibTrans" cxnId="{84824868-A376-46EA-968B-470AD901194A}">
      <dgm:prSet/>
      <dgm:spPr/>
      <dgm:t>
        <a:bodyPr/>
        <a:lstStyle/>
        <a:p>
          <a:endParaRPr lang="en-US"/>
        </a:p>
      </dgm:t>
    </dgm:pt>
    <dgm:pt modelId="{4B20B2F4-2CD5-4189-B29C-C518239EF0AF}">
      <dgm:prSet custT="1"/>
      <dgm:spPr/>
      <dgm:t>
        <a:bodyPr/>
        <a:lstStyle/>
        <a:p>
          <a:r>
            <a:rPr lang="en-US" sz="1800" b="0" dirty="0"/>
            <a:t>Commit to one actionable self-care practice to implement in the next week to build resilience and reduce burnout risk.</a:t>
          </a:r>
        </a:p>
      </dgm:t>
    </dgm:pt>
    <dgm:pt modelId="{5214E58C-6D01-4B71-A48F-6C8579C76917}" type="parTrans" cxnId="{365CB5D9-E691-4380-830D-5AD56DEE84C4}">
      <dgm:prSet/>
      <dgm:spPr/>
      <dgm:t>
        <a:bodyPr/>
        <a:lstStyle/>
        <a:p>
          <a:endParaRPr lang="en-US"/>
        </a:p>
      </dgm:t>
    </dgm:pt>
    <dgm:pt modelId="{EBAE48F4-6E30-43F3-8C25-18D6581C7375}" type="sibTrans" cxnId="{365CB5D9-E691-4380-830D-5AD56DEE84C4}">
      <dgm:prSet/>
      <dgm:spPr/>
      <dgm:t>
        <a:bodyPr/>
        <a:lstStyle/>
        <a:p>
          <a:endParaRPr lang="en-US"/>
        </a:p>
      </dgm:t>
    </dgm:pt>
    <dgm:pt modelId="{AD09B0AF-9CCE-4E81-B1E1-3C8385875CA3}" type="pres">
      <dgm:prSet presAssocID="{D7F875C0-B451-4D52-9414-A16E24E2E5DE}" presName="Name0" presStyleCnt="0">
        <dgm:presLayoutVars>
          <dgm:dir/>
          <dgm:animLvl val="lvl"/>
          <dgm:resizeHandles val="exact"/>
        </dgm:presLayoutVars>
      </dgm:prSet>
      <dgm:spPr/>
    </dgm:pt>
    <dgm:pt modelId="{0766E2E9-CE86-4E2E-940A-16CAFDB25932}" type="pres">
      <dgm:prSet presAssocID="{6CD250B0-B085-4321-832F-BC6A09157325}" presName="linNode" presStyleCnt="0"/>
      <dgm:spPr/>
    </dgm:pt>
    <dgm:pt modelId="{79B73CEE-C08F-4FFE-BFB2-B212279D33F9}" type="pres">
      <dgm:prSet presAssocID="{6CD250B0-B085-4321-832F-BC6A09157325}" presName="parentText" presStyleLbl="alignNode1" presStyleIdx="0" presStyleCnt="4">
        <dgm:presLayoutVars>
          <dgm:chMax val="1"/>
          <dgm:bulletEnabled/>
        </dgm:presLayoutVars>
      </dgm:prSet>
      <dgm:spPr/>
    </dgm:pt>
    <dgm:pt modelId="{A9D144B2-15B1-49B3-8198-D56470A8720A}" type="pres">
      <dgm:prSet presAssocID="{6CD250B0-B085-4321-832F-BC6A09157325}" presName="descendantText" presStyleLbl="alignAccFollowNode1" presStyleIdx="0" presStyleCnt="4">
        <dgm:presLayoutVars>
          <dgm:bulletEnabled/>
        </dgm:presLayoutVars>
      </dgm:prSet>
      <dgm:spPr/>
    </dgm:pt>
    <dgm:pt modelId="{8468A5F2-7A48-49B1-A572-0DE73149A2F7}" type="pres">
      <dgm:prSet presAssocID="{4F0D0158-0772-4970-A316-65A678305071}" presName="sp" presStyleCnt="0"/>
      <dgm:spPr/>
    </dgm:pt>
    <dgm:pt modelId="{790FD06A-16A3-473D-A332-DE57436C1341}" type="pres">
      <dgm:prSet presAssocID="{17BD3450-2C5B-4657-821B-AA71322A1807}" presName="linNode" presStyleCnt="0"/>
      <dgm:spPr/>
    </dgm:pt>
    <dgm:pt modelId="{26649C8A-49C7-431A-BAB4-39FB6F262770}" type="pres">
      <dgm:prSet presAssocID="{17BD3450-2C5B-4657-821B-AA71322A1807}" presName="parentText" presStyleLbl="alignNode1" presStyleIdx="1" presStyleCnt="4">
        <dgm:presLayoutVars>
          <dgm:chMax val="1"/>
          <dgm:bulletEnabled/>
        </dgm:presLayoutVars>
      </dgm:prSet>
      <dgm:spPr/>
    </dgm:pt>
    <dgm:pt modelId="{23652254-E4B1-451E-A25A-241891B4640F}" type="pres">
      <dgm:prSet presAssocID="{17BD3450-2C5B-4657-821B-AA71322A1807}" presName="descendantText" presStyleLbl="alignAccFollowNode1" presStyleIdx="1" presStyleCnt="4">
        <dgm:presLayoutVars>
          <dgm:bulletEnabled/>
        </dgm:presLayoutVars>
      </dgm:prSet>
      <dgm:spPr/>
    </dgm:pt>
    <dgm:pt modelId="{8A45A932-684D-4E18-8023-78ED0E8C6BCA}" type="pres">
      <dgm:prSet presAssocID="{B431B3FA-D6D4-46DF-BBA9-3853834E9EF7}" presName="sp" presStyleCnt="0"/>
      <dgm:spPr/>
    </dgm:pt>
    <dgm:pt modelId="{D53F804E-8014-4D3B-821A-C04507EF5C50}" type="pres">
      <dgm:prSet presAssocID="{2E6BB4F1-C143-4862-9D6D-FDED58BE225E}" presName="linNode" presStyleCnt="0"/>
      <dgm:spPr/>
    </dgm:pt>
    <dgm:pt modelId="{30B1E8F2-DD28-43C7-B3ED-FD43A992B791}" type="pres">
      <dgm:prSet presAssocID="{2E6BB4F1-C143-4862-9D6D-FDED58BE225E}" presName="parentText" presStyleLbl="alignNode1" presStyleIdx="2" presStyleCnt="4">
        <dgm:presLayoutVars>
          <dgm:chMax val="1"/>
          <dgm:bulletEnabled/>
        </dgm:presLayoutVars>
      </dgm:prSet>
      <dgm:spPr/>
    </dgm:pt>
    <dgm:pt modelId="{93322FF0-A236-4168-87D5-634E15C62C0E}" type="pres">
      <dgm:prSet presAssocID="{2E6BB4F1-C143-4862-9D6D-FDED58BE225E}" presName="descendantText" presStyleLbl="alignAccFollowNode1" presStyleIdx="2" presStyleCnt="4">
        <dgm:presLayoutVars>
          <dgm:bulletEnabled/>
        </dgm:presLayoutVars>
      </dgm:prSet>
      <dgm:spPr/>
    </dgm:pt>
    <dgm:pt modelId="{A5816A81-26EE-4AFC-9804-BEFF0BF09BED}" type="pres">
      <dgm:prSet presAssocID="{806C6A3C-C5B4-44E2-B09E-8A5E7F2B6B73}" presName="sp" presStyleCnt="0"/>
      <dgm:spPr/>
    </dgm:pt>
    <dgm:pt modelId="{9AB5234F-D3F1-4BCA-9588-9EB6E995B568}" type="pres">
      <dgm:prSet presAssocID="{D34A9228-7B0E-4EE3-B2EE-D83971552CBE}" presName="linNode" presStyleCnt="0"/>
      <dgm:spPr/>
    </dgm:pt>
    <dgm:pt modelId="{8D62E592-DD2F-4348-ADCB-F3176B717E7B}" type="pres">
      <dgm:prSet presAssocID="{D34A9228-7B0E-4EE3-B2EE-D83971552CBE}" presName="parentText" presStyleLbl="alignNode1" presStyleIdx="3" presStyleCnt="4">
        <dgm:presLayoutVars>
          <dgm:chMax val="1"/>
          <dgm:bulletEnabled/>
        </dgm:presLayoutVars>
      </dgm:prSet>
      <dgm:spPr/>
    </dgm:pt>
    <dgm:pt modelId="{F06C3A80-FCFE-4012-859B-D537912A7F4E}" type="pres">
      <dgm:prSet presAssocID="{D34A9228-7B0E-4EE3-B2EE-D83971552CBE}" presName="descendantText" presStyleLbl="alignAccFollowNode1" presStyleIdx="3" presStyleCnt="4">
        <dgm:presLayoutVars>
          <dgm:bulletEnabled/>
        </dgm:presLayoutVars>
      </dgm:prSet>
      <dgm:spPr/>
    </dgm:pt>
  </dgm:ptLst>
  <dgm:cxnLst>
    <dgm:cxn modelId="{A86F4216-39DB-474C-B2E2-AF68511BF09A}" type="presOf" srcId="{17BD3450-2C5B-4657-821B-AA71322A1807}" destId="{26649C8A-49C7-431A-BAB4-39FB6F262770}" srcOrd="0" destOrd="0" presId="urn:microsoft.com/office/officeart/2016/7/layout/VerticalSolidActionList"/>
    <dgm:cxn modelId="{37C45A1C-5988-485A-827D-07F634A47E51}" type="presOf" srcId="{2E6BB4F1-C143-4862-9D6D-FDED58BE225E}" destId="{30B1E8F2-DD28-43C7-B3ED-FD43A992B791}" srcOrd="0" destOrd="0" presId="urn:microsoft.com/office/officeart/2016/7/layout/VerticalSolidActionList"/>
    <dgm:cxn modelId="{9847F131-86F6-43D1-B9C4-FB85A43436B7}" type="presOf" srcId="{D7F875C0-B451-4D52-9414-A16E24E2E5DE}" destId="{AD09B0AF-9CCE-4E81-B1E1-3C8385875CA3}" srcOrd="0" destOrd="0" presId="urn:microsoft.com/office/officeart/2016/7/layout/VerticalSolidActionList"/>
    <dgm:cxn modelId="{69CD1E35-9E90-4586-A9BD-E5069A9ED0F1}" type="presOf" srcId="{D34A9228-7B0E-4EE3-B2EE-D83971552CBE}" destId="{8D62E592-DD2F-4348-ADCB-F3176B717E7B}" srcOrd="0" destOrd="0" presId="urn:microsoft.com/office/officeart/2016/7/layout/VerticalSolidActionList"/>
    <dgm:cxn modelId="{EE17EF5D-B0B7-4888-A47F-22916064D3D8}" srcId="{D7F875C0-B451-4D52-9414-A16E24E2E5DE}" destId="{2E6BB4F1-C143-4862-9D6D-FDED58BE225E}" srcOrd="2" destOrd="0" parTransId="{36241B49-8FC9-4B4D-8E77-3ADE6A57AA68}" sibTransId="{806C6A3C-C5B4-44E2-B09E-8A5E7F2B6B73}"/>
    <dgm:cxn modelId="{84824868-A376-46EA-968B-470AD901194A}" srcId="{D7F875C0-B451-4D52-9414-A16E24E2E5DE}" destId="{D34A9228-7B0E-4EE3-B2EE-D83971552CBE}" srcOrd="3" destOrd="0" parTransId="{E0DD8AF2-5ED5-4F49-8C30-A86C942F44C6}" sibTransId="{51AEBBA4-B42D-4B18-BC4F-3127454468AC}"/>
    <dgm:cxn modelId="{D3B2AE4A-76E1-4BB2-9997-CE210098701E}" srcId="{D7F875C0-B451-4D52-9414-A16E24E2E5DE}" destId="{17BD3450-2C5B-4657-821B-AA71322A1807}" srcOrd="1" destOrd="0" parTransId="{41CA8917-D6F4-4928-99AE-66E308EA4D54}" sibTransId="{B431B3FA-D6D4-46DF-BBA9-3853834E9EF7}"/>
    <dgm:cxn modelId="{D99B3776-0BB0-4222-B12B-D96435D9C202}" type="presOf" srcId="{6CD250B0-B085-4321-832F-BC6A09157325}" destId="{79B73CEE-C08F-4FFE-BFB2-B212279D33F9}" srcOrd="0" destOrd="0" presId="urn:microsoft.com/office/officeart/2016/7/layout/VerticalSolidActionList"/>
    <dgm:cxn modelId="{BA157F7B-EB11-4F7E-BA70-ECEB8E774AA7}" srcId="{6CD250B0-B085-4321-832F-BC6A09157325}" destId="{32550018-5667-43F5-99C9-EFBD08773375}" srcOrd="0" destOrd="0" parTransId="{13108A5B-7615-4501-802C-DD52CB6D4755}" sibTransId="{46DCCB4E-A990-4126-B701-291797B2B10F}"/>
    <dgm:cxn modelId="{5E0E9886-7E5F-4B1A-B566-60BE73C4802F}" srcId="{2E6BB4F1-C143-4862-9D6D-FDED58BE225E}" destId="{3F04DC3D-EB40-4560-B998-8DFC8B3B67D8}" srcOrd="0" destOrd="0" parTransId="{EBF0E032-E41D-44B6-8A1B-93A8C3E376AD}" sibTransId="{2AEA75FC-4589-4880-A732-3047EDA3EC9D}"/>
    <dgm:cxn modelId="{E772F9A8-20D9-4EBA-BBE2-4A24D693E713}" type="presOf" srcId="{3F04DC3D-EB40-4560-B998-8DFC8B3B67D8}" destId="{93322FF0-A236-4168-87D5-634E15C62C0E}" srcOrd="0" destOrd="0" presId="urn:microsoft.com/office/officeart/2016/7/layout/VerticalSolidActionList"/>
    <dgm:cxn modelId="{439A18B3-8D8F-46A1-9881-1688D3251197}" srcId="{17BD3450-2C5B-4657-821B-AA71322A1807}" destId="{50D16970-5EA2-4592-92C8-B11DB4E59DBD}" srcOrd="0" destOrd="0" parTransId="{13CE9561-843F-424E-9732-7F4976A17C2B}" sibTransId="{063B6A8F-DE06-409F-A586-AD3C52E35478}"/>
    <dgm:cxn modelId="{1524D1C4-8FD5-4AF0-B5CC-16BBDEAE4383}" type="presOf" srcId="{4B20B2F4-2CD5-4189-B29C-C518239EF0AF}" destId="{F06C3A80-FCFE-4012-859B-D537912A7F4E}" srcOrd="0" destOrd="0" presId="urn:microsoft.com/office/officeart/2016/7/layout/VerticalSolidActionList"/>
    <dgm:cxn modelId="{83703ACB-4428-487B-A36C-EEE4D5F6923E}" type="presOf" srcId="{32550018-5667-43F5-99C9-EFBD08773375}" destId="{A9D144B2-15B1-49B3-8198-D56470A8720A}" srcOrd="0" destOrd="0" presId="urn:microsoft.com/office/officeart/2016/7/layout/VerticalSolidActionList"/>
    <dgm:cxn modelId="{365CB5D9-E691-4380-830D-5AD56DEE84C4}" srcId="{D34A9228-7B0E-4EE3-B2EE-D83971552CBE}" destId="{4B20B2F4-2CD5-4189-B29C-C518239EF0AF}" srcOrd="0" destOrd="0" parTransId="{5214E58C-6D01-4B71-A48F-6C8579C76917}" sibTransId="{EBAE48F4-6E30-43F3-8C25-18D6581C7375}"/>
    <dgm:cxn modelId="{B57D0CE1-A3A4-475D-AF60-E27F0A351602}" srcId="{D7F875C0-B451-4D52-9414-A16E24E2E5DE}" destId="{6CD250B0-B085-4321-832F-BC6A09157325}" srcOrd="0" destOrd="0" parTransId="{BF4D17D5-0C6D-437A-BFB2-E2C164EF4E0B}" sibTransId="{4F0D0158-0772-4970-A316-65A678305071}"/>
    <dgm:cxn modelId="{819221E1-BFA0-4DFB-9D55-CC1925ACEBA1}" type="presOf" srcId="{50D16970-5EA2-4592-92C8-B11DB4E59DBD}" destId="{23652254-E4B1-451E-A25A-241891B4640F}" srcOrd="0" destOrd="0" presId="urn:microsoft.com/office/officeart/2016/7/layout/VerticalSolidActionList"/>
    <dgm:cxn modelId="{932E935D-FFC0-4582-AC21-7CD32954C396}" type="presParOf" srcId="{AD09B0AF-9CCE-4E81-B1E1-3C8385875CA3}" destId="{0766E2E9-CE86-4E2E-940A-16CAFDB25932}" srcOrd="0" destOrd="0" presId="urn:microsoft.com/office/officeart/2016/7/layout/VerticalSolidActionList"/>
    <dgm:cxn modelId="{75B1D19E-8291-40A4-862B-633BCBCE6777}" type="presParOf" srcId="{0766E2E9-CE86-4E2E-940A-16CAFDB25932}" destId="{79B73CEE-C08F-4FFE-BFB2-B212279D33F9}" srcOrd="0" destOrd="0" presId="urn:microsoft.com/office/officeart/2016/7/layout/VerticalSolidActionList"/>
    <dgm:cxn modelId="{6E32DA48-50DE-46E9-8547-7C48D3E4D30A}" type="presParOf" srcId="{0766E2E9-CE86-4E2E-940A-16CAFDB25932}" destId="{A9D144B2-15B1-49B3-8198-D56470A8720A}" srcOrd="1" destOrd="0" presId="urn:microsoft.com/office/officeart/2016/7/layout/VerticalSolidActionList"/>
    <dgm:cxn modelId="{5E882775-2801-42B0-80B5-37EB7ED04E08}" type="presParOf" srcId="{AD09B0AF-9CCE-4E81-B1E1-3C8385875CA3}" destId="{8468A5F2-7A48-49B1-A572-0DE73149A2F7}" srcOrd="1" destOrd="0" presId="urn:microsoft.com/office/officeart/2016/7/layout/VerticalSolidActionList"/>
    <dgm:cxn modelId="{05B8BE90-9528-4FD5-8EA9-3EA3CC04D72D}" type="presParOf" srcId="{AD09B0AF-9CCE-4E81-B1E1-3C8385875CA3}" destId="{790FD06A-16A3-473D-A332-DE57436C1341}" srcOrd="2" destOrd="0" presId="urn:microsoft.com/office/officeart/2016/7/layout/VerticalSolidActionList"/>
    <dgm:cxn modelId="{3E62A49B-A6AB-4A8C-B9EE-EC8D5B39F35F}" type="presParOf" srcId="{790FD06A-16A3-473D-A332-DE57436C1341}" destId="{26649C8A-49C7-431A-BAB4-39FB6F262770}" srcOrd="0" destOrd="0" presId="urn:microsoft.com/office/officeart/2016/7/layout/VerticalSolidActionList"/>
    <dgm:cxn modelId="{4504D649-1D2A-4E28-B4EF-FDC0653263C2}" type="presParOf" srcId="{790FD06A-16A3-473D-A332-DE57436C1341}" destId="{23652254-E4B1-451E-A25A-241891B4640F}" srcOrd="1" destOrd="0" presId="urn:microsoft.com/office/officeart/2016/7/layout/VerticalSolidActionList"/>
    <dgm:cxn modelId="{937EB872-68A1-48E8-9750-DA5C96E47A88}" type="presParOf" srcId="{AD09B0AF-9CCE-4E81-B1E1-3C8385875CA3}" destId="{8A45A932-684D-4E18-8023-78ED0E8C6BCA}" srcOrd="3" destOrd="0" presId="urn:microsoft.com/office/officeart/2016/7/layout/VerticalSolidActionList"/>
    <dgm:cxn modelId="{980A6F62-2A68-4503-B68D-AED28526DA33}" type="presParOf" srcId="{AD09B0AF-9CCE-4E81-B1E1-3C8385875CA3}" destId="{D53F804E-8014-4D3B-821A-C04507EF5C50}" srcOrd="4" destOrd="0" presId="urn:microsoft.com/office/officeart/2016/7/layout/VerticalSolidActionList"/>
    <dgm:cxn modelId="{43578E58-450E-4269-B527-875C8EE6EE12}" type="presParOf" srcId="{D53F804E-8014-4D3B-821A-C04507EF5C50}" destId="{30B1E8F2-DD28-43C7-B3ED-FD43A992B791}" srcOrd="0" destOrd="0" presId="urn:microsoft.com/office/officeart/2016/7/layout/VerticalSolidActionList"/>
    <dgm:cxn modelId="{71CD64EA-872F-4893-B17A-0D127C0F3B66}" type="presParOf" srcId="{D53F804E-8014-4D3B-821A-C04507EF5C50}" destId="{93322FF0-A236-4168-87D5-634E15C62C0E}" srcOrd="1" destOrd="0" presId="urn:microsoft.com/office/officeart/2016/7/layout/VerticalSolidActionList"/>
    <dgm:cxn modelId="{22FABB4D-1553-4893-AB93-E7507802B501}" type="presParOf" srcId="{AD09B0AF-9CCE-4E81-B1E1-3C8385875CA3}" destId="{A5816A81-26EE-4AFC-9804-BEFF0BF09BED}" srcOrd="5" destOrd="0" presId="urn:microsoft.com/office/officeart/2016/7/layout/VerticalSolidActionList"/>
    <dgm:cxn modelId="{B6AFAD01-1C90-4A05-A0E8-AE3CE81BCA19}" type="presParOf" srcId="{AD09B0AF-9CCE-4E81-B1E1-3C8385875CA3}" destId="{9AB5234F-D3F1-4BCA-9588-9EB6E995B568}" srcOrd="6" destOrd="0" presId="urn:microsoft.com/office/officeart/2016/7/layout/VerticalSolidActionList"/>
    <dgm:cxn modelId="{0FBFA170-A8D9-4F69-AB32-B175F3A28D6E}" type="presParOf" srcId="{9AB5234F-D3F1-4BCA-9588-9EB6E995B568}" destId="{8D62E592-DD2F-4348-ADCB-F3176B717E7B}" srcOrd="0" destOrd="0" presId="urn:microsoft.com/office/officeart/2016/7/layout/VerticalSolidActionList"/>
    <dgm:cxn modelId="{DB4D730A-9A58-4AC2-996D-0EA84C1EF3E6}" type="presParOf" srcId="{9AB5234F-D3F1-4BCA-9588-9EB6E995B568}" destId="{F06C3A80-FCFE-4012-859B-D537912A7F4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7C7960-4047-46D3-AFC8-E4B7D093B43B}"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C691BFDC-10DF-46BA-A504-7E6D7F52D3A3}">
      <dgm:prSet phldrT="[Text]" custT="1"/>
      <dgm:spPr>
        <a:solidFill>
          <a:srgbClr val="66FFFF"/>
        </a:solidFill>
        <a:scene3d>
          <a:camera prst="orthographicFront"/>
          <a:lightRig rig="threePt" dir="t"/>
        </a:scene3d>
        <a:sp3d extrusionH="76200">
          <a:extrusionClr>
            <a:schemeClr val="bg1"/>
          </a:extrusionClr>
        </a:sp3d>
      </dgm:spPr>
      <dgm:t>
        <a:bodyPr/>
        <a:lstStyle/>
        <a:p>
          <a:r>
            <a:rPr lang="en-US" sz="2400" dirty="0">
              <a:solidFill>
                <a:schemeClr val="tx1"/>
              </a:solidFill>
            </a:rPr>
            <a:t>Professional Quality of Life</a:t>
          </a:r>
        </a:p>
      </dgm:t>
    </dgm:pt>
    <dgm:pt modelId="{6D151E91-3628-4E79-B6C5-C68E1229513C}" type="parTrans" cxnId="{E5292A4F-8851-4EC5-9FA8-FB5A318673F2}">
      <dgm:prSet/>
      <dgm:spPr/>
      <dgm:t>
        <a:bodyPr/>
        <a:lstStyle/>
        <a:p>
          <a:endParaRPr lang="en-US" sz="2400"/>
        </a:p>
      </dgm:t>
    </dgm:pt>
    <dgm:pt modelId="{39D9673B-1D3C-488D-8559-6B1FA1461B74}" type="sibTrans" cxnId="{E5292A4F-8851-4EC5-9FA8-FB5A318673F2}">
      <dgm:prSet/>
      <dgm:spPr/>
      <dgm:t>
        <a:bodyPr/>
        <a:lstStyle/>
        <a:p>
          <a:endParaRPr lang="en-US" sz="2400"/>
        </a:p>
      </dgm:t>
    </dgm:pt>
    <dgm:pt modelId="{46565B41-B75A-4C9B-B816-94BA48B2177A}">
      <dgm:prSet phldrT="[Text]" custT="1"/>
      <dgm:spPr>
        <a:solidFill>
          <a:srgbClr val="00B050"/>
        </a:solidFill>
        <a:scene3d>
          <a:camera prst="orthographicFront"/>
          <a:lightRig rig="threePt" dir="t"/>
        </a:scene3d>
        <a:sp3d extrusionH="76200">
          <a:extrusionClr>
            <a:schemeClr val="bg1"/>
          </a:extrusionClr>
        </a:sp3d>
      </dgm:spPr>
      <dgm:t>
        <a:bodyPr/>
        <a:lstStyle/>
        <a:p>
          <a:r>
            <a:rPr lang="en-US" sz="2400" dirty="0"/>
            <a:t>Compassion Satisfaction</a:t>
          </a:r>
        </a:p>
      </dgm:t>
    </dgm:pt>
    <dgm:pt modelId="{8FFA8A3C-BD48-48F1-81CD-6AC2A5A53D0B}" type="parTrans" cxnId="{43AF183B-C19B-409A-B9B7-04BF6C6C1AC4}">
      <dgm:prSet/>
      <dgm:spPr>
        <a:scene3d>
          <a:camera prst="orthographicFront"/>
          <a:lightRig rig="threePt" dir="t"/>
        </a:scene3d>
        <a:sp3d extrusionH="76200">
          <a:extrusionClr>
            <a:schemeClr val="bg1"/>
          </a:extrusionClr>
        </a:sp3d>
      </dgm:spPr>
      <dgm:t>
        <a:bodyPr/>
        <a:lstStyle/>
        <a:p>
          <a:endParaRPr lang="en-US" sz="2400"/>
        </a:p>
      </dgm:t>
    </dgm:pt>
    <dgm:pt modelId="{95FC827F-374C-41CF-904C-62BA69F49B5F}" type="sibTrans" cxnId="{43AF183B-C19B-409A-B9B7-04BF6C6C1AC4}">
      <dgm:prSet/>
      <dgm:spPr/>
      <dgm:t>
        <a:bodyPr/>
        <a:lstStyle/>
        <a:p>
          <a:endParaRPr lang="en-US" sz="2400"/>
        </a:p>
      </dgm:t>
    </dgm:pt>
    <dgm:pt modelId="{54AA1C5D-B6C2-4B25-A250-21D6D2A99690}">
      <dgm:prSet phldrT="[Text]" custT="1"/>
      <dgm:spPr>
        <a:solidFill>
          <a:srgbClr val="FFFF00"/>
        </a:solidFill>
        <a:scene3d>
          <a:camera prst="orthographicFront"/>
          <a:lightRig rig="threePt" dir="t"/>
        </a:scene3d>
        <a:sp3d extrusionH="76200">
          <a:extrusionClr>
            <a:schemeClr val="bg1"/>
          </a:extrusionClr>
        </a:sp3d>
      </dgm:spPr>
      <dgm:t>
        <a:bodyPr/>
        <a:lstStyle/>
        <a:p>
          <a:r>
            <a:rPr lang="en-US" sz="2400" dirty="0">
              <a:solidFill>
                <a:schemeClr val="tx1"/>
              </a:solidFill>
            </a:rPr>
            <a:t>Compassion Fatigue</a:t>
          </a:r>
        </a:p>
      </dgm:t>
    </dgm:pt>
    <dgm:pt modelId="{6978F54D-49E0-416F-9860-6B16FFFB3831}" type="parTrans" cxnId="{E069FC93-1E85-49D6-BE37-CF3B1D9E701D}">
      <dgm:prSet/>
      <dgm:spPr>
        <a:scene3d>
          <a:camera prst="orthographicFront"/>
          <a:lightRig rig="threePt" dir="t"/>
        </a:scene3d>
        <a:sp3d extrusionH="76200">
          <a:extrusionClr>
            <a:schemeClr val="bg1"/>
          </a:extrusionClr>
        </a:sp3d>
      </dgm:spPr>
      <dgm:t>
        <a:bodyPr/>
        <a:lstStyle/>
        <a:p>
          <a:endParaRPr lang="en-US" sz="2400"/>
        </a:p>
      </dgm:t>
    </dgm:pt>
    <dgm:pt modelId="{A0E47D1D-4014-41D8-9D62-0059CFA31281}" type="sibTrans" cxnId="{E069FC93-1E85-49D6-BE37-CF3B1D9E701D}">
      <dgm:prSet/>
      <dgm:spPr/>
      <dgm:t>
        <a:bodyPr/>
        <a:lstStyle/>
        <a:p>
          <a:endParaRPr lang="en-US" sz="2400"/>
        </a:p>
      </dgm:t>
    </dgm:pt>
    <dgm:pt modelId="{68B8707A-18EF-455E-96AC-105027D13C8F}">
      <dgm:prSet phldrT="[Text]" custT="1"/>
      <dgm:spPr>
        <a:solidFill>
          <a:schemeClr val="bg1">
            <a:lumMod val="50000"/>
          </a:schemeClr>
        </a:solidFill>
        <a:scene3d>
          <a:camera prst="orthographicFront"/>
          <a:lightRig rig="threePt" dir="t"/>
        </a:scene3d>
        <a:sp3d extrusionH="76200">
          <a:extrusionClr>
            <a:schemeClr val="bg1"/>
          </a:extrusionClr>
        </a:sp3d>
      </dgm:spPr>
      <dgm:t>
        <a:bodyPr/>
        <a:lstStyle/>
        <a:p>
          <a:r>
            <a:rPr lang="en-US" sz="2400" dirty="0"/>
            <a:t>Burnout</a:t>
          </a:r>
        </a:p>
      </dgm:t>
    </dgm:pt>
    <dgm:pt modelId="{A2E0BD7E-3D93-427E-A278-868B8DE8B1BC}" type="parTrans" cxnId="{2FAA25DA-59D4-4202-A487-D82C2078742E}">
      <dgm:prSet/>
      <dgm:spPr>
        <a:scene3d>
          <a:camera prst="orthographicFront"/>
          <a:lightRig rig="threePt" dir="t"/>
        </a:scene3d>
        <a:sp3d extrusionH="76200">
          <a:extrusionClr>
            <a:schemeClr val="bg1"/>
          </a:extrusionClr>
        </a:sp3d>
      </dgm:spPr>
      <dgm:t>
        <a:bodyPr/>
        <a:lstStyle/>
        <a:p>
          <a:endParaRPr lang="en-US" sz="2400"/>
        </a:p>
      </dgm:t>
    </dgm:pt>
    <dgm:pt modelId="{16312767-48D2-4635-8270-0DFA84CC9007}" type="sibTrans" cxnId="{2FAA25DA-59D4-4202-A487-D82C2078742E}">
      <dgm:prSet/>
      <dgm:spPr/>
      <dgm:t>
        <a:bodyPr/>
        <a:lstStyle/>
        <a:p>
          <a:endParaRPr lang="en-US" sz="2400"/>
        </a:p>
      </dgm:t>
    </dgm:pt>
    <dgm:pt modelId="{746C97A4-A5AC-45F0-B707-A85B25D78564}">
      <dgm:prSet phldrT="[Text]" custT="1"/>
      <dgm:spPr>
        <a:solidFill>
          <a:srgbClr val="FF0000"/>
        </a:solidFill>
        <a:scene3d>
          <a:camera prst="orthographicFront"/>
          <a:lightRig rig="threePt" dir="t"/>
        </a:scene3d>
        <a:sp3d extrusionH="76200">
          <a:extrusionClr>
            <a:schemeClr val="bg1"/>
          </a:extrusionClr>
        </a:sp3d>
      </dgm:spPr>
      <dgm:t>
        <a:bodyPr/>
        <a:lstStyle/>
        <a:p>
          <a:r>
            <a:rPr lang="en-US" sz="2400" dirty="0"/>
            <a:t>Secondary Trauma</a:t>
          </a:r>
        </a:p>
      </dgm:t>
    </dgm:pt>
    <dgm:pt modelId="{D9D48B72-F00A-4C21-BABA-5F0AA536969F}" type="parTrans" cxnId="{A18E941C-9DAF-4C08-A4D2-A508B25CFE18}">
      <dgm:prSet/>
      <dgm:spPr>
        <a:scene3d>
          <a:camera prst="orthographicFront"/>
          <a:lightRig rig="threePt" dir="t"/>
        </a:scene3d>
        <a:sp3d extrusionH="76200">
          <a:extrusionClr>
            <a:schemeClr val="bg1"/>
          </a:extrusionClr>
        </a:sp3d>
      </dgm:spPr>
      <dgm:t>
        <a:bodyPr/>
        <a:lstStyle/>
        <a:p>
          <a:endParaRPr lang="en-US" sz="2400"/>
        </a:p>
      </dgm:t>
    </dgm:pt>
    <dgm:pt modelId="{E7C23FDF-94D5-445D-BF06-85A648826DB2}" type="sibTrans" cxnId="{A18E941C-9DAF-4C08-A4D2-A508B25CFE18}">
      <dgm:prSet/>
      <dgm:spPr/>
      <dgm:t>
        <a:bodyPr/>
        <a:lstStyle/>
        <a:p>
          <a:endParaRPr lang="en-US" sz="2400"/>
        </a:p>
      </dgm:t>
    </dgm:pt>
    <dgm:pt modelId="{020C8D83-1D2B-4452-A5D8-2C460F5E0758}" type="pres">
      <dgm:prSet presAssocID="{1E7C7960-4047-46D3-AFC8-E4B7D093B43B}" presName="mainComposite" presStyleCnt="0">
        <dgm:presLayoutVars>
          <dgm:chPref val="1"/>
          <dgm:dir/>
          <dgm:animOne val="branch"/>
          <dgm:animLvl val="lvl"/>
          <dgm:resizeHandles val="exact"/>
        </dgm:presLayoutVars>
      </dgm:prSet>
      <dgm:spPr/>
    </dgm:pt>
    <dgm:pt modelId="{7FB26216-0AFE-4B76-B690-83D610B541ED}" type="pres">
      <dgm:prSet presAssocID="{1E7C7960-4047-46D3-AFC8-E4B7D093B43B}" presName="hierFlow" presStyleCnt="0"/>
      <dgm:spPr/>
    </dgm:pt>
    <dgm:pt modelId="{690A3FC6-9C2C-435C-A069-5AB3346B0835}" type="pres">
      <dgm:prSet presAssocID="{1E7C7960-4047-46D3-AFC8-E4B7D093B43B}" presName="hierChild1" presStyleCnt="0">
        <dgm:presLayoutVars>
          <dgm:chPref val="1"/>
          <dgm:animOne val="branch"/>
          <dgm:animLvl val="lvl"/>
        </dgm:presLayoutVars>
      </dgm:prSet>
      <dgm:spPr/>
    </dgm:pt>
    <dgm:pt modelId="{A08CC3B5-EAD2-4FB1-8460-F3A2EBF23AE1}" type="pres">
      <dgm:prSet presAssocID="{C691BFDC-10DF-46BA-A504-7E6D7F52D3A3}" presName="Name14" presStyleCnt="0"/>
      <dgm:spPr/>
    </dgm:pt>
    <dgm:pt modelId="{EC3544C4-7599-4200-8EF4-1286B48097F7}" type="pres">
      <dgm:prSet presAssocID="{C691BFDC-10DF-46BA-A504-7E6D7F52D3A3}" presName="level1Shape" presStyleLbl="node0" presStyleIdx="0" presStyleCnt="1" custScaleX="294189" custLinFactNeighborX="369" custLinFactNeighborY="-445">
        <dgm:presLayoutVars>
          <dgm:chPref val="3"/>
        </dgm:presLayoutVars>
      </dgm:prSet>
      <dgm:spPr/>
    </dgm:pt>
    <dgm:pt modelId="{0A2C60EF-E3CC-4BA2-B174-6323E4D7EE09}" type="pres">
      <dgm:prSet presAssocID="{C691BFDC-10DF-46BA-A504-7E6D7F52D3A3}" presName="hierChild2" presStyleCnt="0"/>
      <dgm:spPr/>
    </dgm:pt>
    <dgm:pt modelId="{FBC4CF9D-A33A-4CA6-BF4C-3A8E33711ADF}" type="pres">
      <dgm:prSet presAssocID="{8FFA8A3C-BD48-48F1-81CD-6AC2A5A53D0B}" presName="Name19" presStyleLbl="parChTrans1D2" presStyleIdx="0" presStyleCnt="2"/>
      <dgm:spPr/>
    </dgm:pt>
    <dgm:pt modelId="{C316FC76-B98F-4329-84B5-24B35F59235E}" type="pres">
      <dgm:prSet presAssocID="{46565B41-B75A-4C9B-B816-94BA48B2177A}" presName="Name21" presStyleCnt="0"/>
      <dgm:spPr/>
    </dgm:pt>
    <dgm:pt modelId="{31769D1D-7247-4D23-9E06-D2EAB54AAEB4}" type="pres">
      <dgm:prSet presAssocID="{46565B41-B75A-4C9B-B816-94BA48B2177A}" presName="level2Shape" presStyleLbl="node2" presStyleIdx="0" presStyleCnt="2" custScaleX="150380" custLinFactNeighborX="-54462" custLinFactNeighborY="9855"/>
      <dgm:spPr/>
    </dgm:pt>
    <dgm:pt modelId="{7D1165C4-64F5-4F3A-9289-F304932DDB9C}" type="pres">
      <dgm:prSet presAssocID="{46565B41-B75A-4C9B-B816-94BA48B2177A}" presName="hierChild3" presStyleCnt="0"/>
      <dgm:spPr/>
    </dgm:pt>
    <dgm:pt modelId="{E572BFC5-0EE1-429D-9E63-EA4FA9FF326F}" type="pres">
      <dgm:prSet presAssocID="{6978F54D-49E0-416F-9860-6B16FFFB3831}" presName="Name19" presStyleLbl="parChTrans1D2" presStyleIdx="1" presStyleCnt="2"/>
      <dgm:spPr/>
    </dgm:pt>
    <dgm:pt modelId="{7CFD772F-2E86-4985-8901-E7BE6EA255CD}" type="pres">
      <dgm:prSet presAssocID="{54AA1C5D-B6C2-4B25-A250-21D6D2A99690}" presName="Name21" presStyleCnt="0"/>
      <dgm:spPr/>
    </dgm:pt>
    <dgm:pt modelId="{9EAE0CF6-04C1-42DD-A245-2EF461E88D1D}" type="pres">
      <dgm:prSet presAssocID="{54AA1C5D-B6C2-4B25-A250-21D6D2A99690}" presName="level2Shape" presStyleLbl="node2" presStyleIdx="1" presStyleCnt="2" custScaleX="131640" custLinFactNeighborX="46807" custLinFactNeighborY="11348"/>
      <dgm:spPr/>
    </dgm:pt>
    <dgm:pt modelId="{4AF03DE5-2A1B-40D1-A64E-63E42C7340EA}" type="pres">
      <dgm:prSet presAssocID="{54AA1C5D-B6C2-4B25-A250-21D6D2A99690}" presName="hierChild3" presStyleCnt="0"/>
      <dgm:spPr/>
    </dgm:pt>
    <dgm:pt modelId="{B26F7F9E-A29B-4170-9BC7-00FC2F0AA017}" type="pres">
      <dgm:prSet presAssocID="{A2E0BD7E-3D93-427E-A278-868B8DE8B1BC}" presName="Name19" presStyleLbl="parChTrans1D3" presStyleIdx="0" presStyleCnt="2"/>
      <dgm:spPr/>
    </dgm:pt>
    <dgm:pt modelId="{BEA483BB-DA76-4E46-81DF-ACA085FCF939}" type="pres">
      <dgm:prSet presAssocID="{68B8707A-18EF-455E-96AC-105027D13C8F}" presName="Name21" presStyleCnt="0"/>
      <dgm:spPr/>
    </dgm:pt>
    <dgm:pt modelId="{C4FAF03C-E1F6-4292-A9FC-66F1787B2BCB}" type="pres">
      <dgm:prSet presAssocID="{68B8707A-18EF-455E-96AC-105027D13C8F}" presName="level2Shape" presStyleLbl="node3" presStyleIdx="0" presStyleCnt="2" custLinFactNeighborX="46807" custLinFactNeighborY="84"/>
      <dgm:spPr/>
    </dgm:pt>
    <dgm:pt modelId="{C6817DEE-DE38-4084-AE4A-275A61F12691}" type="pres">
      <dgm:prSet presAssocID="{68B8707A-18EF-455E-96AC-105027D13C8F}" presName="hierChild3" presStyleCnt="0"/>
      <dgm:spPr/>
    </dgm:pt>
    <dgm:pt modelId="{46791D12-394B-4401-8F71-11EB09278EA0}" type="pres">
      <dgm:prSet presAssocID="{D9D48B72-F00A-4C21-BABA-5F0AA536969F}" presName="Name19" presStyleLbl="parChTrans1D3" presStyleIdx="1" presStyleCnt="2"/>
      <dgm:spPr/>
    </dgm:pt>
    <dgm:pt modelId="{82017BDC-2D83-4D00-8B09-A56EB074E165}" type="pres">
      <dgm:prSet presAssocID="{746C97A4-A5AC-45F0-B707-A85B25D78564}" presName="Name21" presStyleCnt="0"/>
      <dgm:spPr/>
    </dgm:pt>
    <dgm:pt modelId="{DEA1772A-34B8-458E-A927-6FD9494D4D3E}" type="pres">
      <dgm:prSet presAssocID="{746C97A4-A5AC-45F0-B707-A85B25D78564}" presName="level2Shape" presStyleLbl="node3" presStyleIdx="1" presStyleCnt="2" custScaleX="116389" custLinFactNeighborX="46807" custLinFactNeighborY="84"/>
      <dgm:spPr/>
    </dgm:pt>
    <dgm:pt modelId="{3E4D4AD3-7AD1-4795-A0AF-ECD0F695F2A7}" type="pres">
      <dgm:prSet presAssocID="{746C97A4-A5AC-45F0-B707-A85B25D78564}" presName="hierChild3" presStyleCnt="0"/>
      <dgm:spPr/>
    </dgm:pt>
    <dgm:pt modelId="{017E45CB-568E-4BC1-BFBB-7EC4992833D8}" type="pres">
      <dgm:prSet presAssocID="{1E7C7960-4047-46D3-AFC8-E4B7D093B43B}" presName="bgShapesFlow" presStyleCnt="0"/>
      <dgm:spPr/>
    </dgm:pt>
  </dgm:ptLst>
  <dgm:cxnLst>
    <dgm:cxn modelId="{E2B17B09-1F0D-44B5-9006-98514DA7CC8F}" type="presOf" srcId="{54AA1C5D-B6C2-4B25-A250-21D6D2A99690}" destId="{9EAE0CF6-04C1-42DD-A245-2EF461E88D1D}" srcOrd="0" destOrd="0" presId="urn:microsoft.com/office/officeart/2005/8/layout/hierarchy6"/>
    <dgm:cxn modelId="{EBBC130E-8848-4B4A-A2B4-E46ED709C5A6}" type="presOf" srcId="{746C97A4-A5AC-45F0-B707-A85B25D78564}" destId="{DEA1772A-34B8-458E-A927-6FD9494D4D3E}" srcOrd="0" destOrd="0" presId="urn:microsoft.com/office/officeart/2005/8/layout/hierarchy6"/>
    <dgm:cxn modelId="{A18E941C-9DAF-4C08-A4D2-A508B25CFE18}" srcId="{54AA1C5D-B6C2-4B25-A250-21D6D2A99690}" destId="{746C97A4-A5AC-45F0-B707-A85B25D78564}" srcOrd="1" destOrd="0" parTransId="{D9D48B72-F00A-4C21-BABA-5F0AA536969F}" sibTransId="{E7C23FDF-94D5-445D-BF06-85A648826DB2}"/>
    <dgm:cxn modelId="{43AF183B-C19B-409A-B9B7-04BF6C6C1AC4}" srcId="{C691BFDC-10DF-46BA-A504-7E6D7F52D3A3}" destId="{46565B41-B75A-4C9B-B816-94BA48B2177A}" srcOrd="0" destOrd="0" parTransId="{8FFA8A3C-BD48-48F1-81CD-6AC2A5A53D0B}" sibTransId="{95FC827F-374C-41CF-904C-62BA69F49B5F}"/>
    <dgm:cxn modelId="{E5292A4F-8851-4EC5-9FA8-FB5A318673F2}" srcId="{1E7C7960-4047-46D3-AFC8-E4B7D093B43B}" destId="{C691BFDC-10DF-46BA-A504-7E6D7F52D3A3}" srcOrd="0" destOrd="0" parTransId="{6D151E91-3628-4E79-B6C5-C68E1229513C}" sibTransId="{39D9673B-1D3C-488D-8559-6B1FA1461B74}"/>
    <dgm:cxn modelId="{E9BA4F87-8221-4F3F-8E95-E40DAE6D358B}" type="presOf" srcId="{D9D48B72-F00A-4C21-BABA-5F0AA536969F}" destId="{46791D12-394B-4401-8F71-11EB09278EA0}" srcOrd="0" destOrd="0" presId="urn:microsoft.com/office/officeart/2005/8/layout/hierarchy6"/>
    <dgm:cxn modelId="{0DE4288A-7C6B-4203-AFFE-32A870401B96}" type="presOf" srcId="{A2E0BD7E-3D93-427E-A278-868B8DE8B1BC}" destId="{B26F7F9E-A29B-4170-9BC7-00FC2F0AA017}" srcOrd="0" destOrd="0" presId="urn:microsoft.com/office/officeart/2005/8/layout/hierarchy6"/>
    <dgm:cxn modelId="{E069FC93-1E85-49D6-BE37-CF3B1D9E701D}" srcId="{C691BFDC-10DF-46BA-A504-7E6D7F52D3A3}" destId="{54AA1C5D-B6C2-4B25-A250-21D6D2A99690}" srcOrd="1" destOrd="0" parTransId="{6978F54D-49E0-416F-9860-6B16FFFB3831}" sibTransId="{A0E47D1D-4014-41D8-9D62-0059CFA31281}"/>
    <dgm:cxn modelId="{DEF778A1-3794-4488-BBF6-5450FB2E895E}" type="presOf" srcId="{C691BFDC-10DF-46BA-A504-7E6D7F52D3A3}" destId="{EC3544C4-7599-4200-8EF4-1286B48097F7}" srcOrd="0" destOrd="0" presId="urn:microsoft.com/office/officeart/2005/8/layout/hierarchy6"/>
    <dgm:cxn modelId="{5DCEFDB1-757B-4012-AE6D-030179C6CA24}" type="presOf" srcId="{6978F54D-49E0-416F-9860-6B16FFFB3831}" destId="{E572BFC5-0EE1-429D-9E63-EA4FA9FF326F}" srcOrd="0" destOrd="0" presId="urn:microsoft.com/office/officeart/2005/8/layout/hierarchy6"/>
    <dgm:cxn modelId="{263530BC-600F-4680-AC21-905FBD010207}" type="presOf" srcId="{8FFA8A3C-BD48-48F1-81CD-6AC2A5A53D0B}" destId="{FBC4CF9D-A33A-4CA6-BF4C-3A8E33711ADF}" srcOrd="0" destOrd="0" presId="urn:microsoft.com/office/officeart/2005/8/layout/hierarchy6"/>
    <dgm:cxn modelId="{757A69D3-05D7-4146-807D-675E0919A76F}" type="presOf" srcId="{68B8707A-18EF-455E-96AC-105027D13C8F}" destId="{C4FAF03C-E1F6-4292-A9FC-66F1787B2BCB}" srcOrd="0" destOrd="0" presId="urn:microsoft.com/office/officeart/2005/8/layout/hierarchy6"/>
    <dgm:cxn modelId="{8697C2D4-B17A-4984-A0AC-8B228FBEB182}" type="presOf" srcId="{46565B41-B75A-4C9B-B816-94BA48B2177A}" destId="{31769D1D-7247-4D23-9E06-D2EAB54AAEB4}" srcOrd="0" destOrd="0" presId="urn:microsoft.com/office/officeart/2005/8/layout/hierarchy6"/>
    <dgm:cxn modelId="{2FAA25DA-59D4-4202-A487-D82C2078742E}" srcId="{54AA1C5D-B6C2-4B25-A250-21D6D2A99690}" destId="{68B8707A-18EF-455E-96AC-105027D13C8F}" srcOrd="0" destOrd="0" parTransId="{A2E0BD7E-3D93-427E-A278-868B8DE8B1BC}" sibTransId="{16312767-48D2-4635-8270-0DFA84CC9007}"/>
    <dgm:cxn modelId="{39F3D2DB-CF14-4E7C-8D2A-0EFC28A9CD13}" type="presOf" srcId="{1E7C7960-4047-46D3-AFC8-E4B7D093B43B}" destId="{020C8D83-1D2B-4452-A5D8-2C460F5E0758}" srcOrd="0" destOrd="0" presId="urn:microsoft.com/office/officeart/2005/8/layout/hierarchy6"/>
    <dgm:cxn modelId="{995521C9-749F-4F7C-A5C3-9C5DB599D3D3}" type="presParOf" srcId="{020C8D83-1D2B-4452-A5D8-2C460F5E0758}" destId="{7FB26216-0AFE-4B76-B690-83D610B541ED}" srcOrd="0" destOrd="0" presId="urn:microsoft.com/office/officeart/2005/8/layout/hierarchy6"/>
    <dgm:cxn modelId="{D1F0BEAB-E894-4483-9324-304612BD9298}" type="presParOf" srcId="{7FB26216-0AFE-4B76-B690-83D610B541ED}" destId="{690A3FC6-9C2C-435C-A069-5AB3346B0835}" srcOrd="0" destOrd="0" presId="urn:microsoft.com/office/officeart/2005/8/layout/hierarchy6"/>
    <dgm:cxn modelId="{47F8F37B-C5C9-4AC6-A9F8-3CCFD72DBABA}" type="presParOf" srcId="{690A3FC6-9C2C-435C-A069-5AB3346B0835}" destId="{A08CC3B5-EAD2-4FB1-8460-F3A2EBF23AE1}" srcOrd="0" destOrd="0" presId="urn:microsoft.com/office/officeart/2005/8/layout/hierarchy6"/>
    <dgm:cxn modelId="{45ADFCDF-2B2F-4596-9215-8D843C490679}" type="presParOf" srcId="{A08CC3B5-EAD2-4FB1-8460-F3A2EBF23AE1}" destId="{EC3544C4-7599-4200-8EF4-1286B48097F7}" srcOrd="0" destOrd="0" presId="urn:microsoft.com/office/officeart/2005/8/layout/hierarchy6"/>
    <dgm:cxn modelId="{3BE74A3D-3012-4123-B9A8-C9A454EC9627}" type="presParOf" srcId="{A08CC3B5-EAD2-4FB1-8460-F3A2EBF23AE1}" destId="{0A2C60EF-E3CC-4BA2-B174-6323E4D7EE09}" srcOrd="1" destOrd="0" presId="urn:microsoft.com/office/officeart/2005/8/layout/hierarchy6"/>
    <dgm:cxn modelId="{4068E1B2-0616-495E-BE8C-7477A7B2CB9E}" type="presParOf" srcId="{0A2C60EF-E3CC-4BA2-B174-6323E4D7EE09}" destId="{FBC4CF9D-A33A-4CA6-BF4C-3A8E33711ADF}" srcOrd="0" destOrd="0" presId="urn:microsoft.com/office/officeart/2005/8/layout/hierarchy6"/>
    <dgm:cxn modelId="{94968A82-5055-4D28-BD36-FB95C17BD6A9}" type="presParOf" srcId="{0A2C60EF-E3CC-4BA2-B174-6323E4D7EE09}" destId="{C316FC76-B98F-4329-84B5-24B35F59235E}" srcOrd="1" destOrd="0" presId="urn:microsoft.com/office/officeart/2005/8/layout/hierarchy6"/>
    <dgm:cxn modelId="{1C36B765-F042-4B74-9C22-39F19364B3C2}" type="presParOf" srcId="{C316FC76-B98F-4329-84B5-24B35F59235E}" destId="{31769D1D-7247-4D23-9E06-D2EAB54AAEB4}" srcOrd="0" destOrd="0" presId="urn:microsoft.com/office/officeart/2005/8/layout/hierarchy6"/>
    <dgm:cxn modelId="{6B594C7C-A1E3-49DB-A741-14F309D3B2FD}" type="presParOf" srcId="{C316FC76-B98F-4329-84B5-24B35F59235E}" destId="{7D1165C4-64F5-4F3A-9289-F304932DDB9C}" srcOrd="1" destOrd="0" presId="urn:microsoft.com/office/officeart/2005/8/layout/hierarchy6"/>
    <dgm:cxn modelId="{143344CE-D7C4-47BE-AA71-E641A1285B57}" type="presParOf" srcId="{0A2C60EF-E3CC-4BA2-B174-6323E4D7EE09}" destId="{E572BFC5-0EE1-429D-9E63-EA4FA9FF326F}" srcOrd="2" destOrd="0" presId="urn:microsoft.com/office/officeart/2005/8/layout/hierarchy6"/>
    <dgm:cxn modelId="{BCE0D7B7-DB42-402F-8FB3-F8C0308FF16A}" type="presParOf" srcId="{0A2C60EF-E3CC-4BA2-B174-6323E4D7EE09}" destId="{7CFD772F-2E86-4985-8901-E7BE6EA255CD}" srcOrd="3" destOrd="0" presId="urn:microsoft.com/office/officeart/2005/8/layout/hierarchy6"/>
    <dgm:cxn modelId="{097B59A2-914A-4D94-A59C-BCF5AA3FF39B}" type="presParOf" srcId="{7CFD772F-2E86-4985-8901-E7BE6EA255CD}" destId="{9EAE0CF6-04C1-42DD-A245-2EF461E88D1D}" srcOrd="0" destOrd="0" presId="urn:microsoft.com/office/officeart/2005/8/layout/hierarchy6"/>
    <dgm:cxn modelId="{C7F73448-5ED8-4FC7-9748-25876645535E}" type="presParOf" srcId="{7CFD772F-2E86-4985-8901-E7BE6EA255CD}" destId="{4AF03DE5-2A1B-40D1-A64E-63E42C7340EA}" srcOrd="1" destOrd="0" presId="urn:microsoft.com/office/officeart/2005/8/layout/hierarchy6"/>
    <dgm:cxn modelId="{BDBFEFF7-C1F7-4BCF-9CCA-789ACBDE0FE4}" type="presParOf" srcId="{4AF03DE5-2A1B-40D1-A64E-63E42C7340EA}" destId="{B26F7F9E-A29B-4170-9BC7-00FC2F0AA017}" srcOrd="0" destOrd="0" presId="urn:microsoft.com/office/officeart/2005/8/layout/hierarchy6"/>
    <dgm:cxn modelId="{42BF68B8-C676-4EEE-8572-F63B6F881FE8}" type="presParOf" srcId="{4AF03DE5-2A1B-40D1-A64E-63E42C7340EA}" destId="{BEA483BB-DA76-4E46-81DF-ACA085FCF939}" srcOrd="1" destOrd="0" presId="urn:microsoft.com/office/officeart/2005/8/layout/hierarchy6"/>
    <dgm:cxn modelId="{2580B947-D7C3-41E6-91EA-68A716F8DE88}" type="presParOf" srcId="{BEA483BB-DA76-4E46-81DF-ACA085FCF939}" destId="{C4FAF03C-E1F6-4292-A9FC-66F1787B2BCB}" srcOrd="0" destOrd="0" presId="urn:microsoft.com/office/officeart/2005/8/layout/hierarchy6"/>
    <dgm:cxn modelId="{247CC27F-1755-4A15-B69D-CFB6B730C240}" type="presParOf" srcId="{BEA483BB-DA76-4E46-81DF-ACA085FCF939}" destId="{C6817DEE-DE38-4084-AE4A-275A61F12691}" srcOrd="1" destOrd="0" presId="urn:microsoft.com/office/officeart/2005/8/layout/hierarchy6"/>
    <dgm:cxn modelId="{60F0E7EE-8DD0-4968-A35D-674A69AC1394}" type="presParOf" srcId="{4AF03DE5-2A1B-40D1-A64E-63E42C7340EA}" destId="{46791D12-394B-4401-8F71-11EB09278EA0}" srcOrd="2" destOrd="0" presId="urn:microsoft.com/office/officeart/2005/8/layout/hierarchy6"/>
    <dgm:cxn modelId="{B84DFEC6-5E24-46C4-AC47-80ED95811FEB}" type="presParOf" srcId="{4AF03DE5-2A1B-40D1-A64E-63E42C7340EA}" destId="{82017BDC-2D83-4D00-8B09-A56EB074E165}" srcOrd="3" destOrd="0" presId="urn:microsoft.com/office/officeart/2005/8/layout/hierarchy6"/>
    <dgm:cxn modelId="{5B1F7551-B2AE-43D9-ADC0-B02648AE6980}" type="presParOf" srcId="{82017BDC-2D83-4D00-8B09-A56EB074E165}" destId="{DEA1772A-34B8-458E-A927-6FD9494D4D3E}" srcOrd="0" destOrd="0" presId="urn:microsoft.com/office/officeart/2005/8/layout/hierarchy6"/>
    <dgm:cxn modelId="{11CAC244-D29A-44AF-BA5D-99320FC72CCA}" type="presParOf" srcId="{82017BDC-2D83-4D00-8B09-A56EB074E165}" destId="{3E4D4AD3-7AD1-4795-A0AF-ECD0F695F2A7}" srcOrd="1" destOrd="0" presId="urn:microsoft.com/office/officeart/2005/8/layout/hierarchy6"/>
    <dgm:cxn modelId="{AA3C16C9-AFD1-4844-A386-9ED002272C1F}" type="presParOf" srcId="{020C8D83-1D2B-4452-A5D8-2C460F5E0758}" destId="{017E45CB-568E-4BC1-BFBB-7EC4992833D8}" srcOrd="1" destOrd="0" presId="urn:microsoft.com/office/officeart/2005/8/layout/hierarchy6"/>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144B2-15B1-49B3-8198-D56470A8720A}">
      <dsp:nvSpPr>
        <dsp:cNvPr id="0" name=""/>
        <dsp:cNvSpPr/>
      </dsp:nvSpPr>
      <dsp:spPr>
        <a:xfrm>
          <a:off x="1115833" y="2274"/>
          <a:ext cx="4463332" cy="117829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01" tIns="299286" rIns="86601" bIns="299286" numCol="1" spcCol="1270" anchor="ctr" anchorCtr="0">
          <a:noAutofit/>
        </a:bodyPr>
        <a:lstStyle/>
        <a:p>
          <a:pPr marL="0" lvl="0" indent="0" algn="l" defTabSz="800100">
            <a:lnSpc>
              <a:spcPct val="90000"/>
            </a:lnSpc>
            <a:spcBef>
              <a:spcPct val="0"/>
            </a:spcBef>
            <a:spcAft>
              <a:spcPct val="35000"/>
            </a:spcAft>
            <a:buNone/>
          </a:pPr>
          <a:r>
            <a:rPr lang="en-US" sz="1800" kern="1200" dirty="0"/>
            <a:t>Identify common signs and contributing factors of burnout and secondary traumatic stress specific to aging services.</a:t>
          </a:r>
        </a:p>
      </dsp:txBody>
      <dsp:txXfrm>
        <a:off x="1115833" y="2274"/>
        <a:ext cx="4463332" cy="1178291"/>
      </dsp:txXfrm>
    </dsp:sp>
    <dsp:sp modelId="{79B73CEE-C08F-4FFE-BFB2-B212279D33F9}">
      <dsp:nvSpPr>
        <dsp:cNvPr id="0" name=""/>
        <dsp:cNvSpPr/>
      </dsp:nvSpPr>
      <dsp:spPr>
        <a:xfrm>
          <a:off x="0" y="2274"/>
          <a:ext cx="1115833" cy="11782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9046" tIns="116389" rIns="59046" bIns="116389" numCol="1" spcCol="1270" anchor="ctr" anchorCtr="0">
          <a:noAutofit/>
        </a:bodyPr>
        <a:lstStyle/>
        <a:p>
          <a:pPr marL="0" lvl="0" indent="0" algn="ctr" defTabSz="933450">
            <a:lnSpc>
              <a:spcPct val="90000"/>
            </a:lnSpc>
            <a:spcBef>
              <a:spcPct val="0"/>
            </a:spcBef>
            <a:spcAft>
              <a:spcPct val="35000"/>
            </a:spcAft>
            <a:buNone/>
          </a:pPr>
          <a:r>
            <a:rPr lang="en-US" sz="2100" b="1" kern="1200"/>
            <a:t>Identify</a:t>
          </a:r>
        </a:p>
      </dsp:txBody>
      <dsp:txXfrm>
        <a:off x="0" y="2274"/>
        <a:ext cx="1115833" cy="1178291"/>
      </dsp:txXfrm>
    </dsp:sp>
    <dsp:sp modelId="{23652254-E4B1-451E-A25A-241891B4640F}">
      <dsp:nvSpPr>
        <dsp:cNvPr id="0" name=""/>
        <dsp:cNvSpPr/>
      </dsp:nvSpPr>
      <dsp:spPr>
        <a:xfrm>
          <a:off x="1115833" y="1251263"/>
          <a:ext cx="4463332" cy="117829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01" tIns="299286" rIns="86601" bIns="299286" numCol="1" spcCol="1270" anchor="ctr" anchorCtr="0">
          <a:noAutofit/>
        </a:bodyPr>
        <a:lstStyle/>
        <a:p>
          <a:pPr marL="0" lvl="0" indent="0" algn="l" defTabSz="800100">
            <a:lnSpc>
              <a:spcPct val="90000"/>
            </a:lnSpc>
            <a:spcBef>
              <a:spcPct val="0"/>
            </a:spcBef>
            <a:spcAft>
              <a:spcPct val="35000"/>
            </a:spcAft>
            <a:buNone/>
          </a:pPr>
          <a:r>
            <a:rPr lang="en-US" sz="1800" kern="1200" dirty="0"/>
            <a:t>Describe how burnout and trauma can impact both personal well-being and the quality of resident care.</a:t>
          </a:r>
        </a:p>
      </dsp:txBody>
      <dsp:txXfrm>
        <a:off x="1115833" y="1251263"/>
        <a:ext cx="4463332" cy="1178291"/>
      </dsp:txXfrm>
    </dsp:sp>
    <dsp:sp modelId="{26649C8A-49C7-431A-BAB4-39FB6F262770}">
      <dsp:nvSpPr>
        <dsp:cNvPr id="0" name=""/>
        <dsp:cNvSpPr/>
      </dsp:nvSpPr>
      <dsp:spPr>
        <a:xfrm>
          <a:off x="0" y="1251263"/>
          <a:ext cx="1115833" cy="11782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9046" tIns="116389" rIns="59046" bIns="116389" numCol="1" spcCol="1270" anchor="ctr" anchorCtr="0">
          <a:noAutofit/>
        </a:bodyPr>
        <a:lstStyle/>
        <a:p>
          <a:pPr marL="0" lvl="0" indent="0" algn="ctr" defTabSz="933450">
            <a:lnSpc>
              <a:spcPct val="90000"/>
            </a:lnSpc>
            <a:spcBef>
              <a:spcPct val="0"/>
            </a:spcBef>
            <a:spcAft>
              <a:spcPct val="35000"/>
            </a:spcAft>
            <a:buNone/>
          </a:pPr>
          <a:r>
            <a:rPr lang="en-US" sz="2100" b="1" kern="1200"/>
            <a:t>Describe</a:t>
          </a:r>
        </a:p>
      </dsp:txBody>
      <dsp:txXfrm>
        <a:off x="0" y="1251263"/>
        <a:ext cx="1115833" cy="1178291"/>
      </dsp:txXfrm>
    </dsp:sp>
    <dsp:sp modelId="{93322FF0-A236-4168-87D5-634E15C62C0E}">
      <dsp:nvSpPr>
        <dsp:cNvPr id="0" name=""/>
        <dsp:cNvSpPr/>
      </dsp:nvSpPr>
      <dsp:spPr>
        <a:xfrm>
          <a:off x="1115833" y="2500253"/>
          <a:ext cx="4463332" cy="117829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01" tIns="299286" rIns="86601" bIns="299286" numCol="1" spcCol="1270" anchor="ctr" anchorCtr="0">
          <a:noAutofit/>
        </a:bodyPr>
        <a:lstStyle/>
        <a:p>
          <a:pPr marL="0" lvl="0" indent="0" algn="l" defTabSz="800100">
            <a:lnSpc>
              <a:spcPct val="90000"/>
            </a:lnSpc>
            <a:spcBef>
              <a:spcPct val="0"/>
            </a:spcBef>
            <a:spcAft>
              <a:spcPct val="35000"/>
            </a:spcAft>
            <a:buNone/>
          </a:pPr>
          <a:r>
            <a:rPr lang="en-US" sz="1800" kern="1200" dirty="0"/>
            <a:t>Understand how to apply practical self-care strategies to manage stress during and after shifts.</a:t>
          </a:r>
        </a:p>
      </dsp:txBody>
      <dsp:txXfrm>
        <a:off x="1115833" y="2500253"/>
        <a:ext cx="4463332" cy="1178291"/>
      </dsp:txXfrm>
    </dsp:sp>
    <dsp:sp modelId="{30B1E8F2-DD28-43C7-B3ED-FD43A992B791}">
      <dsp:nvSpPr>
        <dsp:cNvPr id="0" name=""/>
        <dsp:cNvSpPr/>
      </dsp:nvSpPr>
      <dsp:spPr>
        <a:xfrm>
          <a:off x="0" y="2500253"/>
          <a:ext cx="1115833" cy="11782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9046" tIns="116389" rIns="59046" bIns="116389" numCol="1" spcCol="1270" anchor="ctr" anchorCtr="0">
          <a:noAutofit/>
        </a:bodyPr>
        <a:lstStyle/>
        <a:p>
          <a:pPr marL="0" lvl="0" indent="0" algn="ctr" defTabSz="933450">
            <a:lnSpc>
              <a:spcPct val="90000"/>
            </a:lnSpc>
            <a:spcBef>
              <a:spcPct val="0"/>
            </a:spcBef>
            <a:spcAft>
              <a:spcPct val="35000"/>
            </a:spcAft>
            <a:buNone/>
          </a:pPr>
          <a:r>
            <a:rPr lang="en-US" sz="2100" b="1" kern="1200"/>
            <a:t>Apply</a:t>
          </a:r>
        </a:p>
      </dsp:txBody>
      <dsp:txXfrm>
        <a:off x="0" y="2500253"/>
        <a:ext cx="1115833" cy="1178291"/>
      </dsp:txXfrm>
    </dsp:sp>
    <dsp:sp modelId="{F06C3A80-FCFE-4012-859B-D537912A7F4E}">
      <dsp:nvSpPr>
        <dsp:cNvPr id="0" name=""/>
        <dsp:cNvSpPr/>
      </dsp:nvSpPr>
      <dsp:spPr>
        <a:xfrm>
          <a:off x="1115833" y="3749242"/>
          <a:ext cx="4463332" cy="1178291"/>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6601" tIns="299286" rIns="86601" bIns="299286" numCol="1" spcCol="1270" anchor="ctr" anchorCtr="0">
          <a:noAutofit/>
        </a:bodyPr>
        <a:lstStyle/>
        <a:p>
          <a:pPr marL="0" lvl="0" indent="0" algn="l" defTabSz="800100">
            <a:lnSpc>
              <a:spcPct val="90000"/>
            </a:lnSpc>
            <a:spcBef>
              <a:spcPct val="0"/>
            </a:spcBef>
            <a:spcAft>
              <a:spcPct val="35000"/>
            </a:spcAft>
            <a:buNone/>
          </a:pPr>
          <a:r>
            <a:rPr lang="en-US" sz="1800" b="0" kern="1200" dirty="0"/>
            <a:t>Commit to one actionable self-care practice to implement in the next week to build resilience and reduce burnout risk.</a:t>
          </a:r>
        </a:p>
      </dsp:txBody>
      <dsp:txXfrm>
        <a:off x="1115833" y="3749242"/>
        <a:ext cx="4463332" cy="1178291"/>
      </dsp:txXfrm>
    </dsp:sp>
    <dsp:sp modelId="{8D62E592-DD2F-4348-ADCB-F3176B717E7B}">
      <dsp:nvSpPr>
        <dsp:cNvPr id="0" name=""/>
        <dsp:cNvSpPr/>
      </dsp:nvSpPr>
      <dsp:spPr>
        <a:xfrm>
          <a:off x="0" y="3749242"/>
          <a:ext cx="1115833" cy="1178291"/>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9046" tIns="116389" rIns="59046" bIns="116389" numCol="1" spcCol="1270" anchor="ctr" anchorCtr="0">
          <a:noAutofit/>
        </a:bodyPr>
        <a:lstStyle/>
        <a:p>
          <a:pPr marL="0" lvl="0" indent="0" algn="ctr" defTabSz="933450">
            <a:lnSpc>
              <a:spcPct val="90000"/>
            </a:lnSpc>
            <a:spcBef>
              <a:spcPct val="0"/>
            </a:spcBef>
            <a:spcAft>
              <a:spcPct val="35000"/>
            </a:spcAft>
            <a:buNone/>
          </a:pPr>
          <a:r>
            <a:rPr lang="en-US" sz="2100" b="1" kern="1200" dirty="0"/>
            <a:t>Commit</a:t>
          </a:r>
        </a:p>
      </dsp:txBody>
      <dsp:txXfrm>
        <a:off x="0" y="3749242"/>
        <a:ext cx="1115833" cy="11782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3544C4-7599-4200-8EF4-1286B48097F7}">
      <dsp:nvSpPr>
        <dsp:cNvPr id="0" name=""/>
        <dsp:cNvSpPr/>
      </dsp:nvSpPr>
      <dsp:spPr>
        <a:xfrm>
          <a:off x="1758144" y="0"/>
          <a:ext cx="4185854" cy="948563"/>
        </a:xfrm>
        <a:prstGeom prst="roundRect">
          <a:avLst>
            <a:gd name="adj" fmla="val 10000"/>
          </a:avLst>
        </a:prstGeom>
        <a:solidFill>
          <a:srgbClr val="66FFFF"/>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Professional Quality of Life</a:t>
          </a:r>
        </a:p>
      </dsp:txBody>
      <dsp:txXfrm>
        <a:off x="1785926" y="27782"/>
        <a:ext cx="4130290" cy="892999"/>
      </dsp:txXfrm>
    </dsp:sp>
    <dsp:sp modelId="{FBC4CF9D-A33A-4CA6-BF4C-3A8E33711ADF}">
      <dsp:nvSpPr>
        <dsp:cNvPr id="0" name=""/>
        <dsp:cNvSpPr/>
      </dsp:nvSpPr>
      <dsp:spPr>
        <a:xfrm>
          <a:off x="1920967" y="948563"/>
          <a:ext cx="1930104" cy="472931"/>
        </a:xfrm>
        <a:custGeom>
          <a:avLst/>
          <a:gdLst/>
          <a:ahLst/>
          <a:cxnLst/>
          <a:rect l="0" t="0" r="0" b="0"/>
          <a:pathLst>
            <a:path>
              <a:moveTo>
                <a:pt x="1930104" y="0"/>
              </a:moveTo>
              <a:lnTo>
                <a:pt x="1930104" y="236465"/>
              </a:lnTo>
              <a:lnTo>
                <a:pt x="0" y="236465"/>
              </a:lnTo>
              <a:lnTo>
                <a:pt x="0" y="472931"/>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31769D1D-7247-4D23-9E06-D2EAB54AAEB4}">
      <dsp:nvSpPr>
        <dsp:cNvPr id="0" name=""/>
        <dsp:cNvSpPr/>
      </dsp:nvSpPr>
      <dsp:spPr>
        <a:xfrm>
          <a:off x="851129" y="1421495"/>
          <a:ext cx="2139675" cy="94856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Compassion Satisfaction</a:t>
          </a:r>
        </a:p>
      </dsp:txBody>
      <dsp:txXfrm>
        <a:off x="878911" y="1449277"/>
        <a:ext cx="2084111" cy="892999"/>
      </dsp:txXfrm>
    </dsp:sp>
    <dsp:sp modelId="{E572BFC5-0EE1-429D-9E63-EA4FA9FF326F}">
      <dsp:nvSpPr>
        <dsp:cNvPr id="0" name=""/>
        <dsp:cNvSpPr/>
      </dsp:nvSpPr>
      <dsp:spPr>
        <a:xfrm>
          <a:off x="3851071" y="948563"/>
          <a:ext cx="1944005" cy="487093"/>
        </a:xfrm>
        <a:custGeom>
          <a:avLst/>
          <a:gdLst/>
          <a:ahLst/>
          <a:cxnLst/>
          <a:rect l="0" t="0" r="0" b="0"/>
          <a:pathLst>
            <a:path>
              <a:moveTo>
                <a:pt x="0" y="0"/>
              </a:moveTo>
              <a:lnTo>
                <a:pt x="0" y="243546"/>
              </a:lnTo>
              <a:lnTo>
                <a:pt x="1944005" y="243546"/>
              </a:lnTo>
              <a:lnTo>
                <a:pt x="1944005" y="487093"/>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9EAE0CF6-04C1-42DD-A245-2EF461E88D1D}">
      <dsp:nvSpPr>
        <dsp:cNvPr id="0" name=""/>
        <dsp:cNvSpPr/>
      </dsp:nvSpPr>
      <dsp:spPr>
        <a:xfrm>
          <a:off x="4858559" y="1435657"/>
          <a:ext cx="1873033" cy="948563"/>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Compassion Fatigue</a:t>
          </a:r>
        </a:p>
      </dsp:txBody>
      <dsp:txXfrm>
        <a:off x="4886341" y="1463439"/>
        <a:ext cx="1817469" cy="892999"/>
      </dsp:txXfrm>
    </dsp:sp>
    <dsp:sp modelId="{B26F7F9E-A29B-4170-9BC7-00FC2F0AA017}">
      <dsp:nvSpPr>
        <dsp:cNvPr id="0" name=""/>
        <dsp:cNvSpPr/>
      </dsp:nvSpPr>
      <dsp:spPr>
        <a:xfrm>
          <a:off x="4753632" y="2384221"/>
          <a:ext cx="1041444" cy="271807"/>
        </a:xfrm>
        <a:custGeom>
          <a:avLst/>
          <a:gdLst/>
          <a:ahLst/>
          <a:cxnLst/>
          <a:rect l="0" t="0" r="0" b="0"/>
          <a:pathLst>
            <a:path>
              <a:moveTo>
                <a:pt x="1041444" y="0"/>
              </a:moveTo>
              <a:lnTo>
                <a:pt x="1041444" y="135903"/>
              </a:lnTo>
              <a:lnTo>
                <a:pt x="0" y="135903"/>
              </a:lnTo>
              <a:lnTo>
                <a:pt x="0" y="27180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C4FAF03C-E1F6-4292-A9FC-66F1787B2BCB}">
      <dsp:nvSpPr>
        <dsp:cNvPr id="0" name=""/>
        <dsp:cNvSpPr/>
      </dsp:nvSpPr>
      <dsp:spPr>
        <a:xfrm>
          <a:off x="4042209" y="2656029"/>
          <a:ext cx="1422845" cy="948563"/>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Burnout</a:t>
          </a:r>
        </a:p>
      </dsp:txBody>
      <dsp:txXfrm>
        <a:off x="4069991" y="2683811"/>
        <a:ext cx="1367281" cy="892999"/>
      </dsp:txXfrm>
    </dsp:sp>
    <dsp:sp modelId="{46791D12-394B-4401-8F71-11EB09278EA0}">
      <dsp:nvSpPr>
        <dsp:cNvPr id="0" name=""/>
        <dsp:cNvSpPr/>
      </dsp:nvSpPr>
      <dsp:spPr>
        <a:xfrm>
          <a:off x="5795076" y="2384221"/>
          <a:ext cx="924849" cy="271807"/>
        </a:xfrm>
        <a:custGeom>
          <a:avLst/>
          <a:gdLst/>
          <a:ahLst/>
          <a:cxnLst/>
          <a:rect l="0" t="0" r="0" b="0"/>
          <a:pathLst>
            <a:path>
              <a:moveTo>
                <a:pt x="0" y="0"/>
              </a:moveTo>
              <a:lnTo>
                <a:pt x="0" y="135903"/>
              </a:lnTo>
              <a:lnTo>
                <a:pt x="924849" y="135903"/>
              </a:lnTo>
              <a:lnTo>
                <a:pt x="924849" y="271807"/>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0">
          <a:scrgbClr r="0" g="0" b="0"/>
        </a:fillRef>
        <a:effectRef idx="0">
          <a:scrgbClr r="0" g="0" b="0"/>
        </a:effectRef>
        <a:fontRef idx="minor"/>
      </dsp:style>
    </dsp:sp>
    <dsp:sp modelId="{DEA1772A-34B8-458E-A927-6FD9494D4D3E}">
      <dsp:nvSpPr>
        <dsp:cNvPr id="0" name=""/>
        <dsp:cNvSpPr/>
      </dsp:nvSpPr>
      <dsp:spPr>
        <a:xfrm>
          <a:off x="5891908" y="2656029"/>
          <a:ext cx="1656035" cy="948563"/>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a:scene3d>
          <a:camera prst="orthographicFront"/>
          <a:lightRig rig="threePt" dir="t"/>
        </a:scene3d>
        <a:sp3d extrusionH="76200">
          <a:extrusionClr>
            <a:schemeClr val="bg1"/>
          </a:extrusion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Secondary Trauma</a:t>
          </a:r>
        </a:p>
      </dsp:txBody>
      <dsp:txXfrm>
        <a:off x="5919690" y="2683811"/>
        <a:ext cx="1600471" cy="89299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939D3-A0A1-488D-A9B2-464B330CB98C}"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FA46D-B1EB-4007-836A-10A3F1611A45}" type="slidenum">
              <a:rPr lang="en-US" smtClean="0"/>
              <a:t>‹#›</a:t>
            </a:fld>
            <a:endParaRPr lang="en-US"/>
          </a:p>
        </p:txBody>
      </p:sp>
    </p:spTree>
    <p:extLst>
      <p:ext uri="{BB962C8B-B14F-4D97-AF65-F5344CB8AC3E}">
        <p14:creationId xmlns:p14="http://schemas.microsoft.com/office/powerpoint/2010/main" val="201707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hhs.gov/surgeongeneral/reports-and-publications/health-worker-burnout/index.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08CC1C-BAF8-474B-9DA8-B42D2E7D6B8A}" type="slidenum">
              <a:rPr lang="en-US" smtClean="0"/>
              <a:t>2</a:t>
            </a:fld>
            <a:endParaRPr lang="en-US"/>
          </a:p>
        </p:txBody>
      </p:sp>
    </p:spTree>
    <p:extLst>
      <p:ext uri="{BB962C8B-B14F-4D97-AF65-F5344CB8AC3E}">
        <p14:creationId xmlns:p14="http://schemas.microsoft.com/office/powerpoint/2010/main" val="170198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11</a:t>
            </a:fld>
            <a:endParaRPr lang="en-US"/>
          </a:p>
        </p:txBody>
      </p:sp>
    </p:spTree>
    <p:extLst>
      <p:ext uri="{BB962C8B-B14F-4D97-AF65-F5344CB8AC3E}">
        <p14:creationId xmlns:p14="http://schemas.microsoft.com/office/powerpoint/2010/main" val="1035459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did not take the </a:t>
            </a:r>
            <a:r>
              <a:rPr lang="en-US" dirty="0" err="1"/>
              <a:t>ProQOL</a:t>
            </a:r>
            <a:endParaRPr lang="en-US" dirty="0"/>
          </a:p>
          <a:p>
            <a:endParaRPr lang="en-US" dirty="0"/>
          </a:p>
          <a:p>
            <a:r>
              <a:rPr lang="en-US" dirty="0"/>
              <a:t>You were all provided with the </a:t>
            </a:r>
            <a:r>
              <a:rPr lang="en-US" dirty="0" err="1"/>
              <a:t>ProQOL</a:t>
            </a:r>
            <a:r>
              <a:rPr lang="en-US" dirty="0"/>
              <a:t> in the pre-conference packet. I encouraged you all to take time to privately perform the assessment and bring those results with you here. I did put some on each table and will provide a few minutes for you to take if you were unable to take it prior to session. </a:t>
            </a:r>
          </a:p>
        </p:txBody>
      </p:sp>
      <p:sp>
        <p:nvSpPr>
          <p:cNvPr id="4" name="Slide Number Placeholder 3"/>
          <p:cNvSpPr>
            <a:spLocks noGrp="1"/>
          </p:cNvSpPr>
          <p:nvPr>
            <p:ph type="sldNum" sz="quarter" idx="5"/>
          </p:nvPr>
        </p:nvSpPr>
        <p:spPr/>
        <p:txBody>
          <a:bodyPr/>
          <a:lstStyle/>
          <a:p>
            <a:fld id="{8C4FA46D-B1EB-4007-836A-10A3F1611A45}" type="slidenum">
              <a:rPr lang="en-US" smtClean="0"/>
              <a:t>12</a:t>
            </a:fld>
            <a:endParaRPr lang="en-US"/>
          </a:p>
        </p:txBody>
      </p:sp>
    </p:spTree>
    <p:extLst>
      <p:ext uri="{BB962C8B-B14F-4D97-AF65-F5344CB8AC3E}">
        <p14:creationId xmlns:p14="http://schemas.microsoft.com/office/powerpoint/2010/main" val="3962034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98D2E1-B6F4-4917-8EB8-C5A79777A2F5}" type="slidenum">
              <a:rPr lang="en-US"/>
              <a:pPr fontAlgn="base">
                <a:spcBef>
                  <a:spcPct val="0"/>
                </a:spcBef>
                <a:spcAft>
                  <a:spcPct val="0"/>
                </a:spcAft>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lgn="l"/>
            <a:endParaRPr lang="en-US" dirty="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26997E-C858-4B69-9495-1007A91C8D23}" type="slidenum">
              <a:rPr lang="en-US"/>
              <a:pPr fontAlgn="base">
                <a:spcBef>
                  <a:spcPct val="0"/>
                </a:spcBef>
                <a:spcAft>
                  <a:spcPct val="0"/>
                </a:spcAft>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not in this alone</a:t>
            </a:r>
          </a:p>
        </p:txBody>
      </p:sp>
      <p:sp>
        <p:nvSpPr>
          <p:cNvPr id="4" name="Slide Number Placeholder 3"/>
          <p:cNvSpPr>
            <a:spLocks noGrp="1"/>
          </p:cNvSpPr>
          <p:nvPr>
            <p:ph type="sldNum" sz="quarter" idx="5"/>
          </p:nvPr>
        </p:nvSpPr>
        <p:spPr/>
        <p:txBody>
          <a:bodyPr/>
          <a:lstStyle/>
          <a:p>
            <a:fld id="{8C4FA46D-B1EB-4007-836A-10A3F1611A45}" type="slidenum">
              <a:rPr lang="en-US" smtClean="0"/>
              <a:t>20</a:t>
            </a:fld>
            <a:endParaRPr lang="en-US"/>
          </a:p>
        </p:txBody>
      </p:sp>
    </p:spTree>
    <p:extLst>
      <p:ext uri="{BB962C8B-B14F-4D97-AF65-F5344CB8AC3E}">
        <p14:creationId xmlns:p14="http://schemas.microsoft.com/office/powerpoint/2010/main" val="44693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Health Worker Burnout | HHS.gov</a:t>
            </a:r>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21</a:t>
            </a:fld>
            <a:endParaRPr lang="en-US"/>
          </a:p>
        </p:txBody>
      </p:sp>
    </p:spTree>
    <p:extLst>
      <p:ext uri="{BB962C8B-B14F-4D97-AF65-F5344CB8AC3E}">
        <p14:creationId xmlns:p14="http://schemas.microsoft.com/office/powerpoint/2010/main" val="2466947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22</a:t>
            </a:fld>
            <a:endParaRPr lang="en-US"/>
          </a:p>
        </p:txBody>
      </p:sp>
    </p:spTree>
    <p:extLst>
      <p:ext uri="{BB962C8B-B14F-4D97-AF65-F5344CB8AC3E}">
        <p14:creationId xmlns:p14="http://schemas.microsoft.com/office/powerpoint/2010/main" val="2735053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23</a:t>
            </a:fld>
            <a:endParaRPr lang="en-US"/>
          </a:p>
        </p:txBody>
      </p:sp>
    </p:spTree>
    <p:extLst>
      <p:ext uri="{BB962C8B-B14F-4D97-AF65-F5344CB8AC3E}">
        <p14:creationId xmlns:p14="http://schemas.microsoft.com/office/powerpoint/2010/main" val="3613887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WellSky</a:t>
            </a:r>
            <a:r>
              <a:rPr lang="en-US" dirty="0"/>
              <a:t> National Workforce Study (2025) echoes the Surgeon General’s call — burnout is not an individual failure, but a system challenge requiring organizational commitment to safety, fairness, and wellbeing.”</a:t>
            </a:r>
          </a:p>
        </p:txBody>
      </p:sp>
      <p:sp>
        <p:nvSpPr>
          <p:cNvPr id="4" name="Slide Number Placeholder 3"/>
          <p:cNvSpPr>
            <a:spLocks noGrp="1"/>
          </p:cNvSpPr>
          <p:nvPr>
            <p:ph type="sldNum" sz="quarter" idx="5"/>
          </p:nvPr>
        </p:nvSpPr>
        <p:spPr/>
        <p:txBody>
          <a:bodyPr/>
          <a:lstStyle/>
          <a:p>
            <a:fld id="{8C4FA46D-B1EB-4007-836A-10A3F1611A45}" type="slidenum">
              <a:rPr lang="en-US" smtClean="0"/>
              <a:t>24</a:t>
            </a:fld>
            <a:endParaRPr lang="en-US"/>
          </a:p>
        </p:txBody>
      </p:sp>
    </p:spTree>
    <p:extLst>
      <p:ext uri="{BB962C8B-B14F-4D97-AF65-F5344CB8AC3E}">
        <p14:creationId xmlns:p14="http://schemas.microsoft.com/office/powerpoint/2010/main" val="38482713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25</a:t>
            </a:fld>
            <a:endParaRPr lang="en-US"/>
          </a:p>
        </p:txBody>
      </p:sp>
    </p:spTree>
    <p:extLst>
      <p:ext uri="{BB962C8B-B14F-4D97-AF65-F5344CB8AC3E}">
        <p14:creationId xmlns:p14="http://schemas.microsoft.com/office/powerpoint/2010/main" val="147154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3</a:t>
            </a:fld>
            <a:endParaRPr lang="en-US"/>
          </a:p>
        </p:txBody>
      </p:sp>
    </p:spTree>
    <p:extLst>
      <p:ext uri="{BB962C8B-B14F-4D97-AF65-F5344CB8AC3E}">
        <p14:creationId xmlns:p14="http://schemas.microsoft.com/office/powerpoint/2010/main" val="2106802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Somatic shaking</a:t>
            </a:r>
          </a:p>
          <a:p>
            <a:endParaRPr lang="en-US" dirty="0"/>
          </a:p>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26</a:t>
            </a:fld>
            <a:endParaRPr lang="en-US"/>
          </a:p>
        </p:txBody>
      </p:sp>
    </p:spTree>
    <p:extLst>
      <p:ext uri="{BB962C8B-B14F-4D97-AF65-F5344CB8AC3E}">
        <p14:creationId xmlns:p14="http://schemas.microsoft.com/office/powerpoint/2010/main" val="2773900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Practice a 2-minute breathing exercise. Ask: What is one realistic self-care step you can take on your next shift?</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2590304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experience a crisis at work — a resident death, a violent episode, or a heavy workload — our bodies go into survival mode just like an animal escaping danger. The shaking or trembling you might feel afterward is your body’s built-in reset button. If we don’t let that energy discharge through movement, breath, or connection, we carry it into the next shift.”</a:t>
            </a:r>
          </a:p>
        </p:txBody>
      </p:sp>
      <p:sp>
        <p:nvSpPr>
          <p:cNvPr id="4" name="Slide Number Placeholder 3"/>
          <p:cNvSpPr>
            <a:spLocks noGrp="1"/>
          </p:cNvSpPr>
          <p:nvPr>
            <p:ph type="sldNum" sz="quarter" idx="5"/>
          </p:nvPr>
        </p:nvSpPr>
        <p:spPr/>
        <p:txBody>
          <a:bodyPr/>
          <a:lstStyle/>
          <a:p>
            <a:fld id="{8C4FA46D-B1EB-4007-836A-10A3F1611A45}" type="slidenum">
              <a:rPr lang="en-US" smtClean="0"/>
              <a:t>28</a:t>
            </a:fld>
            <a:endParaRPr lang="en-US"/>
          </a:p>
        </p:txBody>
      </p:sp>
    </p:spTree>
    <p:extLst>
      <p:ext uri="{BB962C8B-B14F-4D97-AF65-F5344CB8AC3E}">
        <p14:creationId xmlns:p14="http://schemas.microsoft.com/office/powerpoint/2010/main" val="14317041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a:t>
            </a:r>
          </a:p>
          <a:p>
            <a:endParaRPr lang="en-US" dirty="0"/>
          </a:p>
          <a:p>
            <a:r>
              <a:rPr lang="en-US" dirty="0"/>
              <a:t>Any of you have a song that you consistently play on your way to/from work?  Any Big Sean fans out there?!?</a:t>
            </a:r>
          </a:p>
        </p:txBody>
      </p:sp>
      <p:sp>
        <p:nvSpPr>
          <p:cNvPr id="4" name="Slide Number Placeholder 3"/>
          <p:cNvSpPr>
            <a:spLocks noGrp="1"/>
          </p:cNvSpPr>
          <p:nvPr>
            <p:ph type="sldNum" sz="quarter" idx="5"/>
          </p:nvPr>
        </p:nvSpPr>
        <p:spPr/>
        <p:txBody>
          <a:bodyPr/>
          <a:lstStyle/>
          <a:p>
            <a:fld id="{8C4FA46D-B1EB-4007-836A-10A3F1611A45}" type="slidenum">
              <a:rPr lang="en-US" smtClean="0"/>
              <a:t>29</a:t>
            </a:fld>
            <a:endParaRPr lang="en-US"/>
          </a:p>
        </p:txBody>
      </p:sp>
    </p:spTree>
    <p:extLst>
      <p:ext uri="{BB962C8B-B14F-4D97-AF65-F5344CB8AC3E}">
        <p14:creationId xmlns:p14="http://schemas.microsoft.com/office/powerpoint/2010/main" val="25770283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32</a:t>
            </a:fld>
            <a:endParaRPr lang="en-US"/>
          </a:p>
        </p:txBody>
      </p:sp>
    </p:spTree>
    <p:extLst>
      <p:ext uri="{BB962C8B-B14F-4D97-AF65-F5344CB8AC3E}">
        <p14:creationId xmlns:p14="http://schemas.microsoft.com/office/powerpoint/2010/main" val="3203021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handout/worksheet. Encourage staff to fill in one action now and keep visible at work.</a:t>
            </a:r>
          </a:p>
        </p:txBody>
      </p:sp>
      <p:sp>
        <p:nvSpPr>
          <p:cNvPr id="4" name="Slide Number Placeholder 3"/>
          <p:cNvSpPr>
            <a:spLocks noGrp="1"/>
          </p:cNvSpPr>
          <p:nvPr>
            <p:ph type="sldNum" sz="quarter" idx="5"/>
          </p:nvPr>
        </p:nvSpPr>
        <p:spPr/>
      </p:sp>
    </p:spTree>
    <p:extLst>
      <p:ext uri="{BB962C8B-B14F-4D97-AF65-F5344CB8AC3E}">
        <p14:creationId xmlns:p14="http://schemas.microsoft.com/office/powerpoint/2010/main" val="407464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4</a:t>
            </a:fld>
            <a:endParaRPr lang="en-US"/>
          </a:p>
        </p:txBody>
      </p:sp>
    </p:spTree>
    <p:extLst>
      <p:ext uri="{BB962C8B-B14F-4D97-AF65-F5344CB8AC3E}">
        <p14:creationId xmlns:p14="http://schemas.microsoft.com/office/powerpoint/2010/main" val="3926826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6</a:t>
            </a:fld>
            <a:endParaRPr lang="en-US"/>
          </a:p>
        </p:txBody>
      </p:sp>
    </p:spTree>
    <p:extLst>
      <p:ext uri="{BB962C8B-B14F-4D97-AF65-F5344CB8AC3E}">
        <p14:creationId xmlns:p14="http://schemas.microsoft.com/office/powerpoint/2010/main" val="2245270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B94487-5610-4B0A-94F7-618492B4855A}" type="slidenum">
              <a:rPr lang="en-US"/>
              <a:pPr fontAlgn="base">
                <a:spcBef>
                  <a:spcPct val="0"/>
                </a:spcBef>
                <a:spcAft>
                  <a:spcPct val="0"/>
                </a:spcAft>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8</a:t>
            </a:fld>
            <a:endParaRPr lang="en-US"/>
          </a:p>
        </p:txBody>
      </p:sp>
    </p:spTree>
    <p:extLst>
      <p:ext uri="{BB962C8B-B14F-4D97-AF65-F5344CB8AC3E}">
        <p14:creationId xmlns:p14="http://schemas.microsoft.com/office/powerpoint/2010/main" val="2819231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9</a:t>
            </a:fld>
            <a:endParaRPr lang="en-US"/>
          </a:p>
        </p:txBody>
      </p:sp>
    </p:spTree>
    <p:extLst>
      <p:ext uri="{BB962C8B-B14F-4D97-AF65-F5344CB8AC3E}">
        <p14:creationId xmlns:p14="http://schemas.microsoft.com/office/powerpoint/2010/main" val="328948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4FA46D-B1EB-4007-836A-10A3F1611A45}" type="slidenum">
              <a:rPr lang="en-US" smtClean="0"/>
              <a:t>10</a:t>
            </a:fld>
            <a:endParaRPr lang="en-US"/>
          </a:p>
        </p:txBody>
      </p:sp>
    </p:spTree>
    <p:extLst>
      <p:ext uri="{BB962C8B-B14F-4D97-AF65-F5344CB8AC3E}">
        <p14:creationId xmlns:p14="http://schemas.microsoft.com/office/powerpoint/2010/main" val="27199838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A group of people standing next to a window&#10;&#10;Description automatically generated">
            <a:extLst>
              <a:ext uri="{FF2B5EF4-FFF2-40B4-BE49-F238E27FC236}">
                <a16:creationId xmlns:a16="http://schemas.microsoft.com/office/drawing/2014/main" id="{92D334CC-BF65-CD44-A91E-F37307CAE8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7342" y="0"/>
            <a:ext cx="6174658" cy="6858000"/>
          </a:xfrm>
          <a:prstGeom prst="rect">
            <a:avLst/>
          </a:prstGeom>
        </p:spPr>
      </p:pic>
      <p:pic>
        <p:nvPicPr>
          <p:cNvPr id="8" name="Picture 7" descr="Logo, icon&#10;&#10;Description automatically generated">
            <a:extLst>
              <a:ext uri="{FF2B5EF4-FFF2-40B4-BE49-F238E27FC236}">
                <a16:creationId xmlns:a16="http://schemas.microsoft.com/office/drawing/2014/main" id="{C39E17EE-CD62-5C44-AD7A-FF93E5DCA12F}"/>
              </a:ext>
            </a:extLst>
          </p:cNvPr>
          <p:cNvPicPr>
            <a:picLocks noChangeAspect="1"/>
          </p:cNvPicPr>
          <p:nvPr userDrawn="1"/>
        </p:nvPicPr>
        <p:blipFill rotWithShape="1">
          <a:blip r:embed="rId3" cstate="print">
            <a:biLevel thresh="25000"/>
            <a:alphaModFix amt="50000"/>
            <a:extLst>
              <a:ext uri="{28A0092B-C50C-407E-A947-70E740481C1C}">
                <a14:useLocalDpi xmlns:a14="http://schemas.microsoft.com/office/drawing/2010/main"/>
              </a:ext>
            </a:extLst>
          </a:blip>
          <a:srcRect/>
          <a:stretch/>
        </p:blipFill>
        <p:spPr>
          <a:xfrm>
            <a:off x="8931543" y="3277172"/>
            <a:ext cx="3260457" cy="3580828"/>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517258" y="1122363"/>
            <a:ext cx="4903839" cy="2387600"/>
          </a:xfrm>
        </p:spPr>
        <p:txBody>
          <a:bodyPr anchor="b">
            <a:normAutofit/>
          </a:bodyPr>
          <a:lstStyle>
            <a:lvl1pPr algn="l">
              <a:defRPr sz="3600" b="1">
                <a:solidFill>
                  <a:schemeClr val="accent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517258" y="3602038"/>
            <a:ext cx="4903839" cy="1289374"/>
          </a:xfrm>
        </p:spPr>
        <p:txBody>
          <a:bodyPr>
            <a:normAutofit/>
          </a:bodyPr>
          <a:lstStyle>
            <a:lvl1pPr marL="0" indent="0" algn="l">
              <a:buNone/>
              <a:defRPr sz="1600">
                <a:solidFill>
                  <a:schemeClr val="accent3"/>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517258" y="6356350"/>
            <a:ext cx="2743200" cy="365125"/>
          </a:xfrm>
        </p:spPr>
        <p:txBody>
          <a:bodyPr/>
          <a:lstStyle>
            <a:lvl1pPr algn="ctr">
              <a:defRPr sz="1000">
                <a:latin typeface="Segoe UI" panose="020B0502040204020203" pitchFamily="34" charset="0"/>
                <a:cs typeface="Segoe UI" panose="020B0502040204020203" pitchFamily="34" charset="0"/>
              </a:defRPr>
            </a:lvl1pPr>
          </a:lstStyle>
          <a:p>
            <a:pPr algn="ctr"/>
            <a:fld id="{EA9E21CA-8E8B-2C49-8A0E-07D55EF08617}" type="datetimeFigureOut">
              <a:rPr lang="en-US" smtClean="0"/>
              <a:pPr algn="ctr"/>
              <a:t>10/9/2025</a:t>
            </a:fld>
            <a:endParaRPr lang="en-US"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3478694" y="6356350"/>
            <a:ext cx="1942404"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0" name="Picture 9" descr="Logo&#10;&#10;Description automatically generated">
            <a:extLst>
              <a:ext uri="{FF2B5EF4-FFF2-40B4-BE49-F238E27FC236}">
                <a16:creationId xmlns:a16="http://schemas.microsoft.com/office/drawing/2014/main" id="{D0100D84-BFA8-A24C-8BDA-9046D3CFEC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258" y="5236692"/>
            <a:ext cx="2663243" cy="997890"/>
          </a:xfrm>
          <a:prstGeom prst="rect">
            <a:avLst/>
          </a:prstGeom>
        </p:spPr>
      </p:pic>
      <p:pic>
        <p:nvPicPr>
          <p:cNvPr id="7" name="Picture 6">
            <a:extLst>
              <a:ext uri="{FF2B5EF4-FFF2-40B4-BE49-F238E27FC236}">
                <a16:creationId xmlns:a16="http://schemas.microsoft.com/office/drawing/2014/main" id="{D8BF7965-5AEE-DC47-B280-C2D0527817C9}"/>
              </a:ext>
            </a:extLst>
          </p:cNvPr>
          <p:cNvPicPr>
            <a:picLocks noChangeAspect="1"/>
          </p:cNvPicPr>
          <p:nvPr userDrawn="1"/>
        </p:nvPicPr>
        <p:blipFill>
          <a:blip r:embed="rId5"/>
          <a:stretch>
            <a:fillRect/>
          </a:stretch>
        </p:blipFill>
        <p:spPr>
          <a:xfrm>
            <a:off x="6017340" y="0"/>
            <a:ext cx="6174659" cy="154004"/>
          </a:xfrm>
          <a:prstGeom prst="rect">
            <a:avLst/>
          </a:prstGeom>
        </p:spPr>
      </p:pic>
    </p:spTree>
    <p:extLst>
      <p:ext uri="{BB962C8B-B14F-4D97-AF65-F5344CB8AC3E}">
        <p14:creationId xmlns:p14="http://schemas.microsoft.com/office/powerpoint/2010/main" val="1105002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B299D-5D79-EA42-93B2-5833837658FD}"/>
              </a:ext>
            </a:extLst>
          </p:cNvPr>
          <p:cNvSpPr>
            <a:spLocks noGrp="1"/>
          </p:cNvSpPr>
          <p:nvPr>
            <p:ph type="title"/>
          </p:nvPr>
        </p:nvSpPr>
        <p:spPr/>
        <p:txBody>
          <a:bodyPr>
            <a:normAutofit/>
          </a:bodyPr>
          <a:lstStyle>
            <a:lvl1pPr>
              <a:defRPr sz="3200" b="1">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34D395-91E7-9441-A4CF-3BDF7926E09D}"/>
              </a:ext>
            </a:extLst>
          </p:cNvPr>
          <p:cNvSpPr>
            <a:spLocks noGrp="1"/>
          </p:cNvSpPr>
          <p:nvPr>
            <p:ph idx="1"/>
          </p:nvPr>
        </p:nvSpPr>
        <p:spPr/>
        <p:txBody>
          <a:bodyPr>
            <a:normAutofit/>
          </a:bodyPr>
          <a:lstStyle>
            <a:lvl1pPr>
              <a:buClr>
                <a:schemeClr val="accent2"/>
              </a:buClr>
              <a:defRPr sz="1800">
                <a:solidFill>
                  <a:schemeClr val="tx2"/>
                </a:solidFill>
              </a:defRPr>
            </a:lvl1pPr>
            <a:lvl2pPr>
              <a:buClr>
                <a:schemeClr val="accent2"/>
              </a:buClr>
              <a:buFont typeface="Courier New" panose="02070309020205020404" pitchFamily="49" charset="0"/>
              <a:buChar char="o"/>
              <a:defRPr sz="1600">
                <a:solidFill>
                  <a:schemeClr val="tx2"/>
                </a:solidFill>
              </a:defRPr>
            </a:lvl2pPr>
            <a:lvl3pPr>
              <a:buClr>
                <a:schemeClr val="accent2"/>
              </a:buClr>
              <a:buFont typeface="Wingdings" pitchFamily="2" charset="2"/>
              <a:buChar char="§"/>
              <a:defRPr sz="1400">
                <a:solidFill>
                  <a:schemeClr val="tx2"/>
                </a:solidFill>
              </a:defRPr>
            </a:lvl3pPr>
            <a:lvl4pPr>
              <a:buClr>
                <a:schemeClr val="accent2"/>
              </a:buClr>
              <a:defRPr sz="1200">
                <a:solidFill>
                  <a:schemeClr val="tx2"/>
                </a:solidFill>
              </a:defRPr>
            </a:lvl4pPr>
            <a:lvl5pPr>
              <a:buClr>
                <a:schemeClr val="accent2"/>
              </a:buClr>
              <a:buFont typeface="Courier New" panose="02070309020205020404" pitchFamily="49" charset="0"/>
              <a:buChar char="o"/>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C8F6F04-E0D8-9542-9053-ABCD2E155804}"/>
              </a:ext>
            </a:extLst>
          </p:cNvPr>
          <p:cNvSpPr>
            <a:spLocks noGrp="1"/>
          </p:cNvSpPr>
          <p:nvPr>
            <p:ph type="dt" sz="half" idx="10"/>
          </p:nvPr>
        </p:nvSpPr>
        <p:spPr>
          <a:xfrm>
            <a:off x="838200" y="6260100"/>
            <a:ext cx="2743200" cy="365125"/>
          </a:xfrm>
        </p:spPr>
        <p:txBody>
          <a:bodyPr/>
          <a:lstStyle>
            <a:lvl1pPr>
              <a:defRPr sz="1000">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a:p>
        </p:txBody>
      </p:sp>
      <p:sp>
        <p:nvSpPr>
          <p:cNvPr id="5" name="Footer Placeholder 4">
            <a:extLst>
              <a:ext uri="{FF2B5EF4-FFF2-40B4-BE49-F238E27FC236}">
                <a16:creationId xmlns:a16="http://schemas.microsoft.com/office/drawing/2014/main" id="{5E2DA869-3D5F-7540-99F1-143FB99E25A7}"/>
              </a:ext>
            </a:extLst>
          </p:cNvPr>
          <p:cNvSpPr>
            <a:spLocks noGrp="1"/>
          </p:cNvSpPr>
          <p:nvPr>
            <p:ph type="ftr" sz="quarter" idx="11"/>
          </p:nvPr>
        </p:nvSpPr>
        <p:spPr>
          <a:xfrm>
            <a:off x="4038600" y="6260100"/>
            <a:ext cx="4114800" cy="365125"/>
          </a:xfrm>
        </p:spPr>
        <p:txBody>
          <a:bodyPr/>
          <a:lstStyle>
            <a:lvl1pPr>
              <a:defRPr sz="1000"/>
            </a:lvl1pPr>
          </a:lstStyle>
          <a:p>
            <a:endParaRPr lang="en-US" dirty="0"/>
          </a:p>
        </p:txBody>
      </p:sp>
      <p:sp>
        <p:nvSpPr>
          <p:cNvPr id="6" name="Slide Number Placeholder 5">
            <a:extLst>
              <a:ext uri="{FF2B5EF4-FFF2-40B4-BE49-F238E27FC236}">
                <a16:creationId xmlns:a16="http://schemas.microsoft.com/office/drawing/2014/main" id="{E7E2137E-704E-364B-9B59-F89AB8F7D7DA}"/>
              </a:ext>
            </a:extLst>
          </p:cNvPr>
          <p:cNvSpPr>
            <a:spLocks noGrp="1"/>
          </p:cNvSpPr>
          <p:nvPr>
            <p:ph type="sldNum" sz="quarter" idx="12"/>
          </p:nvPr>
        </p:nvSpPr>
        <p:spPr>
          <a:xfrm>
            <a:off x="8610600" y="6260100"/>
            <a:ext cx="2743200" cy="365125"/>
          </a:xfrm>
        </p:spPr>
        <p:txBody>
          <a:bodyPr/>
          <a:lstStyle>
            <a:lvl1pPr>
              <a:defRPr sz="1000"/>
            </a:lvl1pPr>
          </a:lstStyle>
          <a:p>
            <a:fld id="{0C6926D5-A5C1-9C49-9FA6-C99A887E4153}" type="slidenum">
              <a:rPr lang="en-US" smtClean="0"/>
              <a:pPr/>
              <a:t>‹#›</a:t>
            </a:fld>
            <a:endParaRPr lang="en-US"/>
          </a:p>
        </p:txBody>
      </p:sp>
      <p:sp>
        <p:nvSpPr>
          <p:cNvPr id="7" name="Rectangle 6">
            <a:extLst>
              <a:ext uri="{FF2B5EF4-FFF2-40B4-BE49-F238E27FC236}">
                <a16:creationId xmlns:a16="http://schemas.microsoft.com/office/drawing/2014/main" id="{DB1E8C54-BF2C-E240-BBF9-A658091AC270}"/>
              </a:ext>
            </a:extLst>
          </p:cNvPr>
          <p:cNvSpPr/>
          <p:nvPr userDrawn="1"/>
        </p:nvSpPr>
        <p:spPr>
          <a:xfrm>
            <a:off x="592062" y="365125"/>
            <a:ext cx="100584" cy="13255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433E58C7-16EF-1B42-9302-939E064528C2}"/>
              </a:ext>
            </a:extLst>
          </p:cNvPr>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8201883" y="4967363"/>
            <a:ext cx="3151917" cy="1180991"/>
          </a:xfrm>
          <a:prstGeom prst="rect">
            <a:avLst/>
          </a:prstGeom>
        </p:spPr>
      </p:pic>
      <p:pic>
        <p:nvPicPr>
          <p:cNvPr id="10" name="Picture 9">
            <a:extLst>
              <a:ext uri="{FF2B5EF4-FFF2-40B4-BE49-F238E27FC236}">
                <a16:creationId xmlns:a16="http://schemas.microsoft.com/office/drawing/2014/main" id="{ED106983-2E13-A443-BAC1-719D20BDFD88}"/>
              </a:ext>
            </a:extLst>
          </p:cNvPr>
          <p:cNvPicPr>
            <a:picLocks noChangeAspect="1"/>
          </p:cNvPicPr>
          <p:nvPr userDrawn="1"/>
        </p:nvPicPr>
        <p:blipFill>
          <a:blip r:embed="rId3"/>
          <a:stretch>
            <a:fillRect/>
          </a:stretch>
        </p:blipFill>
        <p:spPr>
          <a:xfrm>
            <a:off x="0" y="6718434"/>
            <a:ext cx="12192000" cy="139566"/>
          </a:xfrm>
          <a:prstGeom prst="rect">
            <a:avLst/>
          </a:prstGeom>
        </p:spPr>
      </p:pic>
    </p:spTree>
    <p:extLst>
      <p:ext uri="{BB962C8B-B14F-4D97-AF65-F5344CB8AC3E}">
        <p14:creationId xmlns:p14="http://schemas.microsoft.com/office/powerpoint/2010/main" val="230182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descr="A person standing in front of a computer&#10;&#10;Description automatically generated">
            <a:extLst>
              <a:ext uri="{FF2B5EF4-FFF2-40B4-BE49-F238E27FC236}">
                <a16:creationId xmlns:a16="http://schemas.microsoft.com/office/drawing/2014/main" id="{9336CF21-5AF9-5F49-9960-7E4183901F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69857" y="0"/>
            <a:ext cx="6322143" cy="6858000"/>
          </a:xfrm>
          <a:prstGeom prst="rect">
            <a:avLst/>
          </a:prstGeom>
        </p:spPr>
      </p:pic>
      <p:sp>
        <p:nvSpPr>
          <p:cNvPr id="2" name="Title 1">
            <a:extLst>
              <a:ext uri="{FF2B5EF4-FFF2-40B4-BE49-F238E27FC236}">
                <a16:creationId xmlns:a16="http://schemas.microsoft.com/office/drawing/2014/main" id="{CBA9A6EC-3C87-154C-A729-A63D834F48C1}"/>
              </a:ext>
            </a:extLst>
          </p:cNvPr>
          <p:cNvSpPr>
            <a:spLocks noGrp="1"/>
          </p:cNvSpPr>
          <p:nvPr>
            <p:ph type="title"/>
          </p:nvPr>
        </p:nvSpPr>
        <p:spPr>
          <a:xfrm>
            <a:off x="517258" y="365125"/>
            <a:ext cx="4903839"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6717B-A560-544F-B9C4-E8F7FA4C2600}"/>
              </a:ext>
            </a:extLst>
          </p:cNvPr>
          <p:cNvSpPr>
            <a:spLocks noGrp="1"/>
          </p:cNvSpPr>
          <p:nvPr>
            <p:ph sz="half" idx="1"/>
          </p:nvPr>
        </p:nvSpPr>
        <p:spPr>
          <a:xfrm>
            <a:off x="517258" y="1825625"/>
            <a:ext cx="4903839" cy="4351338"/>
          </a:xfrm>
        </p:spPr>
        <p:txBody>
          <a:bodyPr/>
          <a:lstStyle>
            <a:lvl1pPr>
              <a:buClr>
                <a:schemeClr val="accent5"/>
              </a:buClr>
              <a:defRPr>
                <a:solidFill>
                  <a:schemeClr val="tx2"/>
                </a:solidFill>
              </a:defRPr>
            </a:lvl1pPr>
            <a:lvl2pPr>
              <a:buClr>
                <a:schemeClr val="accent5"/>
              </a:buClr>
              <a:buFont typeface="Courier New" panose="02070309020205020404" pitchFamily="49" charset="0"/>
              <a:buChar char="o"/>
              <a:defRPr>
                <a:solidFill>
                  <a:schemeClr val="tx2"/>
                </a:solidFill>
              </a:defRPr>
            </a:lvl2pPr>
            <a:lvl3pPr>
              <a:buClr>
                <a:schemeClr val="accent5"/>
              </a:buClr>
              <a:buFont typeface="Wingdings" pitchFamily="2" charset="2"/>
              <a:buChar char="§"/>
              <a:defRPr>
                <a:solidFill>
                  <a:schemeClr val="tx2"/>
                </a:solidFill>
              </a:defRPr>
            </a:lvl3pPr>
            <a:lvl4pPr>
              <a:buClr>
                <a:schemeClr val="accent5"/>
              </a:buClr>
              <a:defRPr>
                <a:solidFill>
                  <a:schemeClr val="tx2"/>
                </a:solidFill>
              </a:defRPr>
            </a:lvl4pPr>
            <a:lvl5pPr>
              <a:buClr>
                <a:schemeClr val="accent5"/>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C91BFE69-25E6-8F4A-B662-0CAF4F309BC1}"/>
              </a:ext>
            </a:extLst>
          </p:cNvPr>
          <p:cNvSpPr/>
          <p:nvPr userDrawn="1"/>
        </p:nvSpPr>
        <p:spPr>
          <a:xfrm>
            <a:off x="5873497" y="0"/>
            <a:ext cx="6318503" cy="6858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AE73638-B918-634D-AF08-BB95E994E50D}"/>
              </a:ext>
            </a:extLst>
          </p:cNvPr>
          <p:cNvSpPr>
            <a:spLocks noGrp="1"/>
          </p:cNvSpPr>
          <p:nvPr>
            <p:ph type="sldNum" sz="quarter" idx="12"/>
          </p:nvPr>
        </p:nvSpPr>
        <p:spPr>
          <a:xfrm>
            <a:off x="8610600" y="6356349"/>
            <a:ext cx="2743200" cy="365125"/>
          </a:xfrm>
        </p:spPr>
        <p:txBody>
          <a:bodyPr/>
          <a:lstStyle>
            <a:lvl1pPr>
              <a:defRPr>
                <a:solidFill>
                  <a:schemeClr val="bg1"/>
                </a:solidFill>
              </a:defRPr>
            </a:lvl1pPr>
          </a:lstStyle>
          <a:p>
            <a:fld id="{0C6926D5-A5C1-9C49-9FA6-C99A887E4153}" type="slidenum">
              <a:rPr lang="en-US" smtClean="0"/>
              <a:pPr/>
              <a:t>‹#›</a:t>
            </a:fld>
            <a:endParaRPr lang="en-US"/>
          </a:p>
        </p:txBody>
      </p:sp>
      <p:sp>
        <p:nvSpPr>
          <p:cNvPr id="12" name="Date Placeholder 3">
            <a:extLst>
              <a:ext uri="{FF2B5EF4-FFF2-40B4-BE49-F238E27FC236}">
                <a16:creationId xmlns:a16="http://schemas.microsoft.com/office/drawing/2014/main" id="{A046FBC6-4024-C44F-9E60-A698A661F4AF}"/>
              </a:ext>
            </a:extLst>
          </p:cNvPr>
          <p:cNvSpPr txBox="1">
            <a:spLocks/>
          </p:cNvSpPr>
          <p:nvPr userDrawn="1"/>
        </p:nvSpPr>
        <p:spPr>
          <a:xfrm>
            <a:off x="517258" y="6356350"/>
            <a:ext cx="115438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A9E21CA-8E8B-2C49-8A0E-07D55EF08617}" type="datetimeFigureOut">
              <a:rPr lang="en-US" smtClean="0"/>
              <a:pPr algn="ctr"/>
              <a:t>10/9/2025</a:t>
            </a:fld>
            <a:endParaRPr lang="en-US" dirty="0"/>
          </a:p>
        </p:txBody>
      </p:sp>
      <p:sp>
        <p:nvSpPr>
          <p:cNvPr id="13" name="Footer Placeholder 4">
            <a:extLst>
              <a:ext uri="{FF2B5EF4-FFF2-40B4-BE49-F238E27FC236}">
                <a16:creationId xmlns:a16="http://schemas.microsoft.com/office/drawing/2014/main" id="{68DAEC7D-4E9F-5947-9735-7ED87DA60586}"/>
              </a:ext>
            </a:extLst>
          </p:cNvPr>
          <p:cNvSpPr>
            <a:spLocks noGrp="1"/>
          </p:cNvSpPr>
          <p:nvPr>
            <p:ph type="ftr" sz="quarter" idx="11"/>
          </p:nvPr>
        </p:nvSpPr>
        <p:spPr>
          <a:xfrm>
            <a:off x="1828800" y="6356350"/>
            <a:ext cx="3592298"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5" name="Picture 14" descr="Logo, icon&#10;&#10;Description automatically generated">
            <a:extLst>
              <a:ext uri="{FF2B5EF4-FFF2-40B4-BE49-F238E27FC236}">
                <a16:creationId xmlns:a16="http://schemas.microsoft.com/office/drawing/2014/main" id="{74450EF8-4029-3249-AE82-3C651B6C6D28}"/>
              </a:ext>
            </a:extLst>
          </p:cNvPr>
          <p:cNvPicPr>
            <a:picLocks noChangeAspect="1"/>
          </p:cNvPicPr>
          <p:nvPr userDrawn="1"/>
        </p:nvPicPr>
        <p:blipFill rotWithShape="1">
          <a:blip r:embed="rId3" cstate="print">
            <a:biLevel thresh="25000"/>
            <a:alphaModFix amt="35000"/>
            <a:extLst>
              <a:ext uri="{28A0092B-C50C-407E-A947-70E740481C1C}">
                <a14:useLocalDpi xmlns:a14="http://schemas.microsoft.com/office/drawing/2010/main"/>
              </a:ext>
            </a:extLst>
          </a:blip>
          <a:srcRect/>
          <a:stretch/>
        </p:blipFill>
        <p:spPr>
          <a:xfrm>
            <a:off x="10329833" y="0"/>
            <a:ext cx="1862167" cy="3000376"/>
          </a:xfrm>
          <a:prstGeom prst="rect">
            <a:avLst/>
          </a:prstGeom>
        </p:spPr>
      </p:pic>
    </p:spTree>
    <p:extLst>
      <p:ext uri="{BB962C8B-B14F-4D97-AF65-F5344CB8AC3E}">
        <p14:creationId xmlns:p14="http://schemas.microsoft.com/office/powerpoint/2010/main" val="258642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0" name="Picture 9" descr="A picture containing person, indoor, table, person&#10;&#10;Description automatically generated">
            <a:extLst>
              <a:ext uri="{FF2B5EF4-FFF2-40B4-BE49-F238E27FC236}">
                <a16:creationId xmlns:a16="http://schemas.microsoft.com/office/drawing/2014/main" id="{E48131E6-C569-4246-9336-E8096D64F08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5873499" y="0"/>
            <a:ext cx="6318501" cy="6857999"/>
          </a:xfrm>
          <a:prstGeom prst="rect">
            <a:avLst/>
          </a:prstGeom>
        </p:spPr>
      </p:pic>
      <p:sp>
        <p:nvSpPr>
          <p:cNvPr id="2" name="Title 1">
            <a:extLst>
              <a:ext uri="{FF2B5EF4-FFF2-40B4-BE49-F238E27FC236}">
                <a16:creationId xmlns:a16="http://schemas.microsoft.com/office/drawing/2014/main" id="{CBA9A6EC-3C87-154C-A729-A63D834F48C1}"/>
              </a:ext>
            </a:extLst>
          </p:cNvPr>
          <p:cNvSpPr>
            <a:spLocks noGrp="1"/>
          </p:cNvSpPr>
          <p:nvPr>
            <p:ph type="title"/>
          </p:nvPr>
        </p:nvSpPr>
        <p:spPr>
          <a:xfrm>
            <a:off x="517258" y="365125"/>
            <a:ext cx="4903839"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6717B-A560-544F-B9C4-E8F7FA4C2600}"/>
              </a:ext>
            </a:extLst>
          </p:cNvPr>
          <p:cNvSpPr>
            <a:spLocks noGrp="1"/>
          </p:cNvSpPr>
          <p:nvPr>
            <p:ph sz="half" idx="1"/>
          </p:nvPr>
        </p:nvSpPr>
        <p:spPr>
          <a:xfrm>
            <a:off x="517258" y="1825625"/>
            <a:ext cx="4903839" cy="4351338"/>
          </a:xfrm>
        </p:spPr>
        <p:txBody>
          <a:bodyPr/>
          <a:lstStyle>
            <a:lvl1pPr>
              <a:buClr>
                <a:schemeClr val="accent5"/>
              </a:buClr>
              <a:defRPr>
                <a:solidFill>
                  <a:schemeClr val="tx2"/>
                </a:solidFill>
              </a:defRPr>
            </a:lvl1pPr>
            <a:lvl2pPr>
              <a:buClr>
                <a:schemeClr val="accent5"/>
              </a:buClr>
              <a:buFont typeface="Courier New" panose="02070309020205020404" pitchFamily="49" charset="0"/>
              <a:buChar char="o"/>
              <a:defRPr>
                <a:solidFill>
                  <a:schemeClr val="tx2"/>
                </a:solidFill>
              </a:defRPr>
            </a:lvl2pPr>
            <a:lvl3pPr>
              <a:buClr>
                <a:schemeClr val="accent5"/>
              </a:buClr>
              <a:buFont typeface="Wingdings" pitchFamily="2" charset="2"/>
              <a:buChar char="§"/>
              <a:defRPr>
                <a:solidFill>
                  <a:schemeClr val="tx2"/>
                </a:solidFill>
              </a:defRPr>
            </a:lvl3pPr>
            <a:lvl4pPr>
              <a:buClr>
                <a:schemeClr val="accent5"/>
              </a:buClr>
              <a:defRPr>
                <a:solidFill>
                  <a:schemeClr val="tx2"/>
                </a:solidFill>
              </a:defRPr>
            </a:lvl4pPr>
            <a:lvl5pPr>
              <a:buClr>
                <a:schemeClr val="accent5"/>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C91BFE69-25E6-8F4A-B662-0CAF4F309BC1}"/>
              </a:ext>
            </a:extLst>
          </p:cNvPr>
          <p:cNvSpPr/>
          <p:nvPr userDrawn="1"/>
        </p:nvSpPr>
        <p:spPr>
          <a:xfrm>
            <a:off x="5873498" y="0"/>
            <a:ext cx="6318503" cy="6858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AE73638-B918-634D-AF08-BB95E994E50D}"/>
              </a:ext>
            </a:extLst>
          </p:cNvPr>
          <p:cNvSpPr>
            <a:spLocks noGrp="1"/>
          </p:cNvSpPr>
          <p:nvPr>
            <p:ph type="sldNum" sz="quarter" idx="12"/>
          </p:nvPr>
        </p:nvSpPr>
        <p:spPr>
          <a:xfrm>
            <a:off x="8610600" y="6356349"/>
            <a:ext cx="2743200" cy="365125"/>
          </a:xfrm>
        </p:spPr>
        <p:txBody>
          <a:bodyPr/>
          <a:lstStyle>
            <a:lvl1pPr>
              <a:defRPr>
                <a:solidFill>
                  <a:schemeClr val="bg1"/>
                </a:solidFill>
              </a:defRPr>
            </a:lvl1pPr>
          </a:lstStyle>
          <a:p>
            <a:fld id="{0C6926D5-A5C1-9C49-9FA6-C99A887E4153}" type="slidenum">
              <a:rPr lang="en-US" smtClean="0"/>
              <a:pPr/>
              <a:t>‹#›</a:t>
            </a:fld>
            <a:endParaRPr lang="en-US"/>
          </a:p>
        </p:txBody>
      </p:sp>
      <p:sp>
        <p:nvSpPr>
          <p:cNvPr id="12" name="Date Placeholder 3">
            <a:extLst>
              <a:ext uri="{FF2B5EF4-FFF2-40B4-BE49-F238E27FC236}">
                <a16:creationId xmlns:a16="http://schemas.microsoft.com/office/drawing/2014/main" id="{A046FBC6-4024-C44F-9E60-A698A661F4AF}"/>
              </a:ext>
            </a:extLst>
          </p:cNvPr>
          <p:cNvSpPr txBox="1">
            <a:spLocks/>
          </p:cNvSpPr>
          <p:nvPr userDrawn="1"/>
        </p:nvSpPr>
        <p:spPr>
          <a:xfrm>
            <a:off x="517258" y="6356350"/>
            <a:ext cx="115438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A9E21CA-8E8B-2C49-8A0E-07D55EF08617}" type="datetimeFigureOut">
              <a:rPr lang="en-US" smtClean="0"/>
              <a:pPr algn="ctr"/>
              <a:t>10/9/2025</a:t>
            </a:fld>
            <a:endParaRPr lang="en-US" dirty="0"/>
          </a:p>
        </p:txBody>
      </p:sp>
      <p:sp>
        <p:nvSpPr>
          <p:cNvPr id="13" name="Footer Placeholder 4">
            <a:extLst>
              <a:ext uri="{FF2B5EF4-FFF2-40B4-BE49-F238E27FC236}">
                <a16:creationId xmlns:a16="http://schemas.microsoft.com/office/drawing/2014/main" id="{68DAEC7D-4E9F-5947-9735-7ED87DA60586}"/>
              </a:ext>
            </a:extLst>
          </p:cNvPr>
          <p:cNvSpPr>
            <a:spLocks noGrp="1"/>
          </p:cNvSpPr>
          <p:nvPr>
            <p:ph type="ftr" sz="quarter" idx="11"/>
          </p:nvPr>
        </p:nvSpPr>
        <p:spPr>
          <a:xfrm>
            <a:off x="1828800" y="6356350"/>
            <a:ext cx="3592298"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5" name="Picture 14" descr="Logo, icon&#10;&#10;Description automatically generated">
            <a:extLst>
              <a:ext uri="{FF2B5EF4-FFF2-40B4-BE49-F238E27FC236}">
                <a16:creationId xmlns:a16="http://schemas.microsoft.com/office/drawing/2014/main" id="{74450EF8-4029-3249-AE82-3C651B6C6D28}"/>
              </a:ext>
            </a:extLst>
          </p:cNvPr>
          <p:cNvPicPr>
            <a:picLocks noChangeAspect="1"/>
          </p:cNvPicPr>
          <p:nvPr userDrawn="1"/>
        </p:nvPicPr>
        <p:blipFill rotWithShape="1">
          <a:blip r:embed="rId3" cstate="print">
            <a:biLevel thresh="25000"/>
            <a:alphaModFix amt="35000"/>
            <a:extLst>
              <a:ext uri="{28A0092B-C50C-407E-A947-70E740481C1C}">
                <a14:useLocalDpi xmlns:a14="http://schemas.microsoft.com/office/drawing/2010/main"/>
              </a:ext>
            </a:extLst>
          </a:blip>
          <a:srcRect/>
          <a:stretch/>
        </p:blipFill>
        <p:spPr>
          <a:xfrm>
            <a:off x="10329833" y="0"/>
            <a:ext cx="1862167" cy="3000376"/>
          </a:xfrm>
          <a:prstGeom prst="rect">
            <a:avLst/>
          </a:prstGeom>
        </p:spPr>
      </p:pic>
    </p:spTree>
    <p:extLst>
      <p:ext uri="{BB962C8B-B14F-4D97-AF65-F5344CB8AC3E}">
        <p14:creationId xmlns:p14="http://schemas.microsoft.com/office/powerpoint/2010/main" val="850061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pic>
        <p:nvPicPr>
          <p:cNvPr id="6" name="Picture 5" descr="A group of people sitting on a bench posing for the camera&#10;&#10;Description automatically generated">
            <a:extLst>
              <a:ext uri="{FF2B5EF4-FFF2-40B4-BE49-F238E27FC236}">
                <a16:creationId xmlns:a16="http://schemas.microsoft.com/office/drawing/2014/main" id="{8251A80D-8E29-FA44-B2F9-7505CB2814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73496" y="0"/>
            <a:ext cx="6318504" cy="6858000"/>
          </a:xfrm>
          <a:prstGeom prst="rect">
            <a:avLst/>
          </a:prstGeom>
        </p:spPr>
      </p:pic>
      <p:sp>
        <p:nvSpPr>
          <p:cNvPr id="2" name="Title 1">
            <a:extLst>
              <a:ext uri="{FF2B5EF4-FFF2-40B4-BE49-F238E27FC236}">
                <a16:creationId xmlns:a16="http://schemas.microsoft.com/office/drawing/2014/main" id="{CBA9A6EC-3C87-154C-A729-A63D834F48C1}"/>
              </a:ext>
            </a:extLst>
          </p:cNvPr>
          <p:cNvSpPr>
            <a:spLocks noGrp="1"/>
          </p:cNvSpPr>
          <p:nvPr>
            <p:ph type="title"/>
          </p:nvPr>
        </p:nvSpPr>
        <p:spPr>
          <a:xfrm>
            <a:off x="517258" y="365125"/>
            <a:ext cx="4903839"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6717B-A560-544F-B9C4-E8F7FA4C2600}"/>
              </a:ext>
            </a:extLst>
          </p:cNvPr>
          <p:cNvSpPr>
            <a:spLocks noGrp="1"/>
          </p:cNvSpPr>
          <p:nvPr>
            <p:ph sz="half" idx="1"/>
          </p:nvPr>
        </p:nvSpPr>
        <p:spPr>
          <a:xfrm>
            <a:off x="517258" y="1825625"/>
            <a:ext cx="4903839" cy="4351338"/>
          </a:xfrm>
        </p:spPr>
        <p:txBody>
          <a:bodyPr/>
          <a:lstStyle>
            <a:lvl1pPr>
              <a:buClr>
                <a:schemeClr val="accent5"/>
              </a:buClr>
              <a:defRPr>
                <a:solidFill>
                  <a:schemeClr val="tx2"/>
                </a:solidFill>
              </a:defRPr>
            </a:lvl1pPr>
            <a:lvl2pPr>
              <a:buClr>
                <a:schemeClr val="accent5"/>
              </a:buClr>
              <a:buFont typeface="Courier New" panose="02070309020205020404" pitchFamily="49" charset="0"/>
              <a:buChar char="o"/>
              <a:defRPr>
                <a:solidFill>
                  <a:schemeClr val="tx2"/>
                </a:solidFill>
              </a:defRPr>
            </a:lvl2pPr>
            <a:lvl3pPr>
              <a:buClr>
                <a:schemeClr val="accent5"/>
              </a:buClr>
              <a:buFont typeface="Wingdings" pitchFamily="2" charset="2"/>
              <a:buChar char="§"/>
              <a:defRPr>
                <a:solidFill>
                  <a:schemeClr val="tx2"/>
                </a:solidFill>
              </a:defRPr>
            </a:lvl3pPr>
            <a:lvl4pPr>
              <a:buClr>
                <a:schemeClr val="accent5"/>
              </a:buClr>
              <a:defRPr>
                <a:solidFill>
                  <a:schemeClr val="tx2"/>
                </a:solidFill>
              </a:defRPr>
            </a:lvl4pPr>
            <a:lvl5pPr>
              <a:buClr>
                <a:schemeClr val="accent5"/>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C91BFE69-25E6-8F4A-B662-0CAF4F309BC1}"/>
              </a:ext>
            </a:extLst>
          </p:cNvPr>
          <p:cNvSpPr/>
          <p:nvPr userDrawn="1"/>
        </p:nvSpPr>
        <p:spPr>
          <a:xfrm>
            <a:off x="5873498" y="0"/>
            <a:ext cx="6318503" cy="6858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AE73638-B918-634D-AF08-BB95E994E50D}"/>
              </a:ext>
            </a:extLst>
          </p:cNvPr>
          <p:cNvSpPr>
            <a:spLocks noGrp="1"/>
          </p:cNvSpPr>
          <p:nvPr>
            <p:ph type="sldNum" sz="quarter" idx="12"/>
          </p:nvPr>
        </p:nvSpPr>
        <p:spPr>
          <a:xfrm>
            <a:off x="8610600" y="6356349"/>
            <a:ext cx="2743200" cy="365125"/>
          </a:xfrm>
        </p:spPr>
        <p:txBody>
          <a:bodyPr/>
          <a:lstStyle>
            <a:lvl1pPr>
              <a:defRPr>
                <a:solidFill>
                  <a:schemeClr val="bg1"/>
                </a:solidFill>
              </a:defRPr>
            </a:lvl1pPr>
          </a:lstStyle>
          <a:p>
            <a:fld id="{0C6926D5-A5C1-9C49-9FA6-C99A887E4153}" type="slidenum">
              <a:rPr lang="en-US" smtClean="0"/>
              <a:pPr/>
              <a:t>‹#›</a:t>
            </a:fld>
            <a:endParaRPr lang="en-US"/>
          </a:p>
        </p:txBody>
      </p:sp>
      <p:sp>
        <p:nvSpPr>
          <p:cNvPr id="12" name="Date Placeholder 3">
            <a:extLst>
              <a:ext uri="{FF2B5EF4-FFF2-40B4-BE49-F238E27FC236}">
                <a16:creationId xmlns:a16="http://schemas.microsoft.com/office/drawing/2014/main" id="{A046FBC6-4024-C44F-9E60-A698A661F4AF}"/>
              </a:ext>
            </a:extLst>
          </p:cNvPr>
          <p:cNvSpPr txBox="1">
            <a:spLocks/>
          </p:cNvSpPr>
          <p:nvPr userDrawn="1"/>
        </p:nvSpPr>
        <p:spPr>
          <a:xfrm>
            <a:off x="517258" y="6356350"/>
            <a:ext cx="115438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A9E21CA-8E8B-2C49-8A0E-07D55EF08617}" type="datetimeFigureOut">
              <a:rPr lang="en-US" smtClean="0"/>
              <a:pPr algn="ctr"/>
              <a:t>10/9/2025</a:t>
            </a:fld>
            <a:endParaRPr lang="en-US" dirty="0"/>
          </a:p>
        </p:txBody>
      </p:sp>
      <p:sp>
        <p:nvSpPr>
          <p:cNvPr id="13" name="Footer Placeholder 4">
            <a:extLst>
              <a:ext uri="{FF2B5EF4-FFF2-40B4-BE49-F238E27FC236}">
                <a16:creationId xmlns:a16="http://schemas.microsoft.com/office/drawing/2014/main" id="{68DAEC7D-4E9F-5947-9735-7ED87DA60586}"/>
              </a:ext>
            </a:extLst>
          </p:cNvPr>
          <p:cNvSpPr>
            <a:spLocks noGrp="1"/>
          </p:cNvSpPr>
          <p:nvPr>
            <p:ph type="ftr" sz="quarter" idx="11"/>
          </p:nvPr>
        </p:nvSpPr>
        <p:spPr>
          <a:xfrm>
            <a:off x="1828800" y="6356350"/>
            <a:ext cx="3592298"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5" name="Picture 14" descr="Logo, icon&#10;&#10;Description automatically generated">
            <a:extLst>
              <a:ext uri="{FF2B5EF4-FFF2-40B4-BE49-F238E27FC236}">
                <a16:creationId xmlns:a16="http://schemas.microsoft.com/office/drawing/2014/main" id="{74450EF8-4029-3249-AE82-3C651B6C6D28}"/>
              </a:ext>
            </a:extLst>
          </p:cNvPr>
          <p:cNvPicPr>
            <a:picLocks noChangeAspect="1"/>
          </p:cNvPicPr>
          <p:nvPr userDrawn="1"/>
        </p:nvPicPr>
        <p:blipFill rotWithShape="1">
          <a:blip r:embed="rId3" cstate="print">
            <a:biLevel thresh="25000"/>
            <a:alphaModFix amt="35000"/>
            <a:extLst>
              <a:ext uri="{28A0092B-C50C-407E-A947-70E740481C1C}">
                <a14:useLocalDpi xmlns:a14="http://schemas.microsoft.com/office/drawing/2010/main"/>
              </a:ext>
            </a:extLst>
          </a:blip>
          <a:srcRect/>
          <a:stretch/>
        </p:blipFill>
        <p:spPr>
          <a:xfrm>
            <a:off x="10329833" y="0"/>
            <a:ext cx="1862167" cy="3000376"/>
          </a:xfrm>
          <a:prstGeom prst="rect">
            <a:avLst/>
          </a:prstGeom>
        </p:spPr>
      </p:pic>
    </p:spTree>
    <p:extLst>
      <p:ext uri="{BB962C8B-B14F-4D97-AF65-F5344CB8AC3E}">
        <p14:creationId xmlns:p14="http://schemas.microsoft.com/office/powerpoint/2010/main" val="4253673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 name="Picture 8" descr="A group of people looking at a computer&#10;&#10;Description automatically generated">
            <a:extLst>
              <a:ext uri="{FF2B5EF4-FFF2-40B4-BE49-F238E27FC236}">
                <a16:creationId xmlns:a16="http://schemas.microsoft.com/office/drawing/2014/main" id="{8165495C-199F-CD45-9508-F0533EBE23A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73497" y="-1"/>
            <a:ext cx="6318503" cy="6857999"/>
          </a:xfrm>
          <a:prstGeom prst="rect">
            <a:avLst/>
          </a:prstGeom>
        </p:spPr>
      </p:pic>
      <p:sp>
        <p:nvSpPr>
          <p:cNvPr id="2" name="Title 1">
            <a:extLst>
              <a:ext uri="{FF2B5EF4-FFF2-40B4-BE49-F238E27FC236}">
                <a16:creationId xmlns:a16="http://schemas.microsoft.com/office/drawing/2014/main" id="{CBA9A6EC-3C87-154C-A729-A63D834F48C1}"/>
              </a:ext>
            </a:extLst>
          </p:cNvPr>
          <p:cNvSpPr>
            <a:spLocks noGrp="1"/>
          </p:cNvSpPr>
          <p:nvPr>
            <p:ph type="title"/>
          </p:nvPr>
        </p:nvSpPr>
        <p:spPr>
          <a:xfrm>
            <a:off x="517258" y="365125"/>
            <a:ext cx="4903839"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6717B-A560-544F-B9C4-E8F7FA4C2600}"/>
              </a:ext>
            </a:extLst>
          </p:cNvPr>
          <p:cNvSpPr>
            <a:spLocks noGrp="1"/>
          </p:cNvSpPr>
          <p:nvPr>
            <p:ph sz="half" idx="1"/>
          </p:nvPr>
        </p:nvSpPr>
        <p:spPr>
          <a:xfrm>
            <a:off x="517258" y="1825625"/>
            <a:ext cx="4903839" cy="4351338"/>
          </a:xfrm>
        </p:spPr>
        <p:txBody>
          <a:bodyPr/>
          <a:lstStyle>
            <a:lvl1pPr>
              <a:buClr>
                <a:schemeClr val="accent5"/>
              </a:buClr>
              <a:defRPr>
                <a:solidFill>
                  <a:schemeClr val="tx2"/>
                </a:solidFill>
              </a:defRPr>
            </a:lvl1pPr>
            <a:lvl2pPr>
              <a:buClr>
                <a:schemeClr val="accent5"/>
              </a:buClr>
              <a:buFont typeface="Courier New" panose="02070309020205020404" pitchFamily="49" charset="0"/>
              <a:buChar char="o"/>
              <a:defRPr>
                <a:solidFill>
                  <a:schemeClr val="tx2"/>
                </a:solidFill>
              </a:defRPr>
            </a:lvl2pPr>
            <a:lvl3pPr>
              <a:buClr>
                <a:schemeClr val="accent5"/>
              </a:buClr>
              <a:buFont typeface="Wingdings" pitchFamily="2" charset="2"/>
              <a:buChar char="§"/>
              <a:defRPr>
                <a:solidFill>
                  <a:schemeClr val="tx2"/>
                </a:solidFill>
              </a:defRPr>
            </a:lvl3pPr>
            <a:lvl4pPr>
              <a:buClr>
                <a:schemeClr val="accent5"/>
              </a:buClr>
              <a:defRPr>
                <a:solidFill>
                  <a:schemeClr val="tx2"/>
                </a:solidFill>
              </a:defRPr>
            </a:lvl4pPr>
            <a:lvl5pPr>
              <a:buClr>
                <a:schemeClr val="accent5"/>
              </a:buClr>
              <a:buFont typeface="Courier New" panose="02070309020205020404" pitchFamily="49" charset="0"/>
              <a:buChar char="o"/>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C91BFE69-25E6-8F4A-B662-0CAF4F309BC1}"/>
              </a:ext>
            </a:extLst>
          </p:cNvPr>
          <p:cNvSpPr/>
          <p:nvPr userDrawn="1"/>
        </p:nvSpPr>
        <p:spPr>
          <a:xfrm>
            <a:off x="5873498" y="0"/>
            <a:ext cx="6318503" cy="6858000"/>
          </a:xfrm>
          <a:prstGeom prst="rect">
            <a:avLst/>
          </a:prstGeom>
          <a:solidFill>
            <a:schemeClr val="accent5">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2AE73638-B918-634D-AF08-BB95E994E50D}"/>
              </a:ext>
            </a:extLst>
          </p:cNvPr>
          <p:cNvSpPr>
            <a:spLocks noGrp="1"/>
          </p:cNvSpPr>
          <p:nvPr>
            <p:ph type="sldNum" sz="quarter" idx="12"/>
          </p:nvPr>
        </p:nvSpPr>
        <p:spPr>
          <a:xfrm>
            <a:off x="8610600" y="6356349"/>
            <a:ext cx="2743200" cy="365125"/>
          </a:xfrm>
        </p:spPr>
        <p:txBody>
          <a:bodyPr/>
          <a:lstStyle>
            <a:lvl1pPr>
              <a:defRPr>
                <a:solidFill>
                  <a:schemeClr val="bg1"/>
                </a:solidFill>
              </a:defRPr>
            </a:lvl1pPr>
          </a:lstStyle>
          <a:p>
            <a:fld id="{0C6926D5-A5C1-9C49-9FA6-C99A887E4153}" type="slidenum">
              <a:rPr lang="en-US" smtClean="0"/>
              <a:pPr/>
              <a:t>‹#›</a:t>
            </a:fld>
            <a:endParaRPr lang="en-US"/>
          </a:p>
        </p:txBody>
      </p:sp>
      <p:sp>
        <p:nvSpPr>
          <p:cNvPr id="12" name="Date Placeholder 3">
            <a:extLst>
              <a:ext uri="{FF2B5EF4-FFF2-40B4-BE49-F238E27FC236}">
                <a16:creationId xmlns:a16="http://schemas.microsoft.com/office/drawing/2014/main" id="{A046FBC6-4024-C44F-9E60-A698A661F4AF}"/>
              </a:ext>
            </a:extLst>
          </p:cNvPr>
          <p:cNvSpPr txBox="1">
            <a:spLocks/>
          </p:cNvSpPr>
          <p:nvPr userDrawn="1"/>
        </p:nvSpPr>
        <p:spPr>
          <a:xfrm>
            <a:off x="517258" y="6356350"/>
            <a:ext cx="1154380" cy="3651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EA9E21CA-8E8B-2C49-8A0E-07D55EF08617}" type="datetimeFigureOut">
              <a:rPr lang="en-US" smtClean="0"/>
              <a:pPr algn="ctr"/>
              <a:t>10/9/2025</a:t>
            </a:fld>
            <a:endParaRPr lang="en-US" dirty="0"/>
          </a:p>
        </p:txBody>
      </p:sp>
      <p:sp>
        <p:nvSpPr>
          <p:cNvPr id="13" name="Footer Placeholder 4">
            <a:extLst>
              <a:ext uri="{FF2B5EF4-FFF2-40B4-BE49-F238E27FC236}">
                <a16:creationId xmlns:a16="http://schemas.microsoft.com/office/drawing/2014/main" id="{68DAEC7D-4E9F-5947-9735-7ED87DA60586}"/>
              </a:ext>
            </a:extLst>
          </p:cNvPr>
          <p:cNvSpPr>
            <a:spLocks noGrp="1"/>
          </p:cNvSpPr>
          <p:nvPr>
            <p:ph type="ftr" sz="quarter" idx="11"/>
          </p:nvPr>
        </p:nvSpPr>
        <p:spPr>
          <a:xfrm>
            <a:off x="1828800" y="6356350"/>
            <a:ext cx="3592298"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6" name="Picture 15" descr="Logo, icon&#10;&#10;Description automatically generated">
            <a:extLst>
              <a:ext uri="{FF2B5EF4-FFF2-40B4-BE49-F238E27FC236}">
                <a16:creationId xmlns:a16="http://schemas.microsoft.com/office/drawing/2014/main" id="{0D81DE87-D5C7-824B-AE8A-C9DB40D3BFFC}"/>
              </a:ext>
            </a:extLst>
          </p:cNvPr>
          <p:cNvPicPr>
            <a:picLocks noChangeAspect="1"/>
          </p:cNvPicPr>
          <p:nvPr userDrawn="1"/>
        </p:nvPicPr>
        <p:blipFill rotWithShape="1">
          <a:blip r:embed="rId3" cstate="print">
            <a:biLevel thresh="25000"/>
            <a:alphaModFix amt="35000"/>
            <a:extLst>
              <a:ext uri="{28A0092B-C50C-407E-A947-70E740481C1C}">
                <a14:useLocalDpi xmlns:a14="http://schemas.microsoft.com/office/drawing/2010/main"/>
              </a:ext>
            </a:extLst>
          </a:blip>
          <a:srcRect/>
          <a:stretch/>
        </p:blipFill>
        <p:spPr>
          <a:xfrm>
            <a:off x="9883075" y="4322201"/>
            <a:ext cx="2308925" cy="2535799"/>
          </a:xfrm>
          <a:prstGeom prst="rect">
            <a:avLst/>
          </a:prstGeom>
        </p:spPr>
      </p:pic>
    </p:spTree>
    <p:extLst>
      <p:ext uri="{BB962C8B-B14F-4D97-AF65-F5344CB8AC3E}">
        <p14:creationId xmlns:p14="http://schemas.microsoft.com/office/powerpoint/2010/main" val="350525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tx1">
                    <a:tint val="75000"/>
                  </a:schemeClr>
                </a:solidFill>
              </a:defRPr>
            </a:lvl1pPr>
          </a:lstStyle>
          <a:p>
            <a:pPr>
              <a:defRPr/>
            </a:pPr>
            <a:fld id="{EE584A16-FF72-4334-8F92-82BF1C1452D4}" type="datetime8">
              <a:rPr lang="en-US"/>
              <a:pPr>
                <a:defRPr/>
              </a:pPr>
              <a:t>10/9/2025 8:27 AM</a:t>
            </a:fld>
            <a:endParaRPr lang="en-US"/>
          </a:p>
        </p:txBody>
      </p:sp>
      <p:sp>
        <p:nvSpPr>
          <p:cNvPr id="4" name="Footer Placeholder 3"/>
          <p:cNvSpPr>
            <a:spLocks noGrp="1"/>
          </p:cNvSpPr>
          <p:nvPr>
            <p:ph type="ftr" sz="quarter" idx="11"/>
          </p:nvPr>
        </p:nvSpPr>
        <p:spPr/>
        <p:txBody>
          <a:bodyPr/>
          <a:lstStyle>
            <a:lvl1pPr algn="ctr">
              <a:defRPr sz="1200">
                <a:solidFill>
                  <a:schemeClr val="tx1">
                    <a:tint val="75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lgn="r">
              <a:defRPr>
                <a:solidFill>
                  <a:schemeClr val="tx1">
                    <a:tint val="75000"/>
                  </a:schemeClr>
                </a:solidFill>
              </a:defRPr>
            </a:lvl1pPr>
          </a:lstStyle>
          <a:p>
            <a:pPr>
              <a:defRPr/>
            </a:pPr>
            <a:fld id="{96C1AB4A-DF1D-437B-828F-C687330546B9}" type="slidenum">
              <a:rPr lang="en-US"/>
              <a:pPr>
                <a:defRPr/>
              </a:pPr>
              <a:t>‹#›</a:t>
            </a:fld>
            <a:endParaRPr lang="en-US" dirty="0">
              <a:solidFill>
                <a:srgbClr val="FFFFFF"/>
              </a:solidFill>
            </a:endParaRPr>
          </a:p>
        </p:txBody>
      </p:sp>
    </p:spTree>
    <p:extLst>
      <p:ext uri="{BB962C8B-B14F-4D97-AF65-F5344CB8AC3E}">
        <p14:creationId xmlns:p14="http://schemas.microsoft.com/office/powerpoint/2010/main" val="43813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9" name="Picture 8" descr="Two people using a computer&#10;&#10;Description automatically generated">
            <a:extLst>
              <a:ext uri="{FF2B5EF4-FFF2-40B4-BE49-F238E27FC236}">
                <a16:creationId xmlns:a16="http://schemas.microsoft.com/office/drawing/2014/main" id="{B1DDC6E4-B9A1-9546-8B25-F1505B6784F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7340" y="-1"/>
            <a:ext cx="6174660" cy="6863477"/>
          </a:xfrm>
          <a:prstGeom prst="rect">
            <a:avLst/>
          </a:prstGeom>
        </p:spPr>
      </p:pic>
      <p:pic>
        <p:nvPicPr>
          <p:cNvPr id="8" name="Picture 7" descr="Logo, icon&#10;&#10;Description automatically generated">
            <a:extLst>
              <a:ext uri="{FF2B5EF4-FFF2-40B4-BE49-F238E27FC236}">
                <a16:creationId xmlns:a16="http://schemas.microsoft.com/office/drawing/2014/main" id="{C39E17EE-CD62-5C44-AD7A-FF93E5DCA12F}"/>
              </a:ext>
            </a:extLst>
          </p:cNvPr>
          <p:cNvPicPr>
            <a:picLocks noChangeAspect="1"/>
          </p:cNvPicPr>
          <p:nvPr userDrawn="1"/>
        </p:nvPicPr>
        <p:blipFill rotWithShape="1">
          <a:blip r:embed="rId3" cstate="print">
            <a:biLevel thresh="25000"/>
            <a:alphaModFix amt="50000"/>
            <a:extLst>
              <a:ext uri="{28A0092B-C50C-407E-A947-70E740481C1C}">
                <a14:useLocalDpi xmlns:a14="http://schemas.microsoft.com/office/drawing/2010/main"/>
              </a:ext>
            </a:extLst>
          </a:blip>
          <a:srcRect/>
          <a:stretch/>
        </p:blipFill>
        <p:spPr>
          <a:xfrm>
            <a:off x="8931543" y="3277172"/>
            <a:ext cx="3260457" cy="3580828"/>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517258" y="1122363"/>
            <a:ext cx="4903839" cy="2387600"/>
          </a:xfrm>
        </p:spPr>
        <p:txBody>
          <a:bodyPr anchor="b">
            <a:normAutofit/>
          </a:bodyPr>
          <a:lstStyle>
            <a:lvl1pPr algn="l">
              <a:defRPr sz="3600" b="1">
                <a:solidFill>
                  <a:schemeClr val="accent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517258" y="3602038"/>
            <a:ext cx="4903839" cy="1289374"/>
          </a:xfrm>
        </p:spPr>
        <p:txBody>
          <a:bodyPr>
            <a:normAutofit/>
          </a:bodyPr>
          <a:lstStyle>
            <a:lvl1pPr marL="0" indent="0" algn="l">
              <a:buNone/>
              <a:defRPr sz="1600">
                <a:solidFill>
                  <a:schemeClr val="accent3"/>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517258" y="6356350"/>
            <a:ext cx="2743200" cy="365125"/>
          </a:xfrm>
        </p:spPr>
        <p:txBody>
          <a:bodyPr/>
          <a:lstStyle>
            <a:lvl1pPr algn="ctr">
              <a:defRPr sz="1000">
                <a:latin typeface="Segoe UI" panose="020B0502040204020203" pitchFamily="34" charset="0"/>
                <a:cs typeface="Segoe UI" panose="020B0502040204020203" pitchFamily="34" charset="0"/>
              </a:defRPr>
            </a:lvl1pPr>
          </a:lstStyle>
          <a:p>
            <a:pPr algn="ctr"/>
            <a:fld id="{EA9E21CA-8E8B-2C49-8A0E-07D55EF08617}" type="datetimeFigureOut">
              <a:rPr lang="en-US" smtClean="0"/>
              <a:pPr algn="ctr"/>
              <a:t>10/9/2025</a:t>
            </a:fld>
            <a:endParaRPr lang="en-US"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3478694" y="6356350"/>
            <a:ext cx="1942404"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0" name="Picture 9" descr="Logo&#10;&#10;Description automatically generated">
            <a:extLst>
              <a:ext uri="{FF2B5EF4-FFF2-40B4-BE49-F238E27FC236}">
                <a16:creationId xmlns:a16="http://schemas.microsoft.com/office/drawing/2014/main" id="{D0100D84-BFA8-A24C-8BDA-9046D3CFEC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258" y="5236692"/>
            <a:ext cx="2663243" cy="997890"/>
          </a:xfrm>
          <a:prstGeom prst="rect">
            <a:avLst/>
          </a:prstGeom>
        </p:spPr>
      </p:pic>
      <p:pic>
        <p:nvPicPr>
          <p:cNvPr id="7" name="Picture 6">
            <a:extLst>
              <a:ext uri="{FF2B5EF4-FFF2-40B4-BE49-F238E27FC236}">
                <a16:creationId xmlns:a16="http://schemas.microsoft.com/office/drawing/2014/main" id="{D8BF7965-5AEE-DC47-B280-C2D0527817C9}"/>
              </a:ext>
            </a:extLst>
          </p:cNvPr>
          <p:cNvPicPr>
            <a:picLocks noChangeAspect="1"/>
          </p:cNvPicPr>
          <p:nvPr userDrawn="1"/>
        </p:nvPicPr>
        <p:blipFill>
          <a:blip r:embed="rId5"/>
          <a:stretch>
            <a:fillRect/>
          </a:stretch>
        </p:blipFill>
        <p:spPr>
          <a:xfrm>
            <a:off x="6017340" y="0"/>
            <a:ext cx="6174659" cy="154004"/>
          </a:xfrm>
          <a:prstGeom prst="rect">
            <a:avLst/>
          </a:prstGeom>
        </p:spPr>
      </p:pic>
    </p:spTree>
    <p:extLst>
      <p:ext uri="{BB962C8B-B14F-4D97-AF65-F5344CB8AC3E}">
        <p14:creationId xmlns:p14="http://schemas.microsoft.com/office/powerpoint/2010/main" val="3544052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5" name="Picture 14" descr="A group of people sitting at a table&#10;&#10;Description automatically generated">
            <a:extLst>
              <a:ext uri="{FF2B5EF4-FFF2-40B4-BE49-F238E27FC236}">
                <a16:creationId xmlns:a16="http://schemas.microsoft.com/office/drawing/2014/main" id="{5CE5710B-C05C-D949-B5D9-B421D00B370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3929" y="0"/>
            <a:ext cx="6178071" cy="6861788"/>
          </a:xfrm>
          <a:prstGeom prst="rect">
            <a:avLst/>
          </a:prstGeom>
        </p:spPr>
      </p:pic>
      <p:pic>
        <p:nvPicPr>
          <p:cNvPr id="8" name="Picture 7" descr="Logo, icon&#10;&#10;Description automatically generated">
            <a:extLst>
              <a:ext uri="{FF2B5EF4-FFF2-40B4-BE49-F238E27FC236}">
                <a16:creationId xmlns:a16="http://schemas.microsoft.com/office/drawing/2014/main" id="{C39E17EE-CD62-5C44-AD7A-FF93E5DCA12F}"/>
              </a:ext>
            </a:extLst>
          </p:cNvPr>
          <p:cNvPicPr>
            <a:picLocks noChangeAspect="1"/>
          </p:cNvPicPr>
          <p:nvPr userDrawn="1"/>
        </p:nvPicPr>
        <p:blipFill rotWithShape="1">
          <a:blip r:embed="rId3" cstate="print">
            <a:biLevel thresh="25000"/>
            <a:alphaModFix amt="50000"/>
            <a:extLst>
              <a:ext uri="{28A0092B-C50C-407E-A947-70E740481C1C}">
                <a14:useLocalDpi xmlns:a14="http://schemas.microsoft.com/office/drawing/2010/main"/>
              </a:ext>
            </a:extLst>
          </a:blip>
          <a:srcRect/>
          <a:stretch/>
        </p:blipFill>
        <p:spPr>
          <a:xfrm>
            <a:off x="8931543" y="3277172"/>
            <a:ext cx="3260457" cy="3580828"/>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517258" y="1122363"/>
            <a:ext cx="4903839" cy="2387600"/>
          </a:xfrm>
        </p:spPr>
        <p:txBody>
          <a:bodyPr anchor="b">
            <a:normAutofit/>
          </a:bodyPr>
          <a:lstStyle>
            <a:lvl1pPr algn="l">
              <a:defRPr sz="3600" b="1">
                <a:solidFill>
                  <a:schemeClr val="accent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517258" y="3602038"/>
            <a:ext cx="4903839" cy="1289374"/>
          </a:xfrm>
        </p:spPr>
        <p:txBody>
          <a:bodyPr>
            <a:normAutofit/>
          </a:bodyPr>
          <a:lstStyle>
            <a:lvl1pPr marL="0" indent="0" algn="l">
              <a:buNone/>
              <a:defRPr sz="1600">
                <a:solidFill>
                  <a:schemeClr val="accent3"/>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517258" y="6356350"/>
            <a:ext cx="2743200" cy="365125"/>
          </a:xfrm>
        </p:spPr>
        <p:txBody>
          <a:bodyPr/>
          <a:lstStyle>
            <a:lvl1pPr algn="ctr">
              <a:defRPr sz="1000">
                <a:latin typeface="Segoe UI" panose="020B0502040204020203" pitchFamily="34" charset="0"/>
                <a:cs typeface="Segoe UI" panose="020B0502040204020203" pitchFamily="34" charset="0"/>
              </a:defRPr>
            </a:lvl1pPr>
          </a:lstStyle>
          <a:p>
            <a:pPr algn="ctr"/>
            <a:fld id="{EA9E21CA-8E8B-2C49-8A0E-07D55EF08617}" type="datetimeFigureOut">
              <a:rPr lang="en-US" smtClean="0"/>
              <a:pPr algn="ctr"/>
              <a:t>10/9/2025</a:t>
            </a:fld>
            <a:endParaRPr lang="en-US"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3478694" y="6356350"/>
            <a:ext cx="1942404"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0" name="Picture 9" descr="Logo&#10;&#10;Description automatically generated">
            <a:extLst>
              <a:ext uri="{FF2B5EF4-FFF2-40B4-BE49-F238E27FC236}">
                <a16:creationId xmlns:a16="http://schemas.microsoft.com/office/drawing/2014/main" id="{D0100D84-BFA8-A24C-8BDA-9046D3CFEC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258" y="5236692"/>
            <a:ext cx="2663243" cy="997890"/>
          </a:xfrm>
          <a:prstGeom prst="rect">
            <a:avLst/>
          </a:prstGeom>
        </p:spPr>
      </p:pic>
      <p:pic>
        <p:nvPicPr>
          <p:cNvPr id="7" name="Picture 6">
            <a:extLst>
              <a:ext uri="{FF2B5EF4-FFF2-40B4-BE49-F238E27FC236}">
                <a16:creationId xmlns:a16="http://schemas.microsoft.com/office/drawing/2014/main" id="{D8BF7965-5AEE-DC47-B280-C2D0527817C9}"/>
              </a:ext>
            </a:extLst>
          </p:cNvPr>
          <p:cNvPicPr>
            <a:picLocks noChangeAspect="1"/>
          </p:cNvPicPr>
          <p:nvPr userDrawn="1"/>
        </p:nvPicPr>
        <p:blipFill>
          <a:blip r:embed="rId5"/>
          <a:stretch>
            <a:fillRect/>
          </a:stretch>
        </p:blipFill>
        <p:spPr>
          <a:xfrm>
            <a:off x="6017340" y="0"/>
            <a:ext cx="6174659" cy="154004"/>
          </a:xfrm>
          <a:prstGeom prst="rect">
            <a:avLst/>
          </a:prstGeom>
        </p:spPr>
      </p:pic>
    </p:spTree>
    <p:extLst>
      <p:ext uri="{BB962C8B-B14F-4D97-AF65-F5344CB8AC3E}">
        <p14:creationId xmlns:p14="http://schemas.microsoft.com/office/powerpoint/2010/main" val="1086403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9B68C0-372B-724F-B1C3-AE6DE898CF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6013927" y="0"/>
            <a:ext cx="6178072" cy="6858000"/>
          </a:xfrm>
          <a:prstGeom prst="rect">
            <a:avLst/>
          </a:prstGeom>
        </p:spPr>
      </p:pic>
      <p:pic>
        <p:nvPicPr>
          <p:cNvPr id="8" name="Picture 7" descr="Logo, icon&#10;&#10;Description automatically generated">
            <a:extLst>
              <a:ext uri="{FF2B5EF4-FFF2-40B4-BE49-F238E27FC236}">
                <a16:creationId xmlns:a16="http://schemas.microsoft.com/office/drawing/2014/main" id="{C39E17EE-CD62-5C44-AD7A-FF93E5DCA12F}"/>
              </a:ext>
            </a:extLst>
          </p:cNvPr>
          <p:cNvPicPr>
            <a:picLocks noChangeAspect="1"/>
          </p:cNvPicPr>
          <p:nvPr userDrawn="1"/>
        </p:nvPicPr>
        <p:blipFill rotWithShape="1">
          <a:blip r:embed="rId3" cstate="print">
            <a:biLevel thresh="25000"/>
            <a:alphaModFix amt="50000"/>
            <a:extLst>
              <a:ext uri="{28A0092B-C50C-407E-A947-70E740481C1C}">
                <a14:useLocalDpi xmlns:a14="http://schemas.microsoft.com/office/drawing/2010/main"/>
              </a:ext>
            </a:extLst>
          </a:blip>
          <a:srcRect/>
          <a:stretch/>
        </p:blipFill>
        <p:spPr>
          <a:xfrm>
            <a:off x="8931543" y="3277172"/>
            <a:ext cx="3260457" cy="3580828"/>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517258" y="1122363"/>
            <a:ext cx="4903839" cy="2387600"/>
          </a:xfrm>
        </p:spPr>
        <p:txBody>
          <a:bodyPr anchor="b">
            <a:normAutofit/>
          </a:bodyPr>
          <a:lstStyle>
            <a:lvl1pPr algn="l">
              <a:defRPr sz="3600" b="1">
                <a:solidFill>
                  <a:schemeClr val="accent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517258" y="3602038"/>
            <a:ext cx="4903839" cy="1289374"/>
          </a:xfrm>
        </p:spPr>
        <p:txBody>
          <a:bodyPr>
            <a:normAutofit/>
          </a:bodyPr>
          <a:lstStyle>
            <a:lvl1pPr marL="0" indent="0" algn="l">
              <a:buNone/>
              <a:defRPr sz="1600">
                <a:solidFill>
                  <a:schemeClr val="accent3"/>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517258" y="6356350"/>
            <a:ext cx="2743200" cy="365125"/>
          </a:xfrm>
        </p:spPr>
        <p:txBody>
          <a:bodyPr/>
          <a:lstStyle>
            <a:lvl1pPr algn="ctr">
              <a:defRPr sz="1000">
                <a:latin typeface="Segoe UI" panose="020B0502040204020203" pitchFamily="34" charset="0"/>
                <a:cs typeface="Segoe UI" panose="020B0502040204020203" pitchFamily="34" charset="0"/>
              </a:defRPr>
            </a:lvl1pPr>
          </a:lstStyle>
          <a:p>
            <a:pPr algn="ctr"/>
            <a:fld id="{EA9E21CA-8E8B-2C49-8A0E-07D55EF08617}" type="datetimeFigureOut">
              <a:rPr lang="en-US" smtClean="0"/>
              <a:pPr algn="ctr"/>
              <a:t>10/9/2025</a:t>
            </a:fld>
            <a:endParaRPr lang="en-US"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3478694" y="6356350"/>
            <a:ext cx="1942404" cy="365125"/>
          </a:xfrm>
        </p:spPr>
        <p:txBody>
          <a:bodyPr/>
          <a:lstStyle>
            <a:lvl1pPr algn="ctr">
              <a:defRPr sz="1000">
                <a:latin typeface="Segoe UI" panose="020B0502040204020203" pitchFamily="34" charset="0"/>
                <a:cs typeface="Segoe UI" panose="020B0502040204020203" pitchFamily="34" charset="0"/>
              </a:defRPr>
            </a:lvl1pPr>
          </a:lstStyle>
          <a:p>
            <a:pPr algn="ctr"/>
            <a:endParaRPr lang="en-US" dirty="0"/>
          </a:p>
        </p:txBody>
      </p:sp>
      <p:pic>
        <p:nvPicPr>
          <p:cNvPr id="10" name="Picture 9" descr="Logo&#10;&#10;Description automatically generated">
            <a:extLst>
              <a:ext uri="{FF2B5EF4-FFF2-40B4-BE49-F238E27FC236}">
                <a16:creationId xmlns:a16="http://schemas.microsoft.com/office/drawing/2014/main" id="{D0100D84-BFA8-A24C-8BDA-9046D3CFEC0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17258" y="5236692"/>
            <a:ext cx="2663243" cy="997890"/>
          </a:xfrm>
          <a:prstGeom prst="rect">
            <a:avLst/>
          </a:prstGeom>
        </p:spPr>
      </p:pic>
      <p:pic>
        <p:nvPicPr>
          <p:cNvPr id="7" name="Picture 6">
            <a:extLst>
              <a:ext uri="{FF2B5EF4-FFF2-40B4-BE49-F238E27FC236}">
                <a16:creationId xmlns:a16="http://schemas.microsoft.com/office/drawing/2014/main" id="{D8BF7965-5AEE-DC47-B280-C2D0527817C9}"/>
              </a:ext>
            </a:extLst>
          </p:cNvPr>
          <p:cNvPicPr>
            <a:picLocks noChangeAspect="1"/>
          </p:cNvPicPr>
          <p:nvPr userDrawn="1"/>
        </p:nvPicPr>
        <p:blipFill>
          <a:blip r:embed="rId5"/>
          <a:stretch>
            <a:fillRect/>
          </a:stretch>
        </p:blipFill>
        <p:spPr>
          <a:xfrm>
            <a:off x="6017340" y="0"/>
            <a:ext cx="6174659" cy="154004"/>
          </a:xfrm>
          <a:prstGeom prst="rect">
            <a:avLst/>
          </a:prstGeom>
        </p:spPr>
      </p:pic>
    </p:spTree>
    <p:extLst>
      <p:ext uri="{BB962C8B-B14F-4D97-AF65-F5344CB8AC3E}">
        <p14:creationId xmlns:p14="http://schemas.microsoft.com/office/powerpoint/2010/main" val="818804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1" name="Picture 10" descr="A group of people standing next to a window&#10;&#10;Description automatically generated">
            <a:extLst>
              <a:ext uri="{FF2B5EF4-FFF2-40B4-BE49-F238E27FC236}">
                <a16:creationId xmlns:a16="http://schemas.microsoft.com/office/drawing/2014/main" id="{92D334CC-BF65-CD44-A91E-F37307CAE8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11"/>
          <a:stretch/>
        </p:blipFill>
        <p:spPr>
          <a:xfrm>
            <a:off x="-14289" y="0"/>
            <a:ext cx="12330113" cy="6858001"/>
          </a:xfrm>
          <a:prstGeom prst="rect">
            <a:avLst/>
          </a:prstGeom>
        </p:spPr>
      </p:pic>
      <p:pic>
        <p:nvPicPr>
          <p:cNvPr id="9" name="Picture 8">
            <a:extLst>
              <a:ext uri="{FF2B5EF4-FFF2-40B4-BE49-F238E27FC236}">
                <a16:creationId xmlns:a16="http://schemas.microsoft.com/office/drawing/2014/main" id="{26B0F9B5-176A-6A42-AE70-74D9F4EE5531}"/>
              </a:ext>
            </a:extLst>
          </p:cNvPr>
          <p:cNvPicPr>
            <a:picLocks noChangeAspect="1"/>
          </p:cNvPicPr>
          <p:nvPr userDrawn="1"/>
        </p:nvPicPr>
        <p:blipFill>
          <a:blip r:embed="rId3">
            <a:alphaModFix amt="70000"/>
          </a:blip>
          <a:stretch>
            <a:fillRect/>
          </a:stretch>
        </p:blipFill>
        <p:spPr>
          <a:xfrm>
            <a:off x="-14288" y="1"/>
            <a:ext cx="12330111" cy="6858000"/>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814878" y="1122363"/>
            <a:ext cx="10812730" cy="2387600"/>
          </a:xfrm>
        </p:spPr>
        <p:txBody>
          <a:bodyPr anchor="b">
            <a:normAutofit/>
          </a:bodyPr>
          <a:lstStyle>
            <a:lvl1pPr algn="ctr">
              <a:defRPr sz="44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814878" y="3602038"/>
            <a:ext cx="10812730" cy="1289374"/>
          </a:xfrm>
        </p:spPr>
        <p:txBody>
          <a:bodyPr>
            <a:normAutofit/>
          </a:bodyPr>
          <a:lstStyle>
            <a:lvl1pPr marL="0" indent="0" algn="ctr">
              <a:buNone/>
              <a:defRPr sz="2000" b="1">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814877" y="6160138"/>
            <a:ext cx="3221305"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b="1"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4209630" y="6160138"/>
            <a:ext cx="3931757"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endParaRPr lang="en-US" b="1" dirty="0"/>
          </a:p>
        </p:txBody>
      </p:sp>
      <p:pic>
        <p:nvPicPr>
          <p:cNvPr id="13" name="Picture 12">
            <a:extLst>
              <a:ext uri="{FF2B5EF4-FFF2-40B4-BE49-F238E27FC236}">
                <a16:creationId xmlns:a16="http://schemas.microsoft.com/office/drawing/2014/main" id="{647E6013-B660-6F4A-B7FC-F13E5C71397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1046" y="5598801"/>
            <a:ext cx="2976562" cy="1122674"/>
          </a:xfrm>
          <a:prstGeom prst="rect">
            <a:avLst/>
          </a:prstGeom>
        </p:spPr>
      </p:pic>
    </p:spTree>
    <p:extLst>
      <p:ext uri="{BB962C8B-B14F-4D97-AF65-F5344CB8AC3E}">
        <p14:creationId xmlns:p14="http://schemas.microsoft.com/office/powerpoint/2010/main" val="3579208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descr="Two people using a computer&#10;&#10;Description automatically generated">
            <a:extLst>
              <a:ext uri="{FF2B5EF4-FFF2-40B4-BE49-F238E27FC236}">
                <a16:creationId xmlns:a16="http://schemas.microsoft.com/office/drawing/2014/main" id="{A11D3240-413B-8D47-94DB-C03C0E1C0AD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0EFB56FD-D467-7848-A81E-F913BDBF8ECA}"/>
              </a:ext>
            </a:extLst>
          </p:cNvPr>
          <p:cNvPicPr>
            <a:picLocks noChangeAspect="1"/>
          </p:cNvPicPr>
          <p:nvPr userDrawn="1"/>
        </p:nvPicPr>
        <p:blipFill>
          <a:blip r:embed="rId3">
            <a:alphaModFix amt="70000"/>
          </a:blip>
          <a:stretch>
            <a:fillRect/>
          </a:stretch>
        </p:blipFill>
        <p:spPr>
          <a:xfrm>
            <a:off x="-70336" y="0"/>
            <a:ext cx="12330111" cy="6858000"/>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814878" y="1122363"/>
            <a:ext cx="10812730" cy="2387600"/>
          </a:xfrm>
        </p:spPr>
        <p:txBody>
          <a:bodyPr anchor="b">
            <a:normAutofit/>
          </a:bodyPr>
          <a:lstStyle>
            <a:lvl1pPr algn="ctr">
              <a:defRPr sz="44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814878" y="3602038"/>
            <a:ext cx="10812730" cy="1289374"/>
          </a:xfrm>
        </p:spPr>
        <p:txBody>
          <a:bodyPr>
            <a:normAutofit/>
          </a:bodyPr>
          <a:lstStyle>
            <a:lvl1pPr marL="0" indent="0" algn="ctr">
              <a:buNone/>
              <a:defRPr sz="2000" b="1">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814877" y="6160138"/>
            <a:ext cx="3221305"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b="1"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4209630" y="6160138"/>
            <a:ext cx="3931757"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endParaRPr lang="en-US" b="1" dirty="0"/>
          </a:p>
        </p:txBody>
      </p:sp>
      <p:pic>
        <p:nvPicPr>
          <p:cNvPr id="13" name="Picture 12">
            <a:extLst>
              <a:ext uri="{FF2B5EF4-FFF2-40B4-BE49-F238E27FC236}">
                <a16:creationId xmlns:a16="http://schemas.microsoft.com/office/drawing/2014/main" id="{647E6013-B660-6F4A-B7FC-F13E5C71397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1046" y="5598801"/>
            <a:ext cx="2976562" cy="1122674"/>
          </a:xfrm>
          <a:prstGeom prst="rect">
            <a:avLst/>
          </a:prstGeom>
        </p:spPr>
      </p:pic>
    </p:spTree>
    <p:extLst>
      <p:ext uri="{BB962C8B-B14F-4D97-AF65-F5344CB8AC3E}">
        <p14:creationId xmlns:p14="http://schemas.microsoft.com/office/powerpoint/2010/main" val="326116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9" name="Picture 8" descr="A group of people sitting at a table&#10;&#10;Description automatically generated">
            <a:extLst>
              <a:ext uri="{FF2B5EF4-FFF2-40B4-BE49-F238E27FC236}">
                <a16:creationId xmlns:a16="http://schemas.microsoft.com/office/drawing/2014/main" id="{28349319-2A83-0C45-9115-70BB41C40410}"/>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12" name="Picture 11">
            <a:extLst>
              <a:ext uri="{FF2B5EF4-FFF2-40B4-BE49-F238E27FC236}">
                <a16:creationId xmlns:a16="http://schemas.microsoft.com/office/drawing/2014/main" id="{0EFB56FD-D467-7848-A81E-F913BDBF8ECA}"/>
              </a:ext>
            </a:extLst>
          </p:cNvPr>
          <p:cNvPicPr>
            <a:picLocks noChangeAspect="1"/>
          </p:cNvPicPr>
          <p:nvPr userDrawn="1"/>
        </p:nvPicPr>
        <p:blipFill>
          <a:blip r:embed="rId3">
            <a:alphaModFix amt="70000"/>
          </a:blip>
          <a:stretch>
            <a:fillRect/>
          </a:stretch>
        </p:blipFill>
        <p:spPr>
          <a:xfrm>
            <a:off x="-70336" y="0"/>
            <a:ext cx="12330111" cy="6858000"/>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814878" y="1122363"/>
            <a:ext cx="10812730" cy="2387600"/>
          </a:xfrm>
        </p:spPr>
        <p:txBody>
          <a:bodyPr anchor="b">
            <a:normAutofit/>
          </a:bodyPr>
          <a:lstStyle>
            <a:lvl1pPr algn="ctr">
              <a:defRPr sz="44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814878" y="3602038"/>
            <a:ext cx="10812730" cy="1289374"/>
          </a:xfrm>
        </p:spPr>
        <p:txBody>
          <a:bodyPr>
            <a:normAutofit/>
          </a:bodyPr>
          <a:lstStyle>
            <a:lvl1pPr marL="0" indent="0" algn="ctr">
              <a:buNone/>
              <a:defRPr sz="2000" b="1">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814877" y="6160138"/>
            <a:ext cx="3221305"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b="1"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4209630" y="6160138"/>
            <a:ext cx="3931757"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endParaRPr lang="en-US" b="1" dirty="0"/>
          </a:p>
        </p:txBody>
      </p:sp>
      <p:pic>
        <p:nvPicPr>
          <p:cNvPr id="13" name="Picture 12">
            <a:extLst>
              <a:ext uri="{FF2B5EF4-FFF2-40B4-BE49-F238E27FC236}">
                <a16:creationId xmlns:a16="http://schemas.microsoft.com/office/drawing/2014/main" id="{647E6013-B660-6F4A-B7FC-F13E5C71397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1046" y="5598801"/>
            <a:ext cx="2976562" cy="1122674"/>
          </a:xfrm>
          <a:prstGeom prst="rect">
            <a:avLst/>
          </a:prstGeom>
        </p:spPr>
      </p:pic>
    </p:spTree>
    <p:extLst>
      <p:ext uri="{BB962C8B-B14F-4D97-AF65-F5344CB8AC3E}">
        <p14:creationId xmlns:p14="http://schemas.microsoft.com/office/powerpoint/2010/main" val="1775087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7" name="Picture 6" descr="A group of people sitting on a bench posing for the camera&#10;&#10;Description automatically generated">
            <a:extLst>
              <a:ext uri="{FF2B5EF4-FFF2-40B4-BE49-F238E27FC236}">
                <a16:creationId xmlns:a16="http://schemas.microsoft.com/office/drawing/2014/main" id="{F41ED19A-EA81-684A-AF7D-DB5B343355D2}"/>
              </a:ext>
            </a:extLst>
          </p:cNvPr>
          <p:cNvPicPr>
            <a:picLocks noChangeAspect="1"/>
          </p:cNvPicPr>
          <p:nvPr userDrawn="1"/>
        </p:nvPicPr>
        <p:blipFill rotWithShape="1">
          <a:blip r:embed="rId2" cstate="print">
            <a:alphaModFix amt="50000"/>
            <a:extLst>
              <a:ext uri="{28A0092B-C50C-407E-A947-70E740481C1C}">
                <a14:useLocalDpi xmlns:a14="http://schemas.microsoft.com/office/drawing/2010/main"/>
              </a:ext>
            </a:extLst>
          </a:blip>
          <a:srcRect/>
          <a:stretch/>
        </p:blipFill>
        <p:spPr>
          <a:xfrm>
            <a:off x="-70337" y="0"/>
            <a:ext cx="12262337" cy="6858000"/>
          </a:xfrm>
          <a:prstGeom prst="rect">
            <a:avLst/>
          </a:prstGeom>
        </p:spPr>
      </p:pic>
      <p:pic>
        <p:nvPicPr>
          <p:cNvPr id="12" name="Picture 11">
            <a:extLst>
              <a:ext uri="{FF2B5EF4-FFF2-40B4-BE49-F238E27FC236}">
                <a16:creationId xmlns:a16="http://schemas.microsoft.com/office/drawing/2014/main" id="{0EFB56FD-D467-7848-A81E-F913BDBF8ECA}"/>
              </a:ext>
            </a:extLst>
          </p:cNvPr>
          <p:cNvPicPr>
            <a:picLocks noChangeAspect="1"/>
          </p:cNvPicPr>
          <p:nvPr userDrawn="1"/>
        </p:nvPicPr>
        <p:blipFill>
          <a:blip r:embed="rId3">
            <a:alphaModFix amt="70000"/>
          </a:blip>
          <a:stretch>
            <a:fillRect/>
          </a:stretch>
        </p:blipFill>
        <p:spPr>
          <a:xfrm>
            <a:off x="-70336" y="0"/>
            <a:ext cx="12330111" cy="6858000"/>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814878" y="1122363"/>
            <a:ext cx="10812730" cy="2387600"/>
          </a:xfrm>
        </p:spPr>
        <p:txBody>
          <a:bodyPr anchor="b">
            <a:normAutofit/>
          </a:bodyPr>
          <a:lstStyle>
            <a:lvl1pPr algn="ctr">
              <a:defRPr sz="4400" b="1">
                <a:solidFill>
                  <a:schemeClr val="bg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9C5D3AB-2BD8-5246-9496-DA5F6D86FB4B}"/>
              </a:ext>
            </a:extLst>
          </p:cNvPr>
          <p:cNvSpPr>
            <a:spLocks noGrp="1"/>
          </p:cNvSpPr>
          <p:nvPr>
            <p:ph type="subTitle" idx="1"/>
          </p:nvPr>
        </p:nvSpPr>
        <p:spPr>
          <a:xfrm>
            <a:off x="814878" y="3602038"/>
            <a:ext cx="10812730" cy="1289374"/>
          </a:xfrm>
        </p:spPr>
        <p:txBody>
          <a:bodyPr>
            <a:normAutofit/>
          </a:bodyPr>
          <a:lstStyle>
            <a:lvl1pPr marL="0" indent="0" algn="ctr">
              <a:buNone/>
              <a:defRPr sz="2000" b="1">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91A95F9-5D80-A345-B33A-D7A2F2535CF4}"/>
              </a:ext>
            </a:extLst>
          </p:cNvPr>
          <p:cNvSpPr>
            <a:spLocks noGrp="1"/>
          </p:cNvSpPr>
          <p:nvPr>
            <p:ph type="dt" sz="half" idx="10"/>
          </p:nvPr>
        </p:nvSpPr>
        <p:spPr>
          <a:xfrm>
            <a:off x="814877" y="6160138"/>
            <a:ext cx="3221305"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b="1" dirty="0"/>
          </a:p>
        </p:txBody>
      </p:sp>
      <p:sp>
        <p:nvSpPr>
          <p:cNvPr id="5" name="Footer Placeholder 4">
            <a:extLst>
              <a:ext uri="{FF2B5EF4-FFF2-40B4-BE49-F238E27FC236}">
                <a16:creationId xmlns:a16="http://schemas.microsoft.com/office/drawing/2014/main" id="{FA525846-47D1-9B4E-B98E-E3A05C6CA50E}"/>
              </a:ext>
            </a:extLst>
          </p:cNvPr>
          <p:cNvSpPr>
            <a:spLocks noGrp="1"/>
          </p:cNvSpPr>
          <p:nvPr>
            <p:ph type="ftr" sz="quarter" idx="11"/>
          </p:nvPr>
        </p:nvSpPr>
        <p:spPr>
          <a:xfrm>
            <a:off x="4209630" y="6160138"/>
            <a:ext cx="3931757" cy="365125"/>
          </a:xfrm>
        </p:spPr>
        <p:txBody>
          <a:bodyPr/>
          <a:lstStyle>
            <a:lvl1pPr algn="ctr">
              <a:defRPr sz="1000" b="1">
                <a:solidFill>
                  <a:schemeClr val="bg1"/>
                </a:solidFill>
                <a:latin typeface="Segoe UI" panose="020B0502040204020203" pitchFamily="34" charset="0"/>
                <a:cs typeface="Segoe UI" panose="020B0502040204020203" pitchFamily="34" charset="0"/>
              </a:defRPr>
            </a:lvl1pPr>
          </a:lstStyle>
          <a:p>
            <a:endParaRPr lang="en-US" b="1" dirty="0"/>
          </a:p>
        </p:txBody>
      </p:sp>
      <p:pic>
        <p:nvPicPr>
          <p:cNvPr id="13" name="Picture 12">
            <a:extLst>
              <a:ext uri="{FF2B5EF4-FFF2-40B4-BE49-F238E27FC236}">
                <a16:creationId xmlns:a16="http://schemas.microsoft.com/office/drawing/2014/main" id="{647E6013-B660-6F4A-B7FC-F13E5C713972}"/>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651046" y="5598801"/>
            <a:ext cx="2976562" cy="1122674"/>
          </a:xfrm>
          <a:prstGeom prst="rect">
            <a:avLst/>
          </a:prstGeom>
        </p:spPr>
      </p:pic>
    </p:spTree>
    <p:extLst>
      <p:ext uri="{BB962C8B-B14F-4D97-AF65-F5344CB8AC3E}">
        <p14:creationId xmlns:p14="http://schemas.microsoft.com/office/powerpoint/2010/main" val="60190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descr="Logo, icon&#10;&#10;Description automatically generated">
            <a:extLst>
              <a:ext uri="{FF2B5EF4-FFF2-40B4-BE49-F238E27FC236}">
                <a16:creationId xmlns:a16="http://schemas.microsoft.com/office/drawing/2014/main" id="{C39E17EE-CD62-5C44-AD7A-FF93E5DCA12F}"/>
              </a:ext>
            </a:extLst>
          </p:cNvPr>
          <p:cNvPicPr>
            <a:picLocks noChangeAspect="1"/>
          </p:cNvPicPr>
          <p:nvPr userDrawn="1"/>
        </p:nvPicPr>
        <p:blipFill rotWithShape="1">
          <a:blip r:embed="rId2" cstate="print">
            <a:alphaModFix amt="10000"/>
            <a:extLst>
              <a:ext uri="{28A0092B-C50C-407E-A947-70E740481C1C}">
                <a14:useLocalDpi xmlns:a14="http://schemas.microsoft.com/office/drawing/2010/main"/>
              </a:ext>
            </a:extLst>
          </a:blip>
          <a:srcRect r="8767" b="6916"/>
          <a:stretch/>
        </p:blipFill>
        <p:spPr>
          <a:xfrm>
            <a:off x="6176760" y="733648"/>
            <a:ext cx="6015240" cy="6124352"/>
          </a:xfrm>
          <a:prstGeom prst="rect">
            <a:avLst/>
          </a:prstGeom>
        </p:spPr>
      </p:pic>
      <p:sp>
        <p:nvSpPr>
          <p:cNvPr id="2" name="Title 1">
            <a:extLst>
              <a:ext uri="{FF2B5EF4-FFF2-40B4-BE49-F238E27FC236}">
                <a16:creationId xmlns:a16="http://schemas.microsoft.com/office/drawing/2014/main" id="{75A33F6F-2FEE-7145-A055-938847F352A6}"/>
              </a:ext>
            </a:extLst>
          </p:cNvPr>
          <p:cNvSpPr>
            <a:spLocks noGrp="1"/>
          </p:cNvSpPr>
          <p:nvPr>
            <p:ph type="ctrTitle"/>
          </p:nvPr>
        </p:nvSpPr>
        <p:spPr>
          <a:xfrm>
            <a:off x="838200" y="2351199"/>
            <a:ext cx="9144000" cy="2387600"/>
          </a:xfrm>
        </p:spPr>
        <p:txBody>
          <a:bodyPr anchor="ctr">
            <a:normAutofit/>
          </a:bodyPr>
          <a:lstStyle>
            <a:lvl1pPr algn="l">
              <a:defRPr sz="3600" b="1">
                <a:solidFill>
                  <a:schemeClr val="accent1"/>
                </a:solidFill>
                <a:latin typeface="Segoe UI" panose="020B0502040204020203" pitchFamily="34" charset="0"/>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61859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3F440-2855-DD48-9A2A-B0B8B2EC50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B4DA331-12E9-CE41-92AF-817D84847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7EF546C-6D09-C146-AF2F-E77FA74E2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latin typeface="Segoe UI" panose="020B0502040204020203" pitchFamily="34" charset="0"/>
                <a:cs typeface="Segoe UI" panose="020B0502040204020203" pitchFamily="34" charset="0"/>
              </a:defRPr>
            </a:lvl1pPr>
          </a:lstStyle>
          <a:p>
            <a:fld id="{EA9E21CA-8E8B-2C49-8A0E-07D55EF08617}" type="datetimeFigureOut">
              <a:rPr lang="en-US" smtClean="0"/>
              <a:pPr/>
              <a:t>10/9/2025</a:t>
            </a:fld>
            <a:endParaRPr lang="en-US">
              <a:latin typeface="Segoe UI" panose="020B0502040204020203" pitchFamily="34" charset="0"/>
              <a:cs typeface="Segoe UI" panose="020B0502040204020203" pitchFamily="34" charset="0"/>
            </a:endParaRPr>
          </a:p>
        </p:txBody>
      </p:sp>
      <p:sp>
        <p:nvSpPr>
          <p:cNvPr id="5" name="Footer Placeholder 4">
            <a:extLst>
              <a:ext uri="{FF2B5EF4-FFF2-40B4-BE49-F238E27FC236}">
                <a16:creationId xmlns:a16="http://schemas.microsoft.com/office/drawing/2014/main" id="{E6787A17-B9FD-8946-A734-B00CEDEA83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latin typeface="Segoe UI" panose="020B0502040204020203" pitchFamily="34" charset="0"/>
                <a:cs typeface="Segoe UI" panose="020B0502040204020203" pitchFamily="34" charset="0"/>
              </a:defRPr>
            </a:lvl1pPr>
          </a:lstStyle>
          <a:p>
            <a:endParaRPr lang="en-US">
              <a:latin typeface="Segoe UI" panose="020B0502040204020203"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4CEBF071-685A-8E4C-86FE-F50485E205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latin typeface="Segoe UI" panose="020B0502040204020203" pitchFamily="34" charset="0"/>
                <a:cs typeface="Segoe UI" panose="020B0502040204020203" pitchFamily="34" charset="0"/>
              </a:defRPr>
            </a:lvl1pPr>
          </a:lstStyle>
          <a:p>
            <a:fld id="{0C6926D5-A5C1-9C49-9FA6-C99A887E4153}" type="slidenum">
              <a:rPr lang="en-US" smtClean="0"/>
              <a:pPr/>
              <a:t>‹#›</a:t>
            </a:fld>
            <a:endParaRPr lang="en-US">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27596276"/>
      </p:ext>
    </p:extLst>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 id="2147483683" r:id="rId4"/>
    <p:sldLayoutId id="2147483677" r:id="rId5"/>
    <p:sldLayoutId id="2147483679" r:id="rId6"/>
    <p:sldLayoutId id="2147483681" r:id="rId7"/>
    <p:sldLayoutId id="2147483684" r:id="rId8"/>
    <p:sldLayoutId id="2147483673" r:id="rId9"/>
    <p:sldLayoutId id="2147483674" r:id="rId10"/>
    <p:sldLayoutId id="2147483664" r:id="rId11"/>
    <p:sldLayoutId id="2147483682" r:id="rId12"/>
    <p:sldLayoutId id="2147483686" r:id="rId13"/>
    <p:sldLayoutId id="2147483685" r:id="rId14"/>
    <p:sldLayoutId id="2147483688" r:id="rId15"/>
  </p:sldLayoutIdLst>
  <p:txStyles>
    <p:titleStyle>
      <a:lvl1pPr algn="l" defTabSz="914400" rtl="0" eaLnBrk="1" latinLnBrk="0" hangingPunct="1">
        <a:lnSpc>
          <a:spcPct val="90000"/>
        </a:lnSpc>
        <a:spcBef>
          <a:spcPct val="0"/>
        </a:spcBef>
        <a:buNone/>
        <a:defRPr sz="3200" b="1"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16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1"/>
        </a:buClr>
        <a:buFont typeface="Wingdings" pitchFamily="2" charset="2"/>
        <a:buChar char="§"/>
        <a:defRPr sz="14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1"/>
        </a:buClr>
        <a:buFont typeface="Courier New" panose="02070309020205020404" pitchFamily="49" charset="0"/>
        <a:buChar char="o"/>
        <a:defRPr sz="12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www.emergency-live.com/it/news/aggressioni-agli-infermieri-agli-oss-e-ai-medici-a-palermo-bisogna-correre-ai-ripari/"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UfcAVejslrU?si=AoXp0UC_ZajrstBT"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www.proqol.org/"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www.ncbi.nlm.nih.gov/books/NBK595228/"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hyperlink" Target="https://www.the-generous-husband.com/2019/10/29/self-care-isnt-selfish/"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https://ar.inspiredpencil.com/pictures-2023/stressed-dog-mem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hyperlink" Target="https://www.publicdomainpictures.net/en/view-image.php?image=246995&amp;picture=yoga-silhouette-sunset-meditation"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hyperlink" Target="https://www.publicdomainpictures.net/view-image.php?image=224218&amp;picture=stopwatch"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hyperlink" Target="https://www.who.int/news/item/28-05-2019-burn-out-an-occupational-phenomenon-international-classification-of-diseases" TargetMode="External"/><Relationship Id="rId4" Type="http://schemas.openxmlformats.org/officeDocument/2006/relationships/hyperlink" Target="https://profslusos.blogspot.com/2016/11/"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hyperlink" Target="https://www.who.int/standards/classifications/frequently-asked-questions/burn-out-an-occupational-phenomenon" TargetMode="External"/><Relationship Id="rId3" Type="http://schemas.openxmlformats.org/officeDocument/2006/relationships/hyperlink" Target="https://www.who.int/news/item/28-05-2019-burn-out-an-occupational-phenomenon-international-classification-of-diseases" TargetMode="External"/><Relationship Id="rId7" Type="http://schemas.openxmlformats.org/officeDocument/2006/relationships/hyperlink" Target="https://www.cdc.gov/niosh/healthcare/impactwellbeing/professional-wellbeing.html?utm_source=chatgpt.com" TargetMode="External"/><Relationship Id="rId2" Type="http://schemas.openxmlformats.org/officeDocument/2006/relationships/notesSlide" Target="../notesSlides/notesSlide26.xml"/><Relationship Id="rId1" Type="http://schemas.openxmlformats.org/officeDocument/2006/relationships/slideLayout" Target="../slideLayouts/slideLayout10.xml"/><Relationship Id="rId6" Type="http://schemas.openxmlformats.org/officeDocument/2006/relationships/hyperlink" Target="https://www.cdc.gov/vitalsigns/health-worker-mental-health/index.html?utm_source=chatgpt.com" TargetMode="External"/><Relationship Id="rId5" Type="http://schemas.openxmlformats.org/officeDocument/2006/relationships/hyperlink" Target="https://www.ncbi.nlm.nih.gov/books/NBK595228/" TargetMode="External"/><Relationship Id="rId4" Type="http://schemas.openxmlformats.org/officeDocument/2006/relationships/hyperlink" Target="https://proqol.org/proqol-health-measur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courses.lumenlearning.com/wm-developmentalemporium/chapter/simplifying-variable-expressions-using-exponent-properti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hyperlink" Target="https://creativecommons.org/licenses/by/3.0/" TargetMode="External"/><Relationship Id="rId4" Type="http://schemas.openxmlformats.org/officeDocument/2006/relationships/hyperlink" Target="https://www.flickr.com/photos/17088227@N00/30118072626"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58" y="1122363"/>
            <a:ext cx="5414619" cy="2387600"/>
          </a:xfrm>
        </p:spPr>
        <p:txBody>
          <a:bodyPr>
            <a:normAutofit/>
          </a:bodyPr>
          <a:lstStyle/>
          <a:p>
            <a:r>
              <a:rPr lang="en-US" b="1" dirty="0"/>
              <a:t>Caring for the Caregiver</a:t>
            </a:r>
            <a:endParaRPr dirty="0"/>
          </a:p>
        </p:txBody>
      </p:sp>
      <p:sp>
        <p:nvSpPr>
          <p:cNvPr id="5" name="Subtitle 4">
            <a:extLst>
              <a:ext uri="{FF2B5EF4-FFF2-40B4-BE49-F238E27FC236}">
                <a16:creationId xmlns:a16="http://schemas.microsoft.com/office/drawing/2014/main" id="{64110521-9C6D-6DE0-A1AB-DEFA98172C21}"/>
              </a:ext>
            </a:extLst>
          </p:cNvPr>
          <p:cNvSpPr>
            <a:spLocks noGrp="1"/>
          </p:cNvSpPr>
          <p:nvPr>
            <p:ph type="subTitle" idx="1"/>
          </p:nvPr>
        </p:nvSpPr>
        <p:spPr/>
        <p:txBody>
          <a:bodyPr>
            <a:normAutofit/>
          </a:bodyPr>
          <a:lstStyle/>
          <a:p>
            <a:r>
              <a:rPr lang="en-US" sz="3600" b="1" dirty="0"/>
              <a:t>Building Resilience in Long Term Care</a:t>
            </a:r>
            <a:endParaRPr lang="en-US" sz="3600" dirty="0">
              <a:highlight>
                <a:srgbClr val="FFFF00"/>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ED8F-5BC9-6C94-CC40-49B9491A03E0}"/>
              </a:ext>
            </a:extLst>
          </p:cNvPr>
          <p:cNvSpPr>
            <a:spLocks noGrp="1"/>
          </p:cNvSpPr>
          <p:nvPr>
            <p:ph type="title"/>
          </p:nvPr>
        </p:nvSpPr>
        <p:spPr/>
        <p:txBody>
          <a:bodyPr/>
          <a:lstStyle/>
          <a:p>
            <a:r>
              <a:rPr lang="en-US" dirty="0"/>
              <a:t>Contributing </a:t>
            </a:r>
            <a:r>
              <a:rPr lang="en-US" b="1" dirty="0"/>
              <a:t>Factors in LTC/Assisted Living</a:t>
            </a:r>
          </a:p>
        </p:txBody>
      </p:sp>
      <p:sp>
        <p:nvSpPr>
          <p:cNvPr id="3" name="Content Placeholder 2">
            <a:extLst>
              <a:ext uri="{FF2B5EF4-FFF2-40B4-BE49-F238E27FC236}">
                <a16:creationId xmlns:a16="http://schemas.microsoft.com/office/drawing/2014/main" id="{2E74199D-92B4-CEDE-7688-933C9BBC736C}"/>
              </a:ext>
            </a:extLst>
          </p:cNvPr>
          <p:cNvSpPr>
            <a:spLocks noGrp="1"/>
          </p:cNvSpPr>
          <p:nvPr>
            <p:ph idx="1"/>
          </p:nvPr>
        </p:nvSpPr>
        <p:spPr>
          <a:xfrm>
            <a:off x="838200" y="1601788"/>
            <a:ext cx="6997700" cy="4351338"/>
          </a:xfrm>
        </p:spPr>
        <p:txBody>
          <a:bodyPr>
            <a:normAutofit/>
          </a:bodyPr>
          <a:lstStyle/>
          <a:p>
            <a:pPr>
              <a:buFont typeface="Arial" panose="020B0604020202020204" pitchFamily="34" charset="0"/>
              <a:buChar char="•"/>
            </a:pPr>
            <a:r>
              <a:rPr lang="en-US" sz="2400" b="1" dirty="0"/>
              <a:t>Chronic understaffing</a:t>
            </a:r>
            <a:r>
              <a:rPr lang="en-US" sz="2400" dirty="0"/>
              <a:t> → heavy workloads, limited breaks, reduced patient interaction</a:t>
            </a:r>
          </a:p>
          <a:p>
            <a:pPr>
              <a:buFont typeface="Arial" panose="020B0604020202020204" pitchFamily="34" charset="0"/>
              <a:buChar char="•"/>
            </a:pPr>
            <a:r>
              <a:rPr lang="en-US" sz="2400" b="1" dirty="0"/>
              <a:t>Administrative burdens</a:t>
            </a:r>
            <a:r>
              <a:rPr lang="en-US" sz="2400" dirty="0"/>
              <a:t> → repetitive documentation, reporting, billing requirements</a:t>
            </a:r>
          </a:p>
          <a:p>
            <a:pPr>
              <a:buFont typeface="Arial" panose="020B0604020202020204" pitchFamily="34" charset="0"/>
              <a:buChar char="•"/>
            </a:pPr>
            <a:r>
              <a:rPr lang="en-US" sz="2400" b="1" dirty="0"/>
              <a:t>Workplace violence</a:t>
            </a:r>
            <a:r>
              <a:rPr lang="en-US" sz="2400" dirty="0"/>
              <a:t> → staff frequently face verbal threats, physical aggression, harassment</a:t>
            </a:r>
          </a:p>
          <a:p>
            <a:pPr>
              <a:buFont typeface="Arial" panose="020B0604020202020204" pitchFamily="34" charset="0"/>
              <a:buChar char="•"/>
            </a:pPr>
            <a:r>
              <a:rPr lang="en-US" sz="2400" b="1" dirty="0"/>
              <a:t>Moral distress</a:t>
            </a:r>
            <a:r>
              <a:rPr lang="en-US" sz="2400" dirty="0"/>
              <a:t> → knowing the best care to provide but unable to act due to lack of staff, supplies, policy barriers</a:t>
            </a:r>
          </a:p>
          <a:p>
            <a:pPr>
              <a:buFont typeface="Arial" panose="020B0604020202020204" pitchFamily="34" charset="0"/>
              <a:buChar char="•"/>
            </a:pPr>
            <a:r>
              <a:rPr lang="en-US" sz="2400" b="1" dirty="0"/>
              <a:t>Isolation</a:t>
            </a:r>
            <a:r>
              <a:rPr lang="en-US" sz="2400" dirty="0"/>
              <a:t> → staff often feel undervalued, disconnected, unsupported</a:t>
            </a:r>
          </a:p>
          <a:p>
            <a:endParaRPr lang="en-US" dirty="0"/>
          </a:p>
        </p:txBody>
      </p:sp>
      <p:pic>
        <p:nvPicPr>
          <p:cNvPr id="5" name="Picture 4" descr="A person in a blue scrubs and a nurse in a hospital&#10;&#10;AI-generated content may be incorrect.">
            <a:extLst>
              <a:ext uri="{FF2B5EF4-FFF2-40B4-BE49-F238E27FC236}">
                <a16:creationId xmlns:a16="http://schemas.microsoft.com/office/drawing/2014/main" id="{A2733F16-5321-0B90-84C2-1C58BA8D661D}"/>
              </a:ext>
            </a:extLst>
          </p:cNvPr>
          <p:cNvPicPr>
            <a:picLocks noChangeAspect="1"/>
          </p:cNvPicPr>
          <p:nvPr/>
        </p:nvPicPr>
        <p:blipFill>
          <a:blip r:embed="rId3">
            <a:extLst>
              <a:ext uri="{837473B0-CC2E-450A-ABE3-18F120FF3D39}">
                <a1611:picAttrSrcUrl xmlns:a1611="http://schemas.microsoft.com/office/drawing/2016/11/main" r:id="rId4"/>
              </a:ext>
            </a:extLst>
          </a:blip>
          <a:srcRect l="5854" t="-3198" r="22445" b="3198"/>
          <a:stretch/>
        </p:blipFill>
        <p:spPr>
          <a:xfrm>
            <a:off x="8216900" y="1690688"/>
            <a:ext cx="3543300" cy="2779712"/>
          </a:xfrm>
          <a:prstGeom prst="rect">
            <a:avLst/>
          </a:prstGeom>
        </p:spPr>
      </p:pic>
    </p:spTree>
    <p:extLst>
      <p:ext uri="{BB962C8B-B14F-4D97-AF65-F5344CB8AC3E}">
        <p14:creationId xmlns:p14="http://schemas.microsoft.com/office/powerpoint/2010/main" val="1664158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7A168-23FB-4BED-E66F-023EB6DD690C}"/>
              </a:ext>
            </a:extLst>
          </p:cNvPr>
          <p:cNvSpPr>
            <a:spLocks noGrp="1"/>
          </p:cNvSpPr>
          <p:nvPr>
            <p:ph type="title"/>
          </p:nvPr>
        </p:nvSpPr>
        <p:spPr/>
        <p:txBody>
          <a:bodyPr/>
          <a:lstStyle/>
          <a:p>
            <a:r>
              <a:rPr lang="en-US" b="1" dirty="0"/>
              <a:t>Why This Matters in LTC &amp; Assisted Living</a:t>
            </a:r>
            <a:endParaRPr lang="en-US" dirty="0"/>
          </a:p>
        </p:txBody>
      </p:sp>
      <p:sp>
        <p:nvSpPr>
          <p:cNvPr id="3" name="Content Placeholder 2">
            <a:extLst>
              <a:ext uri="{FF2B5EF4-FFF2-40B4-BE49-F238E27FC236}">
                <a16:creationId xmlns:a16="http://schemas.microsoft.com/office/drawing/2014/main" id="{BF39A9FD-3F36-367E-3FAA-1CDDC92A4ACD}"/>
              </a:ext>
            </a:extLst>
          </p:cNvPr>
          <p:cNvSpPr>
            <a:spLocks noGrp="1"/>
          </p:cNvSpPr>
          <p:nvPr>
            <p:ph idx="1"/>
          </p:nvPr>
        </p:nvSpPr>
        <p:spPr/>
        <p:txBody>
          <a:bodyPr/>
          <a:lstStyle/>
          <a:p>
            <a:pPr>
              <a:buFont typeface="Arial" panose="020B0604020202020204" pitchFamily="34" charset="0"/>
              <a:buChar char="•"/>
            </a:pPr>
            <a:r>
              <a:rPr lang="en-US" sz="2800" dirty="0"/>
              <a:t>Burnout directly affects </a:t>
            </a:r>
            <a:r>
              <a:rPr lang="en-US" sz="2800" b="1" dirty="0"/>
              <a:t>resident safety and quality of care</a:t>
            </a:r>
            <a:r>
              <a:rPr lang="en-US" sz="2800" dirty="0"/>
              <a:t> (higher turnover, lower time with residents, more medical errors)</a:t>
            </a:r>
          </a:p>
          <a:p>
            <a:pPr>
              <a:buFont typeface="Arial" panose="020B0604020202020204" pitchFamily="34" charset="0"/>
              <a:buChar char="•"/>
            </a:pPr>
            <a:endParaRPr lang="en-US" sz="2800" dirty="0"/>
          </a:p>
          <a:p>
            <a:pPr>
              <a:buFont typeface="Arial" panose="020B0604020202020204" pitchFamily="34" charset="0"/>
              <a:buChar char="•"/>
            </a:pPr>
            <a:r>
              <a:rPr lang="en-US" sz="2800" dirty="0"/>
              <a:t>Workforce shortages worsen </a:t>
            </a:r>
            <a:r>
              <a:rPr lang="en-US" sz="2800" b="1" dirty="0"/>
              <a:t>access to care for older adults</a:t>
            </a:r>
            <a:r>
              <a:rPr lang="en-US" sz="2800" dirty="0"/>
              <a:t>, particularly in rural and underserved areas</a:t>
            </a:r>
          </a:p>
          <a:p>
            <a:pPr marL="0" indent="0">
              <a:buNone/>
            </a:pPr>
            <a:endParaRPr lang="en-US" sz="2800" dirty="0"/>
          </a:p>
          <a:p>
            <a:pPr>
              <a:buFont typeface="Arial" panose="020B0604020202020204" pitchFamily="34" charset="0"/>
              <a:buChar char="•"/>
            </a:pPr>
            <a:r>
              <a:rPr lang="en-US" sz="2800" dirty="0"/>
              <a:t>Investing in staff well-being reduces costly turnover and improves resident satisfaction</a:t>
            </a:r>
          </a:p>
          <a:p>
            <a:endParaRPr lang="en-US" dirty="0"/>
          </a:p>
        </p:txBody>
      </p:sp>
    </p:spTree>
    <p:extLst>
      <p:ext uri="{BB962C8B-B14F-4D97-AF65-F5344CB8AC3E}">
        <p14:creationId xmlns:p14="http://schemas.microsoft.com/office/powerpoint/2010/main" val="988554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BA9EF-D7CE-A402-6756-BF6ED28EF3AF}"/>
              </a:ext>
            </a:extLst>
          </p:cNvPr>
          <p:cNvSpPr>
            <a:spLocks noGrp="1"/>
          </p:cNvSpPr>
          <p:nvPr>
            <p:ph type="ctrTitle"/>
          </p:nvPr>
        </p:nvSpPr>
        <p:spPr>
          <a:xfrm>
            <a:off x="838200" y="1480399"/>
            <a:ext cx="5384800" cy="3897201"/>
          </a:xfrm>
        </p:spPr>
        <p:txBody>
          <a:bodyPr>
            <a:normAutofit/>
          </a:bodyPr>
          <a:lstStyle/>
          <a:p>
            <a:pPr algn="ctr"/>
            <a:r>
              <a:rPr lang="en-US" sz="4400" dirty="0"/>
              <a:t>Burnout loses its power when we name it, share it, and face it together.</a:t>
            </a:r>
          </a:p>
        </p:txBody>
      </p:sp>
      <p:sp>
        <p:nvSpPr>
          <p:cNvPr id="4" name="TextBox 3">
            <a:extLst>
              <a:ext uri="{FF2B5EF4-FFF2-40B4-BE49-F238E27FC236}">
                <a16:creationId xmlns:a16="http://schemas.microsoft.com/office/drawing/2014/main" id="{C5620DA0-B494-B9A9-CEFA-B60A41155F80}"/>
              </a:ext>
            </a:extLst>
          </p:cNvPr>
          <p:cNvSpPr txBox="1"/>
          <p:nvPr/>
        </p:nvSpPr>
        <p:spPr>
          <a:xfrm>
            <a:off x="393700" y="6127234"/>
            <a:ext cx="6096000" cy="369332"/>
          </a:xfrm>
          <a:prstGeom prst="rect">
            <a:avLst/>
          </a:prstGeom>
          <a:noFill/>
        </p:spPr>
        <p:txBody>
          <a:bodyPr wrap="square">
            <a:spAutoFit/>
          </a:bodyPr>
          <a:lstStyle/>
          <a:p>
            <a:r>
              <a:rPr lang="en-US" dirty="0">
                <a:hlinkClick r:id="rId3"/>
              </a:rPr>
              <a:t>https://youtu.be/UfcAVejslrU?si=AoXp0UC_ZajrstBT</a:t>
            </a:r>
            <a:r>
              <a:rPr lang="en-US" dirty="0"/>
              <a:t> </a:t>
            </a:r>
          </a:p>
        </p:txBody>
      </p:sp>
    </p:spTree>
    <p:extLst>
      <p:ext uri="{BB962C8B-B14F-4D97-AF65-F5344CB8AC3E}">
        <p14:creationId xmlns:p14="http://schemas.microsoft.com/office/powerpoint/2010/main" val="144324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a:t>Measuring CS &amp; CF: The </a:t>
            </a:r>
            <a:r>
              <a:rPr lang="en-US" i="1" dirty="0"/>
              <a:t>Professional Quality of Life Scale (ProQOL)</a:t>
            </a:r>
            <a:endParaRPr lang="en-US" dirty="0"/>
          </a:p>
        </p:txBody>
      </p:sp>
      <p:sp>
        <p:nvSpPr>
          <p:cNvPr id="21507" name="Content Placeholder 4"/>
          <p:cNvSpPr>
            <a:spLocks noGrp="1"/>
          </p:cNvSpPr>
          <p:nvPr>
            <p:ph idx="1"/>
          </p:nvPr>
        </p:nvSpPr>
        <p:spPr>
          <a:xfrm>
            <a:off x="838199" y="1825625"/>
            <a:ext cx="6755969" cy="4351338"/>
          </a:xfrm>
        </p:spPr>
        <p:txBody>
          <a:bodyPr>
            <a:normAutofit/>
          </a:bodyPr>
          <a:lstStyle/>
          <a:p>
            <a:r>
              <a:rPr lang="en-US" sz="2400" dirty="0"/>
              <a:t>The </a:t>
            </a:r>
            <a:r>
              <a:rPr lang="en-US" sz="2400" dirty="0" err="1"/>
              <a:t>ProQOL</a:t>
            </a:r>
            <a:r>
              <a:rPr lang="en-US" sz="2400" dirty="0"/>
              <a:t> is FREE screening tool and comes in a variety of languages</a:t>
            </a:r>
          </a:p>
          <a:p>
            <a:r>
              <a:rPr lang="en-US" sz="2400" dirty="0"/>
              <a:t>A 30-item self report measure of the positive and negative aspects of caring</a:t>
            </a:r>
          </a:p>
          <a:p>
            <a:r>
              <a:rPr lang="en-US" sz="2400" dirty="0"/>
              <a:t>The </a:t>
            </a:r>
            <a:r>
              <a:rPr lang="en-US" sz="2400" dirty="0" err="1"/>
              <a:t>ProQOL</a:t>
            </a:r>
            <a:r>
              <a:rPr lang="en-US" sz="2400" dirty="0"/>
              <a:t> measures Compassion Satisfaction and Compassion Fatigue </a:t>
            </a:r>
          </a:p>
          <a:p>
            <a:r>
              <a:rPr lang="en-US" sz="2400" dirty="0"/>
              <a:t>Compassion Fatigue has two subscales</a:t>
            </a:r>
          </a:p>
          <a:p>
            <a:pPr lvl="1"/>
            <a:r>
              <a:rPr lang="en-US" sz="2400" dirty="0"/>
              <a:t>Burnout</a:t>
            </a:r>
          </a:p>
          <a:p>
            <a:pPr lvl="1"/>
            <a:r>
              <a:rPr lang="en-US" sz="2400" dirty="0"/>
              <a:t>Secondary Trauma</a:t>
            </a:r>
          </a:p>
        </p:txBody>
      </p:sp>
      <p:sp>
        <p:nvSpPr>
          <p:cNvPr id="3" name="TextBox 2">
            <a:extLst>
              <a:ext uri="{FF2B5EF4-FFF2-40B4-BE49-F238E27FC236}">
                <a16:creationId xmlns:a16="http://schemas.microsoft.com/office/drawing/2014/main" id="{E9937076-BF22-D3DC-CABA-AA685400EBB5}"/>
              </a:ext>
            </a:extLst>
          </p:cNvPr>
          <p:cNvSpPr txBox="1"/>
          <p:nvPr/>
        </p:nvSpPr>
        <p:spPr>
          <a:xfrm>
            <a:off x="475281" y="6176963"/>
            <a:ext cx="6096000" cy="369332"/>
          </a:xfrm>
          <a:prstGeom prst="rect">
            <a:avLst/>
          </a:prstGeom>
          <a:noFill/>
        </p:spPr>
        <p:txBody>
          <a:bodyPr wrap="square">
            <a:spAutoFit/>
          </a:bodyPr>
          <a:lstStyle/>
          <a:p>
            <a:r>
              <a:rPr lang="en-US" dirty="0">
                <a:hlinkClick r:id="rId3"/>
              </a:rPr>
              <a:t>http://www.proqol.org/</a:t>
            </a:r>
            <a:r>
              <a:rPr lang="en-US" dirty="0"/>
              <a:t> </a:t>
            </a:r>
          </a:p>
        </p:txBody>
      </p:sp>
      <p:pic>
        <p:nvPicPr>
          <p:cNvPr id="6" name="Picture 5">
            <a:extLst>
              <a:ext uri="{FF2B5EF4-FFF2-40B4-BE49-F238E27FC236}">
                <a16:creationId xmlns:a16="http://schemas.microsoft.com/office/drawing/2014/main" id="{440A1D80-A672-AF70-891E-2FD9A0F4E77D}"/>
              </a:ext>
            </a:extLst>
          </p:cNvPr>
          <p:cNvPicPr>
            <a:picLocks noChangeAspect="1"/>
          </p:cNvPicPr>
          <p:nvPr/>
        </p:nvPicPr>
        <p:blipFill>
          <a:blip r:embed="rId4"/>
          <a:srcRect l="7761" t="5367" r="9845" b="6353"/>
          <a:stretch/>
        </p:blipFill>
        <p:spPr>
          <a:xfrm>
            <a:off x="7594169" y="1781860"/>
            <a:ext cx="4277534" cy="221943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US"/>
              <a:t>Compassion Satisfaction</a:t>
            </a:r>
          </a:p>
        </p:txBody>
      </p:sp>
      <p:sp>
        <p:nvSpPr>
          <p:cNvPr id="5" name="Content Placeholder 4"/>
          <p:cNvSpPr>
            <a:spLocks noGrp="1"/>
          </p:cNvSpPr>
          <p:nvPr>
            <p:ph idx="1"/>
          </p:nvPr>
        </p:nvSpPr>
        <p:spPr>
          <a:xfrm>
            <a:off x="838201" y="1825625"/>
            <a:ext cx="4634948" cy="4351338"/>
          </a:xfrm>
        </p:spPr>
        <p:txBody>
          <a:bodyPr rtlCol="0">
            <a:normAutofit/>
          </a:bodyPr>
          <a:lstStyle/>
          <a:p>
            <a:pPr>
              <a:defRPr/>
            </a:pPr>
            <a:r>
              <a:rPr lang="en-US" sz="2400" dirty="0"/>
              <a:t>The positive aspects of helping</a:t>
            </a:r>
          </a:p>
          <a:p>
            <a:pPr lvl="1">
              <a:buFont typeface="Arial" pitchFamily="34" charset="0"/>
              <a:buChar char="–"/>
              <a:defRPr/>
            </a:pPr>
            <a:r>
              <a:rPr lang="en-US" sz="2400" dirty="0"/>
              <a:t>Pleasure and satisfaction derived from working in helping, care giving systems</a:t>
            </a:r>
          </a:p>
          <a:p>
            <a:pPr>
              <a:defRPr/>
            </a:pPr>
            <a:r>
              <a:rPr lang="en-US" sz="2400" dirty="0"/>
              <a:t>May be related to </a:t>
            </a:r>
          </a:p>
          <a:p>
            <a:pPr lvl="1">
              <a:buFont typeface="Arial" pitchFamily="34" charset="0"/>
              <a:buChar char="–"/>
              <a:defRPr/>
            </a:pPr>
            <a:r>
              <a:rPr lang="en-US" sz="2400" dirty="0"/>
              <a:t>Providing care</a:t>
            </a:r>
          </a:p>
          <a:p>
            <a:pPr lvl="1">
              <a:buFont typeface="Arial" pitchFamily="34" charset="0"/>
              <a:buChar char="–"/>
              <a:defRPr/>
            </a:pPr>
            <a:r>
              <a:rPr lang="en-US" sz="2400" dirty="0"/>
              <a:t>To the system</a:t>
            </a:r>
          </a:p>
          <a:p>
            <a:pPr lvl="1">
              <a:buFont typeface="Arial" pitchFamily="34" charset="0"/>
              <a:buChar char="–"/>
              <a:defRPr/>
            </a:pPr>
            <a:r>
              <a:rPr lang="en-US" sz="2400" dirty="0"/>
              <a:t>Work with colleagues</a:t>
            </a:r>
          </a:p>
          <a:p>
            <a:pPr lvl="1">
              <a:buFont typeface="Arial" pitchFamily="34" charset="0"/>
              <a:buChar char="–"/>
              <a:defRPr/>
            </a:pPr>
            <a:r>
              <a:rPr lang="en-US" sz="2400" dirty="0"/>
              <a:t>Beliefs about self</a:t>
            </a:r>
          </a:p>
          <a:p>
            <a:pPr lvl="1">
              <a:buFont typeface="Arial" pitchFamily="34" charset="0"/>
              <a:buChar char="–"/>
              <a:defRPr/>
            </a:pPr>
            <a:r>
              <a:rPr lang="en-US" sz="2400" dirty="0"/>
              <a:t>Altruism</a:t>
            </a:r>
          </a:p>
        </p:txBody>
      </p:sp>
      <p:graphicFrame>
        <p:nvGraphicFramePr>
          <p:cNvPr id="2" name="Content Placeholder 3">
            <a:extLst>
              <a:ext uri="{FF2B5EF4-FFF2-40B4-BE49-F238E27FC236}">
                <a16:creationId xmlns:a16="http://schemas.microsoft.com/office/drawing/2014/main" id="{C8C6B137-C0E8-4F0C-565D-C8DDA05F3F4D}"/>
              </a:ext>
            </a:extLst>
          </p:cNvPr>
          <p:cNvGraphicFramePr>
            <a:graphicFrameLocks noChangeAspect="1"/>
          </p:cNvGraphicFramePr>
          <p:nvPr>
            <p:extLst>
              <p:ext uri="{D42A27DB-BD31-4B8C-83A1-F6EECF244321}">
                <p14:modId xmlns:p14="http://schemas.microsoft.com/office/powerpoint/2010/main" val="2835254595"/>
              </p:ext>
            </p:extLst>
          </p:nvPr>
        </p:nvGraphicFramePr>
        <p:xfrm>
          <a:off x="4492390" y="1325216"/>
          <a:ext cx="8507993" cy="360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B74E8-6523-1795-EAF6-BEB10DB8B842}"/>
              </a:ext>
            </a:extLst>
          </p:cNvPr>
          <p:cNvSpPr>
            <a:spLocks noGrp="1"/>
          </p:cNvSpPr>
          <p:nvPr>
            <p:ph type="title"/>
          </p:nvPr>
        </p:nvSpPr>
        <p:spPr/>
        <p:txBody>
          <a:bodyPr/>
          <a:lstStyle/>
          <a:p>
            <a:r>
              <a:rPr lang="en-US" dirty="0"/>
              <a:t>Compassion Satisfaction</a:t>
            </a:r>
          </a:p>
        </p:txBody>
      </p:sp>
      <p:sp>
        <p:nvSpPr>
          <p:cNvPr id="3" name="Content Placeholder 2">
            <a:extLst>
              <a:ext uri="{FF2B5EF4-FFF2-40B4-BE49-F238E27FC236}">
                <a16:creationId xmlns:a16="http://schemas.microsoft.com/office/drawing/2014/main" id="{E48E64A4-8661-F7D3-419E-4E46ABF769DF}"/>
              </a:ext>
            </a:extLst>
          </p:cNvPr>
          <p:cNvSpPr>
            <a:spLocks noGrp="1"/>
          </p:cNvSpPr>
          <p:nvPr>
            <p:ph idx="1"/>
          </p:nvPr>
        </p:nvSpPr>
        <p:spPr>
          <a:xfrm>
            <a:off x="838200" y="1825625"/>
            <a:ext cx="9948620" cy="4351338"/>
          </a:xfrm>
        </p:spPr>
        <p:txBody>
          <a:bodyPr>
            <a:normAutofit/>
          </a:bodyPr>
          <a:lstStyle/>
          <a:p>
            <a:r>
              <a:rPr lang="en-US" sz="2400" b="0" i="0" u="none" strike="noStrike" baseline="0" dirty="0"/>
              <a:t>Compassion satisfaction is the pleasure you derive from the feeling of being effective in your work as a health worker. </a:t>
            </a:r>
          </a:p>
          <a:p>
            <a:r>
              <a:rPr lang="en-US" sz="2400" b="0" i="0" u="none" strike="noStrike" baseline="0" dirty="0"/>
              <a:t>For example, you may feel like it is a pleasure to help others through your work. You may feel positively about your colleagues or your ability to contribute to the work setting or the greater good of society.</a:t>
            </a:r>
          </a:p>
          <a:p>
            <a:r>
              <a:rPr lang="en-US" sz="2400" b="0" i="0" u="none" strike="noStrike" baseline="0" dirty="0"/>
              <a:t> Higher scores suggest greater satisfaction from your ability to be an effective health worker. </a:t>
            </a:r>
          </a:p>
          <a:p>
            <a:pPr lvl="1"/>
            <a:endParaRPr lang="en-US" sz="2200" dirty="0"/>
          </a:p>
        </p:txBody>
      </p:sp>
    </p:spTree>
    <p:extLst>
      <p:ext uri="{BB962C8B-B14F-4D97-AF65-F5344CB8AC3E}">
        <p14:creationId xmlns:p14="http://schemas.microsoft.com/office/powerpoint/2010/main" val="3767723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3FAE-B4CB-A486-B598-0347AB3553E2}"/>
              </a:ext>
            </a:extLst>
          </p:cNvPr>
          <p:cNvSpPr>
            <a:spLocks noGrp="1"/>
          </p:cNvSpPr>
          <p:nvPr>
            <p:ph type="title"/>
          </p:nvPr>
        </p:nvSpPr>
        <p:spPr/>
        <p:txBody>
          <a:bodyPr/>
          <a:lstStyle/>
          <a:p>
            <a:r>
              <a:rPr lang="en-US" dirty="0"/>
              <a:t>Perceived Support</a:t>
            </a:r>
          </a:p>
        </p:txBody>
      </p:sp>
      <p:sp>
        <p:nvSpPr>
          <p:cNvPr id="3" name="Content Placeholder 2">
            <a:extLst>
              <a:ext uri="{FF2B5EF4-FFF2-40B4-BE49-F238E27FC236}">
                <a16:creationId xmlns:a16="http://schemas.microsoft.com/office/drawing/2014/main" id="{47C99D49-B033-C441-EF8D-C5E657E9DDFF}"/>
              </a:ext>
            </a:extLst>
          </p:cNvPr>
          <p:cNvSpPr>
            <a:spLocks noGrp="1"/>
          </p:cNvSpPr>
          <p:nvPr>
            <p:ph idx="1"/>
          </p:nvPr>
        </p:nvSpPr>
        <p:spPr/>
        <p:txBody>
          <a:bodyPr>
            <a:normAutofit/>
          </a:bodyPr>
          <a:lstStyle/>
          <a:p>
            <a:r>
              <a:rPr lang="en-US" sz="2400" b="0" i="0" u="none" strike="noStrike" baseline="0" dirty="0"/>
              <a:t>Perceived support is your sense of having access to effective assistance when you need it. </a:t>
            </a:r>
          </a:p>
          <a:p>
            <a:r>
              <a:rPr lang="en-US" sz="2400" b="0" i="0" u="none" strike="noStrike" baseline="0" dirty="0"/>
              <a:t>Support can take many forms including carrying out tasks for us when our own capacity is overwhelmed, offering useful advice, working with us to solve difficult problems, distracting us from the stressors in our work, or offering emotional support and empathy for our struggles. </a:t>
            </a:r>
          </a:p>
          <a:p>
            <a:r>
              <a:rPr lang="en-US" sz="2400" b="0" i="0" u="none" strike="noStrike" baseline="0" dirty="0"/>
              <a:t>Higher scores suggest feeling well supported by others, an important component of overall quality of life. </a:t>
            </a:r>
          </a:p>
        </p:txBody>
      </p:sp>
    </p:spTree>
    <p:extLst>
      <p:ext uri="{BB962C8B-B14F-4D97-AF65-F5344CB8AC3E}">
        <p14:creationId xmlns:p14="http://schemas.microsoft.com/office/powerpoint/2010/main" val="3187024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4D44D-0694-1F4A-AF1C-AA3D68701820}"/>
              </a:ext>
            </a:extLst>
          </p:cNvPr>
          <p:cNvSpPr>
            <a:spLocks noGrp="1"/>
          </p:cNvSpPr>
          <p:nvPr>
            <p:ph type="title"/>
          </p:nvPr>
        </p:nvSpPr>
        <p:spPr/>
        <p:txBody>
          <a:bodyPr/>
          <a:lstStyle/>
          <a:p>
            <a:r>
              <a:rPr lang="en-US" dirty="0"/>
              <a:t>Burnout</a:t>
            </a:r>
          </a:p>
        </p:txBody>
      </p:sp>
      <p:sp>
        <p:nvSpPr>
          <p:cNvPr id="3" name="Content Placeholder 2">
            <a:extLst>
              <a:ext uri="{FF2B5EF4-FFF2-40B4-BE49-F238E27FC236}">
                <a16:creationId xmlns:a16="http://schemas.microsoft.com/office/drawing/2014/main" id="{ABF58519-FFF6-BF01-5302-04DD876C9701}"/>
              </a:ext>
            </a:extLst>
          </p:cNvPr>
          <p:cNvSpPr>
            <a:spLocks noGrp="1"/>
          </p:cNvSpPr>
          <p:nvPr>
            <p:ph idx="1"/>
          </p:nvPr>
        </p:nvSpPr>
        <p:spPr/>
        <p:txBody>
          <a:bodyPr/>
          <a:lstStyle/>
          <a:p>
            <a:r>
              <a:rPr lang="en-US" sz="2400" b="0" i="0" u="none" strike="noStrike" baseline="0" dirty="0"/>
              <a:t>Burnout refers to feelings of hopelessness and exhaustion that make it difficult to be effective at work. </a:t>
            </a:r>
          </a:p>
          <a:p>
            <a:r>
              <a:rPr lang="en-US" sz="2400" b="0" i="0" u="none" strike="noStrike" baseline="0" dirty="0"/>
              <a:t>These feelings typically start slowly and get worse over time. </a:t>
            </a:r>
          </a:p>
          <a:p>
            <a:r>
              <a:rPr lang="en-US" sz="2400" b="0" i="0" u="none" strike="noStrike" baseline="0" dirty="0"/>
              <a:t>People struggling with burnout often have very high workloads, have few opportunities for rest, or are working in unsupportive environments. </a:t>
            </a:r>
          </a:p>
          <a:p>
            <a:r>
              <a:rPr lang="en-US" sz="2400" b="0" i="0" u="none" strike="noStrike" baseline="0" dirty="0"/>
              <a:t>They often feel unappreciated or that their efforts make no difference.</a:t>
            </a:r>
          </a:p>
          <a:p>
            <a:r>
              <a:rPr lang="en-US" sz="2400" b="0" i="0" u="none" strike="noStrike" baseline="0" dirty="0"/>
              <a:t>Higher scores suggest a higher level of burnout. </a:t>
            </a:r>
          </a:p>
          <a:p>
            <a:endParaRPr lang="en-US" dirty="0"/>
          </a:p>
        </p:txBody>
      </p:sp>
    </p:spTree>
    <p:extLst>
      <p:ext uri="{BB962C8B-B14F-4D97-AF65-F5344CB8AC3E}">
        <p14:creationId xmlns:p14="http://schemas.microsoft.com/office/powerpoint/2010/main" val="118913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F05B6-A040-C646-AA3D-117C53F3D843}"/>
              </a:ext>
            </a:extLst>
          </p:cNvPr>
          <p:cNvSpPr>
            <a:spLocks noGrp="1"/>
          </p:cNvSpPr>
          <p:nvPr>
            <p:ph type="title"/>
          </p:nvPr>
        </p:nvSpPr>
        <p:spPr/>
        <p:txBody>
          <a:bodyPr/>
          <a:lstStyle/>
          <a:p>
            <a:r>
              <a:rPr lang="en-US" dirty="0"/>
              <a:t>Secondary Traumatic Stress</a:t>
            </a:r>
          </a:p>
        </p:txBody>
      </p:sp>
      <p:sp>
        <p:nvSpPr>
          <p:cNvPr id="3" name="Content Placeholder 2">
            <a:extLst>
              <a:ext uri="{FF2B5EF4-FFF2-40B4-BE49-F238E27FC236}">
                <a16:creationId xmlns:a16="http://schemas.microsoft.com/office/drawing/2014/main" id="{FAB2CFE9-8025-BCDD-9190-54CE6CFFCE3A}"/>
              </a:ext>
            </a:extLst>
          </p:cNvPr>
          <p:cNvSpPr>
            <a:spLocks noGrp="1"/>
          </p:cNvSpPr>
          <p:nvPr>
            <p:ph idx="1"/>
          </p:nvPr>
        </p:nvSpPr>
        <p:spPr>
          <a:xfrm>
            <a:off x="838200" y="1738313"/>
            <a:ext cx="10515600" cy="4351338"/>
          </a:xfrm>
        </p:spPr>
        <p:txBody>
          <a:bodyPr>
            <a:normAutofit/>
          </a:bodyPr>
          <a:lstStyle/>
          <a:p>
            <a:r>
              <a:rPr lang="en-US" sz="2400" b="0" i="0" u="none" strike="noStrike" baseline="0" dirty="0"/>
              <a:t>Secondary Traumatic Stress (STS) is about your work-related, secondary exposure to traumatically stressful events such as witnessing terrible suffering, violence or death. </a:t>
            </a:r>
          </a:p>
          <a:p>
            <a:r>
              <a:rPr lang="en-US" sz="2400" b="0" i="0" u="none" strike="noStrike" baseline="0" dirty="0"/>
              <a:t>STS often starts suddenly following particularly difficult experiences.</a:t>
            </a:r>
          </a:p>
          <a:p>
            <a:r>
              <a:rPr lang="en-US" sz="2400" b="0" i="0" u="none" strike="noStrike" baseline="0" dirty="0"/>
              <a:t>People struggling with STS often struggle with upsetting and uncontrollable memories, constantly thinking about bad experiences, avoiding activities that remind them of bad experiences, being afraid for no reason, and having difficulty sleeping. </a:t>
            </a:r>
          </a:p>
          <a:p>
            <a:r>
              <a:rPr lang="en-US" sz="2400" b="0" i="0" u="none" strike="noStrike" baseline="0" dirty="0"/>
              <a:t>High scores suggest a higher level of secondary traumatic stress. </a:t>
            </a:r>
          </a:p>
          <a:p>
            <a:endParaRPr lang="en-US" sz="2400" dirty="0"/>
          </a:p>
        </p:txBody>
      </p:sp>
    </p:spTree>
    <p:extLst>
      <p:ext uri="{BB962C8B-B14F-4D97-AF65-F5344CB8AC3E}">
        <p14:creationId xmlns:p14="http://schemas.microsoft.com/office/powerpoint/2010/main" val="1250223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0EFF1-AAB8-0547-757A-3C26BDB867ED}"/>
              </a:ext>
            </a:extLst>
          </p:cNvPr>
          <p:cNvSpPr>
            <a:spLocks noGrp="1"/>
          </p:cNvSpPr>
          <p:nvPr>
            <p:ph type="title"/>
          </p:nvPr>
        </p:nvSpPr>
        <p:spPr/>
        <p:txBody>
          <a:bodyPr/>
          <a:lstStyle/>
          <a:p>
            <a:r>
              <a:rPr lang="en-US" dirty="0"/>
              <a:t>Moral Distress</a:t>
            </a:r>
          </a:p>
        </p:txBody>
      </p:sp>
      <p:sp>
        <p:nvSpPr>
          <p:cNvPr id="3" name="Content Placeholder 2">
            <a:extLst>
              <a:ext uri="{FF2B5EF4-FFF2-40B4-BE49-F238E27FC236}">
                <a16:creationId xmlns:a16="http://schemas.microsoft.com/office/drawing/2014/main" id="{C9EF2D0B-F354-AB64-7A63-EB25A152E0A9}"/>
              </a:ext>
            </a:extLst>
          </p:cNvPr>
          <p:cNvSpPr>
            <a:spLocks noGrp="1"/>
          </p:cNvSpPr>
          <p:nvPr>
            <p:ph idx="1"/>
          </p:nvPr>
        </p:nvSpPr>
        <p:spPr/>
        <p:txBody>
          <a:bodyPr/>
          <a:lstStyle/>
          <a:p>
            <a:r>
              <a:rPr lang="en-US" sz="2400" b="0" i="0" u="none" strike="noStrike" baseline="0" dirty="0"/>
              <a:t>Health workers are sometimes faced with difficult situations and choices. At times we are forced by circumstance, or instructed, to act in ways that conflict with our personal values, beliefs and morality. </a:t>
            </a:r>
          </a:p>
          <a:p>
            <a:r>
              <a:rPr lang="en-US" sz="2400" b="0" i="0" u="none" strike="noStrike" baseline="0" dirty="0"/>
              <a:t>It is these parts of our work that may result in lasting inner turmoil that can negatively affect our quality of life. </a:t>
            </a:r>
          </a:p>
          <a:p>
            <a:r>
              <a:rPr lang="en-US" sz="2400" b="0" i="0" u="none" strike="noStrike" baseline="0" dirty="0"/>
              <a:t>Moral distress of this kind is associated with feelings of guilt, shame and resentment. </a:t>
            </a:r>
          </a:p>
          <a:p>
            <a:r>
              <a:rPr lang="en-US" sz="2400" b="0" i="0" u="none" strike="noStrike" baseline="0" dirty="0"/>
              <a:t>Higher scores suggest higher levels of moral distress. </a:t>
            </a:r>
          </a:p>
          <a:p>
            <a:endParaRPr lang="en-US" dirty="0"/>
          </a:p>
        </p:txBody>
      </p:sp>
    </p:spTree>
    <p:extLst>
      <p:ext uri="{BB962C8B-B14F-4D97-AF65-F5344CB8AC3E}">
        <p14:creationId xmlns:p14="http://schemas.microsoft.com/office/powerpoint/2010/main" val="1317020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E926B-CC4D-3718-1DD3-7C60A1177BEB}"/>
              </a:ext>
            </a:extLst>
          </p:cNvPr>
          <p:cNvSpPr>
            <a:spLocks noGrp="1"/>
          </p:cNvSpPr>
          <p:nvPr>
            <p:ph type="title"/>
          </p:nvPr>
        </p:nvSpPr>
        <p:spPr>
          <a:xfrm>
            <a:off x="517258" y="259108"/>
            <a:ext cx="4903839" cy="1325563"/>
          </a:xfrm>
        </p:spPr>
        <p:txBody>
          <a:bodyPr anchor="ctr">
            <a:normAutofit/>
          </a:bodyPr>
          <a:lstStyle/>
          <a:p>
            <a:pPr algn="ctr"/>
            <a:r>
              <a:rPr lang="en-US" dirty="0"/>
              <a:t>Session Objectives</a:t>
            </a:r>
          </a:p>
        </p:txBody>
      </p:sp>
      <p:graphicFrame>
        <p:nvGraphicFramePr>
          <p:cNvPr id="5" name="Content Placeholder 2">
            <a:extLst>
              <a:ext uri="{FF2B5EF4-FFF2-40B4-BE49-F238E27FC236}">
                <a16:creationId xmlns:a16="http://schemas.microsoft.com/office/drawing/2014/main" id="{8D96F518-AAC5-CF8D-3349-51E2F1B91671}"/>
              </a:ext>
            </a:extLst>
          </p:cNvPr>
          <p:cNvGraphicFramePr>
            <a:graphicFrameLocks noGrp="1"/>
          </p:cNvGraphicFramePr>
          <p:nvPr>
            <p:ph sz="half" idx="1"/>
            <p:extLst>
              <p:ext uri="{D42A27DB-BD31-4B8C-83A1-F6EECF244321}">
                <p14:modId xmlns:p14="http://schemas.microsoft.com/office/powerpoint/2010/main" val="2318208390"/>
              </p:ext>
            </p:extLst>
          </p:nvPr>
        </p:nvGraphicFramePr>
        <p:xfrm>
          <a:off x="185530" y="1444487"/>
          <a:ext cx="5579166" cy="49298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5716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CDA7E0B2-B788-9A95-63EF-22E31D5B89B5}"/>
              </a:ext>
            </a:extLst>
          </p:cNvPr>
          <p:cNvSpPr>
            <a:spLocks noGrp="1" noChangeArrowheads="1"/>
          </p:cNvSpPr>
          <p:nvPr>
            <p:ph type="ctrTitle"/>
          </p:nvPr>
        </p:nvSpPr>
        <p:spPr bwMode="auto">
          <a:xfrm>
            <a:off x="838200" y="1750294"/>
            <a:ext cx="50927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tabLst/>
            </a:pPr>
            <a:r>
              <a:rPr kumimoji="0" lang="en-US" altLang="en-US" sz="4400" u="none" strike="noStrike" cap="none" normalizeH="0" baseline="0" dirty="0">
                <a:ln>
                  <a:noFill/>
                </a:ln>
                <a:effectLst/>
              </a:rPr>
              <a:t>Hope begins when we realize that someone else understands our struggle.</a:t>
            </a:r>
          </a:p>
        </p:txBody>
      </p:sp>
    </p:spTree>
    <p:extLst>
      <p:ext uri="{BB962C8B-B14F-4D97-AF65-F5344CB8AC3E}">
        <p14:creationId xmlns:p14="http://schemas.microsoft.com/office/powerpoint/2010/main" val="2910046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D71C-83A3-1E94-E956-099C37F018D9}"/>
              </a:ext>
            </a:extLst>
          </p:cNvPr>
          <p:cNvSpPr>
            <a:spLocks noGrp="1"/>
          </p:cNvSpPr>
          <p:nvPr>
            <p:ph type="title"/>
          </p:nvPr>
        </p:nvSpPr>
        <p:spPr/>
        <p:txBody>
          <a:bodyPr/>
          <a:lstStyle/>
          <a:p>
            <a:r>
              <a:rPr lang="en-US" dirty="0"/>
              <a:t>A Public Health Crisis: An Urgent Call to Action</a:t>
            </a:r>
          </a:p>
        </p:txBody>
      </p:sp>
      <p:sp>
        <p:nvSpPr>
          <p:cNvPr id="3" name="Content Placeholder 2">
            <a:extLst>
              <a:ext uri="{FF2B5EF4-FFF2-40B4-BE49-F238E27FC236}">
                <a16:creationId xmlns:a16="http://schemas.microsoft.com/office/drawing/2014/main" id="{A3861099-9F2B-A085-6CED-ACE9E5861688}"/>
              </a:ext>
            </a:extLst>
          </p:cNvPr>
          <p:cNvSpPr>
            <a:spLocks noGrp="1"/>
          </p:cNvSpPr>
          <p:nvPr>
            <p:ph idx="1"/>
          </p:nvPr>
        </p:nvSpPr>
        <p:spPr>
          <a:xfrm>
            <a:off x="931985" y="1710959"/>
            <a:ext cx="6096000" cy="4004339"/>
          </a:xfrm>
        </p:spPr>
        <p:txBody>
          <a:bodyPr>
            <a:normAutofit/>
          </a:bodyPr>
          <a:lstStyle/>
          <a:p>
            <a:r>
              <a:rPr lang="en-US" dirty="0"/>
              <a:t>Calls for urgent, system-level action to protect the health, safety, and well-being of health workers</a:t>
            </a:r>
          </a:p>
          <a:p>
            <a:r>
              <a:rPr lang="en-US" dirty="0"/>
              <a:t>Recognizes that burnout threatens patient care quality, access, equity, and the resilience of the entire U.S. health system health-worker-wellbeing-advisory</a:t>
            </a:r>
          </a:p>
          <a:p>
            <a:r>
              <a:rPr lang="en-US" dirty="0"/>
              <a:t>Focus on system-level change (not just individual resilience)</a:t>
            </a:r>
          </a:p>
          <a:p>
            <a:endParaRPr lang="en-US" dirty="0"/>
          </a:p>
          <a:p>
            <a:pPr marL="0" indent="0" algn="ctr">
              <a:buNone/>
            </a:pPr>
            <a:r>
              <a:rPr lang="en-US" sz="2400" b="1" dirty="0"/>
              <a:t>“We owe health workers more than our gratitude — we owe them action.” </a:t>
            </a:r>
          </a:p>
          <a:p>
            <a:pPr marL="0" indent="0" algn="ctr">
              <a:buNone/>
            </a:pPr>
            <a:r>
              <a:rPr lang="en-US" dirty="0"/>
              <a:t>– U.S. Surgeon General Vivek Murthy</a:t>
            </a:r>
          </a:p>
        </p:txBody>
      </p:sp>
      <p:pic>
        <p:nvPicPr>
          <p:cNvPr id="5" name="Picture 4">
            <a:extLst>
              <a:ext uri="{FF2B5EF4-FFF2-40B4-BE49-F238E27FC236}">
                <a16:creationId xmlns:a16="http://schemas.microsoft.com/office/drawing/2014/main" id="{BC52F2A4-9518-F5BE-FA7E-E186B4313704}"/>
              </a:ext>
            </a:extLst>
          </p:cNvPr>
          <p:cNvPicPr>
            <a:picLocks noChangeAspect="1"/>
          </p:cNvPicPr>
          <p:nvPr/>
        </p:nvPicPr>
        <p:blipFill>
          <a:blip r:embed="rId3"/>
          <a:stretch>
            <a:fillRect/>
          </a:stretch>
        </p:blipFill>
        <p:spPr>
          <a:xfrm>
            <a:off x="8547455" y="1426491"/>
            <a:ext cx="2712560" cy="3429000"/>
          </a:xfrm>
          <a:prstGeom prst="rect">
            <a:avLst/>
          </a:prstGeom>
        </p:spPr>
      </p:pic>
      <p:sp>
        <p:nvSpPr>
          <p:cNvPr id="6" name="TextBox 5">
            <a:extLst>
              <a:ext uri="{FF2B5EF4-FFF2-40B4-BE49-F238E27FC236}">
                <a16:creationId xmlns:a16="http://schemas.microsoft.com/office/drawing/2014/main" id="{61AC174E-2D89-81D5-FB5E-80B4F59AFF44}"/>
              </a:ext>
            </a:extLst>
          </p:cNvPr>
          <p:cNvSpPr txBox="1"/>
          <p:nvPr/>
        </p:nvSpPr>
        <p:spPr>
          <a:xfrm>
            <a:off x="838200" y="5715298"/>
            <a:ext cx="6096000" cy="923330"/>
          </a:xfrm>
          <a:prstGeom prst="rect">
            <a:avLst/>
          </a:prstGeom>
          <a:noFill/>
        </p:spPr>
        <p:txBody>
          <a:bodyPr wrap="square">
            <a:spAutoFit/>
          </a:bodyPr>
          <a:lstStyle/>
          <a:p>
            <a:r>
              <a:rPr lang="en-US" dirty="0">
                <a:hlinkClick r:id="rId4"/>
              </a:rPr>
              <a:t>Addressing Health Worker Burnout: The U.S. Surgeon General’s Advisory on Building a Thriving Health Workforce - NCBI Bookshelf</a:t>
            </a:r>
            <a:endParaRPr lang="en-US" dirty="0"/>
          </a:p>
        </p:txBody>
      </p:sp>
    </p:spTree>
    <p:extLst>
      <p:ext uri="{BB962C8B-B14F-4D97-AF65-F5344CB8AC3E}">
        <p14:creationId xmlns:p14="http://schemas.microsoft.com/office/powerpoint/2010/main" val="2552935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45D1-32FF-8782-4157-8A600E5736A9}"/>
              </a:ext>
            </a:extLst>
          </p:cNvPr>
          <p:cNvSpPr>
            <a:spLocks noGrp="1"/>
          </p:cNvSpPr>
          <p:nvPr>
            <p:ph type="title"/>
          </p:nvPr>
        </p:nvSpPr>
        <p:spPr/>
        <p:txBody>
          <a:bodyPr>
            <a:normAutofit fontScale="90000"/>
          </a:bodyPr>
          <a:lstStyle/>
          <a:p>
            <a:r>
              <a:rPr lang="en-US" dirty="0"/>
              <a:t>Build a Commitment to the Health and Safety of Health Workers into the fabric of health organizations.</a:t>
            </a:r>
          </a:p>
        </p:txBody>
      </p:sp>
      <p:sp>
        <p:nvSpPr>
          <p:cNvPr id="3" name="Content Placeholder 2">
            <a:extLst>
              <a:ext uri="{FF2B5EF4-FFF2-40B4-BE49-F238E27FC236}">
                <a16:creationId xmlns:a16="http://schemas.microsoft.com/office/drawing/2014/main" id="{20E20AF6-6955-4E76-E3F8-98F812BA6CB2}"/>
              </a:ext>
            </a:extLst>
          </p:cNvPr>
          <p:cNvSpPr>
            <a:spLocks noGrp="1"/>
          </p:cNvSpPr>
          <p:nvPr>
            <p:ph idx="1"/>
          </p:nvPr>
        </p:nvSpPr>
        <p:spPr>
          <a:xfrm>
            <a:off x="838200" y="1690687"/>
            <a:ext cx="10515600" cy="4802187"/>
          </a:xfrm>
        </p:spPr>
        <p:txBody>
          <a:bodyPr/>
          <a:lstStyle/>
          <a:p>
            <a:r>
              <a:rPr lang="en-US" sz="2400" dirty="0"/>
              <a:t>Commit to health worker well-being at the highest levels of leadership</a:t>
            </a:r>
          </a:p>
          <a:p>
            <a:r>
              <a:rPr lang="en-US" sz="2400" dirty="0"/>
              <a:t>Regularly assess, measure, respond to and intervene to prevent occupational distress and burnout using validated tools</a:t>
            </a:r>
          </a:p>
          <a:p>
            <a:r>
              <a:rPr lang="en-US" sz="2400" i="0" u="none" strike="noStrike" baseline="0" dirty="0"/>
              <a:t>Build in time for and encourage all health workers on staff to take paid leave, sick leave, family leave, and rest breaks</a:t>
            </a:r>
          </a:p>
          <a:p>
            <a:r>
              <a:rPr lang="en-US" sz="2400" i="0" u="none" strike="noStrike" baseline="0" dirty="0"/>
              <a:t>Establish a zero-tolerance policy for violence, and institute a workplace violence prevention program to address violence and abuse in the workplace, (this includes physical, verbal, and/or cyber-based)</a:t>
            </a:r>
          </a:p>
          <a:p>
            <a:r>
              <a:rPr lang="en-US" sz="2400" i="0" u="none" strike="noStrike" baseline="0" dirty="0"/>
              <a:t>Commit to the safety and health of the workforce by                     prioritizing adequate personal protective equipment</a:t>
            </a:r>
          </a:p>
          <a:p>
            <a:r>
              <a:rPr lang="en-US" sz="2400" dirty="0"/>
              <a:t>Normalize conversation about the use of mental                                  health and substance use care for health workers</a:t>
            </a:r>
            <a:endParaRPr lang="en-US" sz="2400" i="0" u="none" strike="noStrike" baseline="0" dirty="0"/>
          </a:p>
          <a:p>
            <a:endParaRPr lang="en-US" dirty="0"/>
          </a:p>
          <a:p>
            <a:endParaRPr lang="en-US" dirty="0"/>
          </a:p>
          <a:p>
            <a:endParaRPr lang="en-US" dirty="0"/>
          </a:p>
        </p:txBody>
      </p:sp>
    </p:spTree>
    <p:extLst>
      <p:ext uri="{BB962C8B-B14F-4D97-AF65-F5344CB8AC3E}">
        <p14:creationId xmlns:p14="http://schemas.microsoft.com/office/powerpoint/2010/main" val="20521026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3166B-731C-79E8-C1DD-4AE5659E2941}"/>
              </a:ext>
            </a:extLst>
          </p:cNvPr>
          <p:cNvSpPr>
            <a:spLocks noGrp="1"/>
          </p:cNvSpPr>
          <p:nvPr>
            <p:ph type="title"/>
          </p:nvPr>
        </p:nvSpPr>
        <p:spPr/>
        <p:txBody>
          <a:bodyPr/>
          <a:lstStyle/>
          <a:p>
            <a:r>
              <a:rPr lang="en-US" dirty="0"/>
              <a:t>Retention Drivers in Aging Services</a:t>
            </a:r>
          </a:p>
        </p:txBody>
      </p:sp>
      <p:sp>
        <p:nvSpPr>
          <p:cNvPr id="3" name="Content Placeholder 2">
            <a:extLst>
              <a:ext uri="{FF2B5EF4-FFF2-40B4-BE49-F238E27FC236}">
                <a16:creationId xmlns:a16="http://schemas.microsoft.com/office/drawing/2014/main" id="{154ACBBF-8DCB-1D87-9CAB-9C64C25C2099}"/>
              </a:ext>
            </a:extLst>
          </p:cNvPr>
          <p:cNvSpPr>
            <a:spLocks noGrp="1"/>
          </p:cNvSpPr>
          <p:nvPr>
            <p:ph idx="1"/>
          </p:nvPr>
        </p:nvSpPr>
        <p:spPr>
          <a:xfrm>
            <a:off x="838200" y="1690688"/>
            <a:ext cx="5257800" cy="4351338"/>
          </a:xfrm>
        </p:spPr>
        <p:txBody>
          <a:bodyPr>
            <a:normAutofit/>
          </a:bodyPr>
          <a:lstStyle/>
          <a:p>
            <a:pPr marL="0" indent="0">
              <a:buNone/>
            </a:pPr>
            <a:r>
              <a:rPr lang="en-US" sz="2800" b="1" dirty="0"/>
              <a:t>What Workers Need Most</a:t>
            </a:r>
            <a:endParaRPr lang="en-US" sz="2800" dirty="0"/>
          </a:p>
          <a:p>
            <a:pPr>
              <a:buFont typeface="Arial" panose="020B0604020202020204" pitchFamily="34" charset="0"/>
              <a:buChar char="•"/>
            </a:pPr>
            <a:r>
              <a:rPr lang="en-US" sz="2400" dirty="0"/>
              <a:t>Fair, transparent compensation</a:t>
            </a:r>
          </a:p>
          <a:p>
            <a:pPr>
              <a:buFont typeface="Arial" panose="020B0604020202020204" pitchFamily="34" charset="0"/>
              <a:buChar char="•"/>
            </a:pPr>
            <a:r>
              <a:rPr lang="en-US" sz="2400" dirty="0"/>
              <a:t>Flexible schedules</a:t>
            </a:r>
          </a:p>
          <a:p>
            <a:pPr>
              <a:buFont typeface="Arial" panose="020B0604020202020204" pitchFamily="34" charset="0"/>
              <a:buChar char="•"/>
            </a:pPr>
            <a:r>
              <a:rPr lang="en-US" sz="2400" dirty="0"/>
              <a:t>Feeling heard and respected</a:t>
            </a:r>
          </a:p>
          <a:p>
            <a:pPr>
              <a:buFont typeface="Arial" panose="020B0604020202020204" pitchFamily="34" charset="0"/>
              <a:buChar char="•"/>
            </a:pPr>
            <a:r>
              <a:rPr lang="en-US" sz="2400" dirty="0"/>
              <a:t>Opportunities for growth</a:t>
            </a:r>
          </a:p>
          <a:p>
            <a:pPr>
              <a:buFont typeface="Arial" panose="020B0604020202020204" pitchFamily="34" charset="0"/>
              <a:buChar char="•"/>
            </a:pPr>
            <a:r>
              <a:rPr lang="en-US" sz="2400" dirty="0"/>
              <a:t>Mental health and peer support</a:t>
            </a:r>
          </a:p>
          <a:p>
            <a:endParaRPr lang="en-US" dirty="0"/>
          </a:p>
        </p:txBody>
      </p:sp>
      <p:sp>
        <p:nvSpPr>
          <p:cNvPr id="4" name="Content Placeholder 2">
            <a:extLst>
              <a:ext uri="{FF2B5EF4-FFF2-40B4-BE49-F238E27FC236}">
                <a16:creationId xmlns:a16="http://schemas.microsoft.com/office/drawing/2014/main" id="{1E527585-B9FB-5C75-427C-4164B5EB0E81}"/>
              </a:ext>
            </a:extLst>
          </p:cNvPr>
          <p:cNvSpPr txBox="1">
            <a:spLocks/>
          </p:cNvSpPr>
          <p:nvPr/>
        </p:nvSpPr>
        <p:spPr>
          <a:xfrm>
            <a:off x="6096000" y="1690688"/>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1800" kern="1200">
                <a:solidFill>
                  <a:schemeClr val="tx2"/>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Clr>
                <a:schemeClr val="accent2"/>
              </a:buClr>
              <a:buFont typeface="Courier New" panose="02070309020205020404" pitchFamily="49" charset="0"/>
              <a:buChar char="o"/>
              <a:defRPr sz="1600" kern="1200">
                <a:solidFill>
                  <a:schemeClr val="tx2"/>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chemeClr val="accent2"/>
              </a:buClr>
              <a:buFont typeface="Wingdings" pitchFamily="2" charset="2"/>
              <a:buChar char="§"/>
              <a:defRPr sz="1400" kern="1200">
                <a:solidFill>
                  <a:schemeClr val="tx2"/>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2"/>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Clr>
                <a:schemeClr val="accent2"/>
              </a:buClr>
              <a:buFont typeface="Courier New" panose="02070309020205020404" pitchFamily="49" charset="0"/>
              <a:buChar char="o"/>
              <a:defRPr sz="1200" kern="1200">
                <a:solidFill>
                  <a:schemeClr val="tx2"/>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800" b="1" dirty="0"/>
              <a:t>How Leaders Can Respond</a:t>
            </a:r>
            <a:endParaRPr lang="en-US" sz="2800" dirty="0"/>
          </a:p>
          <a:p>
            <a:r>
              <a:rPr lang="en-US" sz="2400" dirty="0"/>
              <a:t>Competitive pay + clear raises</a:t>
            </a:r>
          </a:p>
          <a:p>
            <a:r>
              <a:rPr lang="en-US" sz="2400" dirty="0"/>
              <a:t>Schedule autonomy and family-friendly policies</a:t>
            </a:r>
          </a:p>
          <a:p>
            <a:r>
              <a:rPr lang="en-US" sz="2400" dirty="0"/>
              <a:t>Monthly listening sessions</a:t>
            </a:r>
          </a:p>
          <a:p>
            <a:r>
              <a:rPr lang="en-US" sz="2400" dirty="0"/>
              <a:t>Career ladders, mentorship, and shadowing</a:t>
            </a:r>
          </a:p>
          <a:p>
            <a:r>
              <a:rPr lang="en-US" sz="2400" dirty="0"/>
              <a:t>Normalizing EAP and grief support use</a:t>
            </a:r>
          </a:p>
          <a:p>
            <a:endParaRPr lang="en-US" dirty="0"/>
          </a:p>
        </p:txBody>
      </p:sp>
    </p:spTree>
    <p:extLst>
      <p:ext uri="{BB962C8B-B14F-4D97-AF65-F5344CB8AC3E}">
        <p14:creationId xmlns:p14="http://schemas.microsoft.com/office/powerpoint/2010/main" val="2507612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20BA-FF01-768E-93D3-8EF10A00B3BD}"/>
              </a:ext>
            </a:extLst>
          </p:cNvPr>
          <p:cNvSpPr>
            <a:spLocks noGrp="1"/>
          </p:cNvSpPr>
          <p:nvPr>
            <p:ph type="title"/>
          </p:nvPr>
        </p:nvSpPr>
        <p:spPr/>
        <p:txBody>
          <a:bodyPr/>
          <a:lstStyle/>
          <a:p>
            <a:r>
              <a:rPr lang="en-US" b="1" dirty="0"/>
              <a:t>Recommended Actions for LTC &amp; Assisted Living</a:t>
            </a:r>
            <a:endParaRPr lang="en-US" dirty="0"/>
          </a:p>
        </p:txBody>
      </p:sp>
      <p:sp>
        <p:nvSpPr>
          <p:cNvPr id="3" name="Content Placeholder 2">
            <a:extLst>
              <a:ext uri="{FF2B5EF4-FFF2-40B4-BE49-F238E27FC236}">
                <a16:creationId xmlns:a16="http://schemas.microsoft.com/office/drawing/2014/main" id="{023645B9-1BFA-51AE-DFEC-C5E3ADD2EEC0}"/>
              </a:ext>
            </a:extLst>
          </p:cNvPr>
          <p:cNvSpPr>
            <a:spLocks noGrp="1"/>
          </p:cNvSpPr>
          <p:nvPr>
            <p:ph idx="1"/>
          </p:nvPr>
        </p:nvSpPr>
        <p:spPr/>
        <p:txBody>
          <a:bodyPr>
            <a:normAutofit fontScale="92500" lnSpcReduction="20000"/>
          </a:bodyPr>
          <a:lstStyle/>
          <a:p>
            <a:pPr>
              <a:buFont typeface="Arial" panose="020B0604020202020204" pitchFamily="34" charset="0"/>
              <a:buChar char="•"/>
            </a:pPr>
            <a:r>
              <a:rPr lang="en-US" sz="2400" b="1" dirty="0"/>
              <a:t>Culture change</a:t>
            </a:r>
            <a:r>
              <a:rPr lang="en-US" sz="2400" dirty="0"/>
              <a:t>:</a:t>
            </a:r>
          </a:p>
          <a:p>
            <a:pPr marL="742950" lvl="1" indent="-285750">
              <a:buFont typeface="Arial" panose="020B0604020202020204" pitchFamily="34" charset="0"/>
              <a:buChar char="•"/>
            </a:pPr>
            <a:r>
              <a:rPr lang="en-US" sz="2400" dirty="0"/>
              <a:t>Listen to staff voices in decisions (huddles, rounding, feedback sessions).</a:t>
            </a:r>
          </a:p>
          <a:p>
            <a:pPr marL="742950" lvl="1" indent="-285750">
              <a:buFont typeface="Arial" panose="020B0604020202020204" pitchFamily="34" charset="0"/>
              <a:buChar char="•"/>
            </a:pPr>
            <a:r>
              <a:rPr lang="en-US" sz="2400" dirty="0"/>
              <a:t>Foster teamwork, transparency, and recognition</a:t>
            </a:r>
          </a:p>
          <a:p>
            <a:pPr>
              <a:buFont typeface="Arial" panose="020B0604020202020204" pitchFamily="34" charset="0"/>
              <a:buChar char="•"/>
            </a:pPr>
            <a:r>
              <a:rPr lang="en-US" sz="2400" b="1" dirty="0"/>
              <a:t>Supportive policies/procedures</a:t>
            </a:r>
            <a:r>
              <a:rPr lang="en-US" sz="2400" dirty="0"/>
              <a:t>:</a:t>
            </a:r>
          </a:p>
          <a:p>
            <a:pPr marL="742950" lvl="1" indent="-285750">
              <a:buFont typeface="Arial" panose="020B0604020202020204" pitchFamily="34" charset="0"/>
              <a:buChar char="•"/>
            </a:pPr>
            <a:r>
              <a:rPr lang="en-US" sz="2400" dirty="0"/>
              <a:t>Living wages, hazard/retention pay, paid sick and family leave.</a:t>
            </a:r>
          </a:p>
          <a:p>
            <a:pPr marL="742950" lvl="1" indent="-285750">
              <a:buFont typeface="Arial" panose="020B0604020202020204" pitchFamily="34" charset="0"/>
              <a:buChar char="•"/>
            </a:pPr>
            <a:r>
              <a:rPr lang="en-US" sz="2400" dirty="0"/>
              <a:t>Flexible scheduling, rest breaks, and childcare/eldercare supports.</a:t>
            </a:r>
          </a:p>
          <a:p>
            <a:pPr marL="742950" lvl="1" indent="-285750">
              <a:buFont typeface="Arial" panose="020B0604020202020204" pitchFamily="34" charset="0"/>
              <a:buChar char="•"/>
            </a:pPr>
            <a:r>
              <a:rPr lang="en-US" sz="2400" dirty="0"/>
              <a:t>Integrating screening tools into organizational practice</a:t>
            </a:r>
          </a:p>
          <a:p>
            <a:pPr>
              <a:buFont typeface="Arial" panose="020B0604020202020204" pitchFamily="34" charset="0"/>
              <a:buChar char="•"/>
            </a:pPr>
            <a:r>
              <a:rPr lang="en-US" sz="2400" b="1" dirty="0"/>
              <a:t>Mental health access</a:t>
            </a:r>
            <a:r>
              <a:rPr lang="en-US" sz="2400" dirty="0"/>
              <a:t>:</a:t>
            </a:r>
          </a:p>
          <a:p>
            <a:pPr marL="742950" lvl="1" indent="-285750">
              <a:buFont typeface="Arial" panose="020B0604020202020204" pitchFamily="34" charset="0"/>
              <a:buChar char="•"/>
            </a:pPr>
            <a:r>
              <a:rPr lang="en-US" sz="2400" dirty="0"/>
              <a:t>Confidential Employee Assistance Programs (EAPs).</a:t>
            </a:r>
          </a:p>
          <a:p>
            <a:pPr marL="742950" lvl="1" indent="-285750">
              <a:buFont typeface="Arial" panose="020B0604020202020204" pitchFamily="34" charset="0"/>
              <a:buChar char="•"/>
            </a:pPr>
            <a:r>
              <a:rPr lang="en-US" sz="2400" dirty="0"/>
              <a:t>Normalize help-seeking by removing stigma and licensing barriers</a:t>
            </a:r>
          </a:p>
          <a:p>
            <a:pPr>
              <a:buFont typeface="Arial" panose="020B0604020202020204" pitchFamily="34" charset="0"/>
              <a:buChar char="•"/>
            </a:pPr>
            <a:r>
              <a:rPr lang="en-US" sz="2400" b="1" dirty="0"/>
              <a:t>Violence prevention</a:t>
            </a:r>
            <a:r>
              <a:rPr lang="en-US" sz="2400" dirty="0"/>
              <a:t>:</a:t>
            </a:r>
          </a:p>
          <a:p>
            <a:pPr marL="742950" lvl="1" indent="-285750">
              <a:buFont typeface="Arial" panose="020B0604020202020204" pitchFamily="34" charset="0"/>
              <a:buChar char="•"/>
            </a:pPr>
            <a:r>
              <a:rPr lang="en-US" sz="2400" dirty="0"/>
              <a:t>Zero-tolerance policies, training, and safe reporting                               systems</a:t>
            </a:r>
            <a:endParaRPr lang="en-US" dirty="0"/>
          </a:p>
        </p:txBody>
      </p:sp>
    </p:spTree>
    <p:extLst>
      <p:ext uri="{BB962C8B-B14F-4D97-AF65-F5344CB8AC3E}">
        <p14:creationId xmlns:p14="http://schemas.microsoft.com/office/powerpoint/2010/main" val="100037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D069-78F6-3BD3-891C-FC39F93F8527}"/>
              </a:ext>
            </a:extLst>
          </p:cNvPr>
          <p:cNvSpPr>
            <a:spLocks noGrp="1"/>
          </p:cNvSpPr>
          <p:nvPr>
            <p:ph type="title"/>
          </p:nvPr>
        </p:nvSpPr>
        <p:spPr>
          <a:xfrm>
            <a:off x="838200" y="365125"/>
            <a:ext cx="10515600" cy="1325563"/>
          </a:xfrm>
        </p:spPr>
        <p:txBody>
          <a:bodyPr anchor="ctr">
            <a:normAutofit/>
          </a:bodyPr>
          <a:lstStyle/>
          <a:p>
            <a:r>
              <a:rPr lang="en-US" dirty="0"/>
              <a:t>Key Recommendations- Self Care</a:t>
            </a:r>
          </a:p>
        </p:txBody>
      </p:sp>
      <p:sp>
        <p:nvSpPr>
          <p:cNvPr id="3" name="Content Placeholder 2">
            <a:extLst>
              <a:ext uri="{FF2B5EF4-FFF2-40B4-BE49-F238E27FC236}">
                <a16:creationId xmlns:a16="http://schemas.microsoft.com/office/drawing/2014/main" id="{B1C7908E-6332-BAA2-98B1-168C4BB843D0}"/>
              </a:ext>
            </a:extLst>
          </p:cNvPr>
          <p:cNvSpPr>
            <a:spLocks noGrp="1"/>
          </p:cNvSpPr>
          <p:nvPr>
            <p:ph idx="1"/>
          </p:nvPr>
        </p:nvSpPr>
        <p:spPr>
          <a:xfrm>
            <a:off x="6388100" y="1945480"/>
            <a:ext cx="5524500" cy="3198019"/>
          </a:xfrm>
        </p:spPr>
        <p:txBody>
          <a:bodyPr>
            <a:normAutofit lnSpcReduction="10000"/>
          </a:bodyPr>
          <a:lstStyle/>
          <a:p>
            <a:pPr>
              <a:buClr>
                <a:srgbClr val="00B0F0"/>
              </a:buClr>
              <a:buFont typeface="Wingdings" panose="05000000000000000000" pitchFamily="2" charset="2"/>
              <a:buChar char="Ø"/>
            </a:pPr>
            <a:r>
              <a:rPr lang="en-US" sz="2800" b="1" dirty="0"/>
              <a:t>Recognize Signs of Distress &amp; Burnout</a:t>
            </a:r>
            <a:endParaRPr lang="en-US" sz="2800" dirty="0"/>
          </a:p>
          <a:p>
            <a:pPr>
              <a:buClr>
                <a:srgbClr val="00B0F0"/>
              </a:buClr>
              <a:buFont typeface="Wingdings" panose="05000000000000000000" pitchFamily="2" charset="2"/>
              <a:buChar char="Ø"/>
            </a:pPr>
            <a:r>
              <a:rPr lang="en-US" sz="2800" b="1" dirty="0"/>
              <a:t>Stay Connected &amp; Reach Out for Help</a:t>
            </a:r>
            <a:endParaRPr lang="en-US" sz="2800" dirty="0"/>
          </a:p>
          <a:p>
            <a:pPr>
              <a:buClr>
                <a:srgbClr val="00B0F0"/>
              </a:buClr>
              <a:buFont typeface="Wingdings" panose="05000000000000000000" pitchFamily="2" charset="2"/>
              <a:buChar char="Ø"/>
            </a:pPr>
            <a:r>
              <a:rPr lang="en-US" sz="2800" b="1" dirty="0"/>
              <a:t>Prioritize Joy &amp; Connection</a:t>
            </a:r>
            <a:endParaRPr lang="en-US" sz="2800" dirty="0"/>
          </a:p>
          <a:p>
            <a:pPr>
              <a:buClr>
                <a:srgbClr val="00B0F0"/>
              </a:buClr>
              <a:buFont typeface="Wingdings" panose="05000000000000000000" pitchFamily="2" charset="2"/>
              <a:buChar char="Ø"/>
            </a:pPr>
            <a:r>
              <a:rPr lang="en-US" sz="2800" b="1" dirty="0"/>
              <a:t>Practice Healthy Daily Habits</a:t>
            </a:r>
            <a:endParaRPr lang="en-US" sz="2800" dirty="0"/>
          </a:p>
          <a:p>
            <a:pPr>
              <a:buClr>
                <a:srgbClr val="00B0F0"/>
              </a:buClr>
              <a:buFont typeface="Wingdings" panose="05000000000000000000" pitchFamily="2" charset="2"/>
              <a:buChar char="Ø"/>
            </a:pPr>
            <a:r>
              <a:rPr lang="en-US" sz="2800" b="1" dirty="0"/>
              <a:t>Use Your Voice &amp; Advocate</a:t>
            </a:r>
            <a:endParaRPr lang="en-US" sz="2800" dirty="0"/>
          </a:p>
          <a:p>
            <a:endParaRPr lang="en-US" dirty="0"/>
          </a:p>
        </p:txBody>
      </p:sp>
      <p:pic>
        <p:nvPicPr>
          <p:cNvPr id="5" name="Picture 4" descr="A blue and black text&#10;&#10;AI-generated content may be incorrect.">
            <a:extLst>
              <a:ext uri="{FF2B5EF4-FFF2-40B4-BE49-F238E27FC236}">
                <a16:creationId xmlns:a16="http://schemas.microsoft.com/office/drawing/2014/main" id="{2231C795-3336-5F6C-B317-CCEB7A27FE13}"/>
              </a:ext>
            </a:extLst>
          </p:cNvPr>
          <p:cNvPicPr>
            <a:picLocks noChangeAspect="1"/>
          </p:cNvPicPr>
          <p:nvPr/>
        </p:nvPicPr>
        <p:blipFill>
          <a:blip r:embed="rId3">
            <a:extLst>
              <a:ext uri="{837473B0-CC2E-450A-ABE3-18F120FF3D39}">
                <a1611:picAttrSrcUrl xmlns:a1611="http://schemas.microsoft.com/office/drawing/2016/11/main" r:id="rId4"/>
              </a:ext>
            </a:extLst>
          </a:blip>
          <a:srcRect l="3720" t="1" r="2766" b="-2"/>
          <a:stretch/>
        </p:blipFill>
        <p:spPr>
          <a:xfrm>
            <a:off x="809921" y="1825625"/>
            <a:ext cx="5190830" cy="3705226"/>
          </a:xfrm>
          <a:prstGeom prst="rect">
            <a:avLst/>
          </a:prstGeom>
          <a:noFill/>
        </p:spPr>
      </p:pic>
    </p:spTree>
    <p:extLst>
      <p:ext uri="{BB962C8B-B14F-4D97-AF65-F5344CB8AC3E}">
        <p14:creationId xmlns:p14="http://schemas.microsoft.com/office/powerpoint/2010/main" val="169262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B638A-E260-9DB0-1F72-3EB12DF234F2}"/>
              </a:ext>
            </a:extLst>
          </p:cNvPr>
          <p:cNvSpPr>
            <a:spLocks noGrp="1"/>
          </p:cNvSpPr>
          <p:nvPr>
            <p:ph type="title"/>
          </p:nvPr>
        </p:nvSpPr>
        <p:spPr>
          <a:xfrm>
            <a:off x="838200" y="365125"/>
            <a:ext cx="10515600" cy="1325563"/>
          </a:xfrm>
        </p:spPr>
        <p:txBody>
          <a:bodyPr anchor="ctr">
            <a:normAutofit/>
          </a:bodyPr>
          <a:lstStyle/>
          <a:p>
            <a:r>
              <a:rPr lang="en-US" dirty="0"/>
              <a:t>Why Self-Care Is Not Selfish—It’s Essential</a:t>
            </a:r>
          </a:p>
        </p:txBody>
      </p:sp>
      <p:sp>
        <p:nvSpPr>
          <p:cNvPr id="3" name="Content Placeholder 2">
            <a:extLst>
              <a:ext uri="{FF2B5EF4-FFF2-40B4-BE49-F238E27FC236}">
                <a16:creationId xmlns:a16="http://schemas.microsoft.com/office/drawing/2014/main" id="{8592480B-5F7D-FDA6-8477-A8351D4D5CB3}"/>
              </a:ext>
            </a:extLst>
          </p:cNvPr>
          <p:cNvSpPr>
            <a:spLocks noGrp="1"/>
          </p:cNvSpPr>
          <p:nvPr>
            <p:ph idx="1"/>
          </p:nvPr>
        </p:nvSpPr>
        <p:spPr>
          <a:xfrm>
            <a:off x="838200" y="1825625"/>
            <a:ext cx="5162550" cy="4351338"/>
          </a:xfrm>
        </p:spPr>
        <p:txBody>
          <a:bodyPr>
            <a:normAutofit/>
          </a:bodyPr>
          <a:lstStyle/>
          <a:p>
            <a:pPr marL="0" indent="0">
              <a:buNone/>
            </a:pPr>
            <a:r>
              <a:rPr lang="en-US" sz="2400" b="1" dirty="0"/>
              <a:t>Self-Care:</a:t>
            </a:r>
          </a:p>
          <a:p>
            <a:pPr>
              <a:buFont typeface="Wingdings" panose="05000000000000000000" pitchFamily="2" charset="2"/>
              <a:buChar char="Ø"/>
            </a:pPr>
            <a:r>
              <a:rPr lang="en-US" sz="2400" dirty="0"/>
              <a:t>Protects your health</a:t>
            </a:r>
          </a:p>
          <a:p>
            <a:pPr>
              <a:buFont typeface="Wingdings" panose="05000000000000000000" pitchFamily="2" charset="2"/>
              <a:buChar char="Ø"/>
            </a:pPr>
            <a:r>
              <a:rPr lang="en-US" sz="2400" dirty="0"/>
              <a:t>Improves care quality</a:t>
            </a:r>
          </a:p>
          <a:p>
            <a:pPr>
              <a:buFont typeface="Wingdings" panose="05000000000000000000" pitchFamily="2" charset="2"/>
              <a:buChar char="Ø"/>
            </a:pPr>
            <a:r>
              <a:rPr lang="en-US" sz="2400" dirty="0"/>
              <a:t>Prevents burnout and turnover</a:t>
            </a:r>
          </a:p>
          <a:p>
            <a:pPr>
              <a:buFont typeface="Wingdings" panose="05000000000000000000" pitchFamily="2" charset="2"/>
              <a:buChar char="Ø"/>
            </a:pPr>
            <a:r>
              <a:rPr lang="en-US" sz="2400" dirty="0"/>
              <a:t>Models healthy behavior</a:t>
            </a:r>
          </a:p>
          <a:p>
            <a:pPr>
              <a:buFont typeface="Wingdings" panose="05000000000000000000" pitchFamily="2" charset="2"/>
              <a:buChar char="Ø"/>
            </a:pPr>
            <a:r>
              <a:rPr lang="en-US" sz="2400" dirty="0"/>
              <a:t>Sustains purpose and joy</a:t>
            </a:r>
          </a:p>
          <a:p>
            <a:pPr>
              <a:buFont typeface="Arial" panose="020B0604020202020204" pitchFamily="34" charset="0"/>
              <a:buChar char="•"/>
            </a:pPr>
            <a:endParaRPr lang="en-US" sz="2400" b="1" dirty="0"/>
          </a:p>
          <a:p>
            <a:pPr marL="0" indent="0">
              <a:buNone/>
            </a:pPr>
            <a:r>
              <a:rPr lang="en-US" sz="2400" dirty="0"/>
              <a:t>In long-term care, </a:t>
            </a:r>
            <a:r>
              <a:rPr lang="en-US" sz="2400" b="1" dirty="0"/>
              <a:t>your well-being directly impacts the well-being of the residents you serve.</a:t>
            </a:r>
            <a:endParaRPr lang="en-US" sz="2400" dirty="0"/>
          </a:p>
          <a:p>
            <a:endParaRPr lang="en-US" dirty="0"/>
          </a:p>
        </p:txBody>
      </p:sp>
      <p:pic>
        <p:nvPicPr>
          <p:cNvPr id="4" name="Picture 3" descr="A dog running through water&#10;&#10;AI-generated content may be incorrect.">
            <a:extLst>
              <a:ext uri="{FF2B5EF4-FFF2-40B4-BE49-F238E27FC236}">
                <a16:creationId xmlns:a16="http://schemas.microsoft.com/office/drawing/2014/main" id="{0A0D7841-042D-D1F8-B296-04449687E6B0}"/>
              </a:ext>
            </a:extLst>
          </p:cNvPr>
          <p:cNvPicPr>
            <a:picLocks noChangeAspect="1"/>
          </p:cNvPicPr>
          <p:nvPr/>
        </p:nvPicPr>
        <p:blipFill>
          <a:blip r:embed="rId3">
            <a:extLst>
              <a:ext uri="{837473B0-CC2E-450A-ABE3-18F120FF3D39}">
                <a1611:picAttrSrcUrl xmlns:a1611="http://schemas.microsoft.com/office/drawing/2016/11/main" r:id="rId4"/>
              </a:ext>
            </a:extLst>
          </a:blip>
          <a:srcRect l="13200" r="12647" b="-2"/>
          <a:stretch>
            <a:fillRect/>
          </a:stretch>
        </p:blipFill>
        <p:spPr>
          <a:xfrm>
            <a:off x="6191250" y="1825625"/>
            <a:ext cx="5162550" cy="4351338"/>
          </a:xfrm>
          <a:prstGeom prst="rect">
            <a:avLst/>
          </a:prstGeom>
          <a:noFill/>
        </p:spPr>
      </p:pic>
    </p:spTree>
    <p:extLst>
      <p:ext uri="{BB962C8B-B14F-4D97-AF65-F5344CB8AC3E}">
        <p14:creationId xmlns:p14="http://schemas.microsoft.com/office/powerpoint/2010/main" val="42683349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t>Evidence-Based Self-Care Strategies</a:t>
            </a:r>
          </a:p>
        </p:txBody>
      </p:sp>
      <p:sp>
        <p:nvSpPr>
          <p:cNvPr id="3" name="Content Placeholder 2"/>
          <p:cNvSpPr>
            <a:spLocks noGrp="1"/>
          </p:cNvSpPr>
          <p:nvPr>
            <p:ph idx="1"/>
          </p:nvPr>
        </p:nvSpPr>
        <p:spPr>
          <a:xfrm>
            <a:off x="838200" y="2463006"/>
            <a:ext cx="5162550" cy="3076575"/>
          </a:xfrm>
        </p:spPr>
        <p:txBody>
          <a:bodyPr>
            <a:normAutofit/>
          </a:bodyPr>
          <a:lstStyle/>
          <a:p>
            <a:r>
              <a:rPr lang="en-US" sz="2400" dirty="0"/>
              <a:t>Sleep &amp; rest hygiene</a:t>
            </a:r>
          </a:p>
          <a:p>
            <a:r>
              <a:rPr lang="en-US" sz="2400" dirty="0"/>
              <a:t>Nutrition &amp; hydration</a:t>
            </a:r>
          </a:p>
          <a:p>
            <a:r>
              <a:rPr lang="en-US" sz="2400" dirty="0"/>
              <a:t>Movement/stretching</a:t>
            </a:r>
          </a:p>
          <a:p>
            <a:r>
              <a:rPr lang="en-US" sz="2400" dirty="0"/>
              <a:t>Mindfulness &amp; grounding techniques</a:t>
            </a:r>
          </a:p>
          <a:p>
            <a:r>
              <a:rPr lang="en-US" sz="2400" dirty="0"/>
              <a:t>Boundary setting</a:t>
            </a:r>
          </a:p>
          <a:p>
            <a:r>
              <a:rPr lang="en-US" sz="2400" dirty="0"/>
              <a:t>Peer connection &amp; support</a:t>
            </a:r>
          </a:p>
        </p:txBody>
      </p:sp>
      <p:pic>
        <p:nvPicPr>
          <p:cNvPr id="5" name="Picture 4" descr="A person meditating in front of mountains&#10;&#10;AI-generated content may be incorrect.">
            <a:extLst>
              <a:ext uri="{FF2B5EF4-FFF2-40B4-BE49-F238E27FC236}">
                <a16:creationId xmlns:a16="http://schemas.microsoft.com/office/drawing/2014/main" id="{E125B36E-06BE-8F80-D7A4-250DFE1D8692}"/>
              </a:ext>
            </a:extLst>
          </p:cNvPr>
          <p:cNvPicPr>
            <a:picLocks noChangeAspect="1"/>
          </p:cNvPicPr>
          <p:nvPr/>
        </p:nvPicPr>
        <p:blipFill>
          <a:blip r:embed="rId3">
            <a:extLst>
              <a:ext uri="{837473B0-CC2E-450A-ABE3-18F120FF3D39}">
                <a1611:picAttrSrcUrl xmlns:a1611="http://schemas.microsoft.com/office/drawing/2016/11/main" r:id="rId4"/>
              </a:ext>
            </a:extLst>
          </a:blip>
          <a:srcRect l="5123" r="16142" b="1"/>
          <a:stretch>
            <a:fillRect/>
          </a:stretch>
        </p:blipFill>
        <p:spPr>
          <a:xfrm>
            <a:off x="6191250" y="1825625"/>
            <a:ext cx="5162550" cy="4351338"/>
          </a:xfrm>
          <a:prstGeom prst="rect">
            <a:avLst/>
          </a:prstGeom>
          <a:noFill/>
        </p:spPr>
      </p:pic>
    </p:spTree>
    <p:extLst>
      <p:ext uri="{BB962C8B-B14F-4D97-AF65-F5344CB8AC3E}">
        <p14:creationId xmlns:p14="http://schemas.microsoft.com/office/powerpoint/2010/main" val="2986981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Self‑Care Action </a:t>
            </a:r>
            <a:r>
              <a:rPr lang="en-US" dirty="0"/>
              <a:t>Steps</a:t>
            </a:r>
            <a:endParaRPr dirty="0"/>
          </a:p>
        </p:txBody>
      </p:sp>
      <p:sp>
        <p:nvSpPr>
          <p:cNvPr id="3" name="Content Placeholder 2"/>
          <p:cNvSpPr>
            <a:spLocks noGrp="1"/>
          </p:cNvSpPr>
          <p:nvPr>
            <p:ph idx="1"/>
          </p:nvPr>
        </p:nvSpPr>
        <p:spPr>
          <a:xfrm>
            <a:off x="838200" y="1825625"/>
            <a:ext cx="7086600" cy="4351338"/>
          </a:xfrm>
        </p:spPr>
        <p:txBody>
          <a:bodyPr>
            <a:normAutofit/>
          </a:bodyPr>
          <a:lstStyle/>
          <a:p>
            <a:r>
              <a:rPr sz="2600" b="1" dirty="0"/>
              <a:t>Recognize Stress Early</a:t>
            </a:r>
            <a:r>
              <a:rPr sz="2600" dirty="0"/>
              <a:t>: Identify personal warning signs</a:t>
            </a:r>
          </a:p>
          <a:p>
            <a:r>
              <a:rPr sz="2600" b="1" dirty="0"/>
              <a:t>On‑Shift Mini Breaks</a:t>
            </a:r>
            <a:r>
              <a:rPr sz="2600" dirty="0"/>
              <a:t>: Breathing, grounding, hydration</a:t>
            </a:r>
          </a:p>
          <a:p>
            <a:r>
              <a:rPr sz="2600" b="1" dirty="0"/>
              <a:t>Peer Support</a:t>
            </a:r>
            <a:r>
              <a:rPr sz="2600" dirty="0"/>
              <a:t>: Buddy check‑ins</a:t>
            </a:r>
          </a:p>
          <a:p>
            <a:r>
              <a:rPr sz="2600" b="1" dirty="0"/>
              <a:t>Boundaries &amp; Recovery</a:t>
            </a:r>
            <a:r>
              <a:rPr sz="2600" dirty="0"/>
              <a:t>: Protect off‑duty time.</a:t>
            </a:r>
          </a:p>
          <a:p>
            <a:r>
              <a:rPr sz="2600" b="1" dirty="0"/>
              <a:t>Grief Processing</a:t>
            </a:r>
            <a:r>
              <a:rPr sz="2600" dirty="0"/>
              <a:t>: Rituals for closure</a:t>
            </a:r>
          </a:p>
          <a:p>
            <a:r>
              <a:rPr sz="2600" b="1" dirty="0"/>
              <a:t>Professional Help</a:t>
            </a:r>
            <a:r>
              <a:rPr sz="2600" dirty="0"/>
              <a:t>: EAP resources</a:t>
            </a:r>
          </a:p>
        </p:txBody>
      </p:sp>
      <p:pic>
        <p:nvPicPr>
          <p:cNvPr id="4" name="Picture 3">
            <a:extLst>
              <a:ext uri="{FF2B5EF4-FFF2-40B4-BE49-F238E27FC236}">
                <a16:creationId xmlns:a16="http://schemas.microsoft.com/office/drawing/2014/main" id="{84A31FBF-B8D4-5D8F-6A01-ADA5679DE2BB}"/>
              </a:ext>
            </a:extLst>
          </p:cNvPr>
          <p:cNvPicPr>
            <a:picLocks noChangeAspect="1"/>
          </p:cNvPicPr>
          <p:nvPr/>
        </p:nvPicPr>
        <p:blipFill>
          <a:blip r:embed="rId3"/>
          <a:srcRect l="5005" t="2544" r="3251" b="3801"/>
          <a:stretch/>
        </p:blipFill>
        <p:spPr>
          <a:xfrm>
            <a:off x="8026095" y="490198"/>
            <a:ext cx="3881846" cy="58776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89B7-7AC3-2F71-853D-22CC3F85DBC5}"/>
              </a:ext>
            </a:extLst>
          </p:cNvPr>
          <p:cNvSpPr>
            <a:spLocks noGrp="1"/>
          </p:cNvSpPr>
          <p:nvPr>
            <p:ph type="title"/>
          </p:nvPr>
        </p:nvSpPr>
        <p:spPr/>
        <p:txBody>
          <a:bodyPr/>
          <a:lstStyle/>
          <a:p>
            <a:r>
              <a:rPr lang="en-US" dirty="0"/>
              <a:t>Taking Back Your Power</a:t>
            </a:r>
          </a:p>
        </p:txBody>
      </p:sp>
      <p:sp>
        <p:nvSpPr>
          <p:cNvPr id="3" name="Content Placeholder 2">
            <a:extLst>
              <a:ext uri="{FF2B5EF4-FFF2-40B4-BE49-F238E27FC236}">
                <a16:creationId xmlns:a16="http://schemas.microsoft.com/office/drawing/2014/main" id="{39F13C4B-1E71-70DE-C5F2-346FF7C7CDFD}"/>
              </a:ext>
            </a:extLst>
          </p:cNvPr>
          <p:cNvSpPr>
            <a:spLocks noGrp="1"/>
          </p:cNvSpPr>
          <p:nvPr>
            <p:ph idx="1"/>
          </p:nvPr>
        </p:nvSpPr>
        <p:spPr>
          <a:xfrm>
            <a:off x="838200" y="1829233"/>
            <a:ext cx="10515600" cy="5028767"/>
          </a:xfrm>
        </p:spPr>
        <p:txBody>
          <a:bodyPr>
            <a:normAutofit fontScale="32500" lnSpcReduction="20000"/>
          </a:bodyPr>
          <a:lstStyle/>
          <a:p>
            <a:pPr marL="0" marR="0" indent="0">
              <a:lnSpc>
                <a:spcPct val="115000"/>
              </a:lnSpc>
              <a:spcBef>
                <a:spcPts val="0"/>
              </a:spcBef>
              <a:spcAft>
                <a:spcPts val="800"/>
              </a:spcAft>
              <a:buNone/>
            </a:pPr>
            <a:r>
              <a:rPr lang="en-US" sz="6800" b="1" kern="0" dirty="0">
                <a:effectLst/>
                <a:ea typeface="Montserrat" panose="00000500000000000000" pitchFamily="2" charset="0"/>
              </a:rPr>
              <a:t>Before Shift</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2 minutes of mindful breathing in your car before walking in</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Positive affirmation: </a:t>
            </a:r>
            <a:r>
              <a:rPr lang="en-US" sz="6800" b="1" i="1" kern="0" dirty="0">
                <a:solidFill>
                  <a:schemeClr val="accent3"/>
                </a:solidFill>
                <a:effectLst/>
                <a:ea typeface="Montserrat" panose="00000500000000000000" pitchFamily="2" charset="0"/>
              </a:rPr>
              <a:t>“I bring calm and care into this building.”</a:t>
            </a:r>
            <a:endParaRPr lang="en-US" sz="6800" b="1" i="1" kern="100" dirty="0">
              <a:solidFill>
                <a:schemeClr val="accent3"/>
              </a:solidFill>
              <a:effectLst/>
              <a:ea typeface="Aptos" panose="020B0004020202020204" pitchFamily="34" charset="0"/>
            </a:endParaRPr>
          </a:p>
          <a:p>
            <a:pPr marL="0" marR="0" indent="0">
              <a:lnSpc>
                <a:spcPct val="115000"/>
              </a:lnSpc>
              <a:spcBef>
                <a:spcPts val="0"/>
              </a:spcBef>
              <a:spcAft>
                <a:spcPts val="800"/>
              </a:spcAft>
              <a:buNone/>
            </a:pPr>
            <a:r>
              <a:rPr lang="en-US" sz="6800" b="1" kern="0" dirty="0">
                <a:effectLst/>
                <a:ea typeface="Montserrat" panose="00000500000000000000" pitchFamily="2" charset="0"/>
              </a:rPr>
              <a:t>During Shift</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Pause for 3 slow breaths before entering a high-stress resident room</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Use humor with coworkers (when appropriate) to release tension</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Mini stretch</a:t>
            </a:r>
            <a:r>
              <a:rPr lang="en-US" sz="6800" kern="0" dirty="0">
                <a:effectLst/>
                <a:ea typeface="Times New Roman" panose="02020603050405020304" pitchFamily="18" charset="0"/>
              </a:rPr>
              <a:t> after each charting session</a:t>
            </a:r>
            <a:endParaRPr lang="en-US" sz="6800" kern="100" dirty="0">
              <a:effectLst/>
              <a:ea typeface="Aptos" panose="020B0004020202020204" pitchFamily="34" charset="0"/>
            </a:endParaRPr>
          </a:p>
          <a:p>
            <a:pPr marL="0" marR="0" indent="0">
              <a:lnSpc>
                <a:spcPct val="115000"/>
              </a:lnSpc>
              <a:spcBef>
                <a:spcPts val="0"/>
              </a:spcBef>
              <a:spcAft>
                <a:spcPts val="800"/>
              </a:spcAft>
              <a:buNone/>
            </a:pPr>
            <a:r>
              <a:rPr lang="en-US" sz="6800" b="1" kern="0" dirty="0">
                <a:effectLst/>
                <a:ea typeface="Montserrat" panose="00000500000000000000" pitchFamily="2" charset="0"/>
              </a:rPr>
              <a:t>After Shift</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Wash hands slowly as a symbolic “leave it at work” ritual</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Drink a full glass of water before leaving</a:t>
            </a:r>
            <a:endParaRPr lang="en-US" sz="68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6800" kern="0" dirty="0">
                <a:effectLst/>
                <a:ea typeface="Montserrat" panose="00000500000000000000" pitchFamily="2" charset="0"/>
              </a:rPr>
              <a:t>Play “transition music” in the car to shift your mental state before home</a:t>
            </a:r>
            <a:endParaRPr lang="en-US" sz="6800" kern="100" dirty="0">
              <a:effectLst/>
              <a:ea typeface="Aptos" panose="020B0004020202020204" pitchFamily="34" charset="0"/>
            </a:endParaRPr>
          </a:p>
          <a:p>
            <a:endParaRPr lang="en-US" dirty="0"/>
          </a:p>
        </p:txBody>
      </p:sp>
      <p:pic>
        <p:nvPicPr>
          <p:cNvPr id="5" name="Picture 4" descr="A silver stopwatch with a white dial&#10;&#10;AI-generated content may be incorrect.">
            <a:extLst>
              <a:ext uri="{FF2B5EF4-FFF2-40B4-BE49-F238E27FC236}">
                <a16:creationId xmlns:a16="http://schemas.microsoft.com/office/drawing/2014/main" id="{6872A745-EAFD-B84D-4334-E66EC94CA3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495028" y="388010"/>
            <a:ext cx="2531872" cy="2743901"/>
          </a:xfrm>
          <a:prstGeom prst="rect">
            <a:avLst/>
          </a:prstGeom>
        </p:spPr>
      </p:pic>
    </p:spTree>
    <p:extLst>
      <p:ext uri="{BB962C8B-B14F-4D97-AF65-F5344CB8AC3E}">
        <p14:creationId xmlns:p14="http://schemas.microsoft.com/office/powerpoint/2010/main" val="3503373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18D39-9060-8E84-AC8D-AE775A678C4E}"/>
              </a:ext>
            </a:extLst>
          </p:cNvPr>
          <p:cNvSpPr>
            <a:spLocks noGrp="1"/>
          </p:cNvSpPr>
          <p:nvPr>
            <p:ph type="title"/>
          </p:nvPr>
        </p:nvSpPr>
        <p:spPr/>
        <p:txBody>
          <a:bodyPr/>
          <a:lstStyle/>
          <a:p>
            <a:r>
              <a:rPr lang="en-US" dirty="0"/>
              <a:t>What is Burnout?</a:t>
            </a:r>
          </a:p>
        </p:txBody>
      </p:sp>
      <p:sp>
        <p:nvSpPr>
          <p:cNvPr id="4" name="Rectangle 1">
            <a:extLst>
              <a:ext uri="{FF2B5EF4-FFF2-40B4-BE49-F238E27FC236}">
                <a16:creationId xmlns:a16="http://schemas.microsoft.com/office/drawing/2014/main" id="{9A1AD6E3-DC84-B8DA-A1BF-37AB1DE5A81A}"/>
              </a:ext>
            </a:extLst>
          </p:cNvPr>
          <p:cNvSpPr>
            <a:spLocks noGrp="1" noChangeArrowheads="1"/>
          </p:cNvSpPr>
          <p:nvPr>
            <p:ph idx="1"/>
          </p:nvPr>
        </p:nvSpPr>
        <p:spPr bwMode="auto">
          <a:xfrm>
            <a:off x="838200" y="1506023"/>
            <a:ext cx="690107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buClrTx/>
            </a:pPr>
            <a:r>
              <a:rPr kumimoji="0" lang="en-US" altLang="en-US" sz="2400" b="0" i="0" u="none" strike="noStrike" cap="none" normalizeH="0" baseline="0" dirty="0">
                <a:ln>
                  <a:noFill/>
                </a:ln>
                <a:effectLst/>
              </a:rPr>
              <a:t>A </a:t>
            </a:r>
            <a:r>
              <a:rPr kumimoji="0" lang="en-US" altLang="en-US" sz="2400" b="1" i="0" u="none" strike="noStrike" cap="none" normalizeH="0" baseline="0" dirty="0">
                <a:ln>
                  <a:noFill/>
                </a:ln>
                <a:effectLst/>
              </a:rPr>
              <a:t>syndrome</a:t>
            </a:r>
            <a:r>
              <a:rPr kumimoji="0" lang="en-US" altLang="en-US" sz="2400" b="0" i="0" u="none" strike="noStrike" cap="none" normalizeH="0" baseline="0" dirty="0">
                <a:ln>
                  <a:noFill/>
                </a:ln>
                <a:effectLst/>
              </a:rPr>
              <a:t> caused by chronic workplace stress that has not been successfully managed (per WHO)</a:t>
            </a:r>
          </a:p>
          <a:p>
            <a:pPr eaLnBrk="0" fontAlgn="base" hangingPunct="0">
              <a:lnSpc>
                <a:spcPct val="100000"/>
              </a:lnSpc>
              <a:spcBef>
                <a:spcPct val="0"/>
              </a:spcBef>
              <a:spcAft>
                <a:spcPct val="0"/>
              </a:spcAft>
              <a:buClrTx/>
            </a:pPr>
            <a:r>
              <a:rPr kumimoji="0" lang="en-US" altLang="en-US" sz="2400" b="0" i="0" u="none" strike="noStrike" cap="none" normalizeH="0" baseline="0" dirty="0">
                <a:ln>
                  <a:noFill/>
                </a:ln>
                <a:effectLst/>
              </a:rPr>
              <a:t>Defined by three dimensions:</a:t>
            </a:r>
          </a:p>
          <a:p>
            <a:pPr lvl="1" eaLnBrk="0" fontAlgn="base" hangingPunct="0">
              <a:lnSpc>
                <a:spcPct val="100000"/>
              </a:lnSpc>
              <a:spcBef>
                <a:spcPct val="0"/>
              </a:spcBef>
              <a:spcAft>
                <a:spcPct val="0"/>
              </a:spcAft>
              <a:buClrTx/>
            </a:pPr>
            <a:r>
              <a:rPr kumimoji="0" lang="en-US" altLang="en-US" sz="2400" b="1" i="0" u="none" strike="noStrike" cap="none" normalizeH="0" baseline="0" dirty="0">
                <a:ln>
                  <a:noFill/>
                </a:ln>
                <a:effectLst/>
              </a:rPr>
              <a:t>Emotional exhaustion</a:t>
            </a:r>
            <a:r>
              <a:rPr kumimoji="0" lang="en-US" altLang="en-US" sz="2400" b="0" i="0" u="none" strike="noStrike" cap="none" normalizeH="0" baseline="0" dirty="0">
                <a:ln>
                  <a:noFill/>
                </a:ln>
                <a:effectLst/>
              </a:rPr>
              <a:t> – the energy drain.</a:t>
            </a:r>
          </a:p>
          <a:p>
            <a:pPr lvl="1" eaLnBrk="0" fontAlgn="base" hangingPunct="0">
              <a:lnSpc>
                <a:spcPct val="100000"/>
              </a:lnSpc>
              <a:spcBef>
                <a:spcPct val="0"/>
              </a:spcBef>
              <a:spcAft>
                <a:spcPct val="0"/>
              </a:spcAft>
              <a:buClrTx/>
            </a:pPr>
            <a:r>
              <a:rPr kumimoji="0" lang="en-US" altLang="en-US" sz="2400" b="1" i="0" u="none" strike="noStrike" cap="none" normalizeH="0" baseline="0" dirty="0">
                <a:ln>
                  <a:noFill/>
                </a:ln>
                <a:effectLst/>
              </a:rPr>
              <a:t>Depersonalization</a:t>
            </a:r>
            <a:r>
              <a:rPr kumimoji="0" lang="en-US" altLang="en-US" sz="2400" b="0" i="0" u="none" strike="noStrike" cap="none" normalizeH="0" baseline="0" dirty="0">
                <a:ln>
                  <a:noFill/>
                </a:ln>
                <a:effectLst/>
              </a:rPr>
              <a:t> – becoming detached, cynical, or less empathetic toward </a:t>
            </a:r>
            <a:r>
              <a:rPr lang="en-US" altLang="en-US" sz="2400" dirty="0"/>
              <a:t>those they serve</a:t>
            </a:r>
            <a:endParaRPr kumimoji="0" lang="en-US" altLang="en-US" sz="2400" b="0" i="0" u="none" strike="noStrike" cap="none" normalizeH="0" baseline="0" dirty="0">
              <a:ln>
                <a:noFill/>
              </a:ln>
              <a:effectLst/>
            </a:endParaRPr>
          </a:p>
          <a:p>
            <a:pPr lvl="1" eaLnBrk="0" fontAlgn="base" hangingPunct="0">
              <a:lnSpc>
                <a:spcPct val="100000"/>
              </a:lnSpc>
              <a:spcBef>
                <a:spcPct val="0"/>
              </a:spcBef>
              <a:spcAft>
                <a:spcPct val="0"/>
              </a:spcAft>
              <a:buClrTx/>
            </a:pPr>
            <a:r>
              <a:rPr kumimoji="0" lang="en-US" altLang="en-US" sz="2400" b="1" i="0" u="none" strike="noStrike" cap="none" normalizeH="0" baseline="0" dirty="0">
                <a:ln>
                  <a:noFill/>
                </a:ln>
                <a:effectLst/>
              </a:rPr>
              <a:t>Reduced personal accomplishment</a:t>
            </a:r>
            <a:r>
              <a:rPr kumimoji="0" lang="en-US" altLang="en-US" sz="2400" b="0" i="0" u="none" strike="noStrike" cap="none" normalizeH="0" baseline="0" dirty="0">
                <a:ln>
                  <a:noFill/>
                </a:ln>
                <a:effectLst/>
              </a:rPr>
              <a:t> – feeling ineffective or that one’s work doesn’t matter</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 name="Picture 5" descr="A cartoon of a person with his head on a plug&#10;&#10;AI-generated content may be incorrect.">
            <a:extLst>
              <a:ext uri="{FF2B5EF4-FFF2-40B4-BE49-F238E27FC236}">
                <a16:creationId xmlns:a16="http://schemas.microsoft.com/office/drawing/2014/main" id="{40D840AF-32EE-5A79-244B-37513150DFD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839201" y="1027906"/>
            <a:ext cx="3048000" cy="3048000"/>
          </a:xfrm>
          <a:prstGeom prst="rect">
            <a:avLst/>
          </a:prstGeom>
        </p:spPr>
      </p:pic>
      <p:sp>
        <p:nvSpPr>
          <p:cNvPr id="5" name="TextBox 4">
            <a:extLst>
              <a:ext uri="{FF2B5EF4-FFF2-40B4-BE49-F238E27FC236}">
                <a16:creationId xmlns:a16="http://schemas.microsoft.com/office/drawing/2014/main" id="{6697CF19-0B51-EFAF-F5BD-239A4741B199}"/>
              </a:ext>
            </a:extLst>
          </p:cNvPr>
          <p:cNvSpPr txBox="1"/>
          <p:nvPr/>
        </p:nvSpPr>
        <p:spPr>
          <a:xfrm>
            <a:off x="838200" y="6215004"/>
            <a:ext cx="8191500" cy="369332"/>
          </a:xfrm>
          <a:prstGeom prst="rect">
            <a:avLst/>
          </a:prstGeom>
          <a:noFill/>
        </p:spPr>
        <p:txBody>
          <a:bodyPr wrap="square">
            <a:spAutoFit/>
          </a:bodyPr>
          <a:lstStyle/>
          <a:p>
            <a:r>
              <a:rPr lang="en-US" dirty="0">
                <a:hlinkClick r:id="rId5"/>
              </a:rPr>
              <a:t>Burn-out an "occupational phenomenon": International Classification of Diseases</a:t>
            </a:r>
            <a:endParaRPr lang="en-US" dirty="0"/>
          </a:p>
        </p:txBody>
      </p:sp>
    </p:spTree>
    <p:extLst>
      <p:ext uri="{BB962C8B-B14F-4D97-AF65-F5344CB8AC3E}">
        <p14:creationId xmlns:p14="http://schemas.microsoft.com/office/powerpoint/2010/main" val="86952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B73F-3F25-B8C6-099D-408938D2AC97}"/>
              </a:ext>
            </a:extLst>
          </p:cNvPr>
          <p:cNvSpPr>
            <a:spLocks noGrp="1"/>
          </p:cNvSpPr>
          <p:nvPr>
            <p:ph type="title"/>
          </p:nvPr>
        </p:nvSpPr>
        <p:spPr/>
        <p:txBody>
          <a:bodyPr/>
          <a:lstStyle/>
          <a:p>
            <a:r>
              <a:rPr lang="en-US" dirty="0"/>
              <a:t>Taking Back Your Power</a:t>
            </a:r>
          </a:p>
        </p:txBody>
      </p:sp>
      <p:sp>
        <p:nvSpPr>
          <p:cNvPr id="3" name="Content Placeholder 2">
            <a:extLst>
              <a:ext uri="{FF2B5EF4-FFF2-40B4-BE49-F238E27FC236}">
                <a16:creationId xmlns:a16="http://schemas.microsoft.com/office/drawing/2014/main" id="{FB557C0E-846B-61BC-FBC4-12AB8B08FE76}"/>
              </a:ext>
            </a:extLst>
          </p:cNvPr>
          <p:cNvSpPr>
            <a:spLocks noGrp="1"/>
          </p:cNvSpPr>
          <p:nvPr>
            <p:ph idx="1"/>
          </p:nvPr>
        </p:nvSpPr>
        <p:spPr/>
        <p:txBody>
          <a:bodyPr>
            <a:normAutofit lnSpcReduction="10000"/>
          </a:bodyPr>
          <a:lstStyle/>
          <a:p>
            <a:pPr marL="0" marR="0" indent="0">
              <a:lnSpc>
                <a:spcPct val="115000"/>
              </a:lnSpc>
              <a:spcBef>
                <a:spcPts val="0"/>
              </a:spcBef>
              <a:spcAft>
                <a:spcPts val="800"/>
              </a:spcAft>
              <a:buNone/>
            </a:pPr>
            <a:r>
              <a:rPr lang="en-US" sz="2400" b="1" kern="0" dirty="0">
                <a:effectLst/>
                <a:ea typeface="Montserrat" panose="00000500000000000000" pitchFamily="2" charset="0"/>
              </a:rPr>
              <a:t>Weekly Mental Health Maintenance</a:t>
            </a:r>
            <a:endParaRPr lang="en-US" sz="24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0" dirty="0">
                <a:effectLst/>
                <a:ea typeface="Montserrat" panose="00000500000000000000" pitchFamily="2" charset="0"/>
              </a:rPr>
              <a:t>Day Off Routine:</a:t>
            </a:r>
            <a:r>
              <a:rPr lang="en-US" sz="2400" kern="0" dirty="0">
                <a:effectLst/>
                <a:ea typeface="Times New Roman" panose="02020603050405020304" pitchFamily="18" charset="0"/>
              </a:rPr>
              <a:t> At least 30 min outdoors + one joy activity (art, cooking, walking, etc.)</a:t>
            </a:r>
            <a:endParaRPr lang="en-US" sz="24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0" dirty="0">
                <a:effectLst/>
                <a:ea typeface="Montserrat" panose="00000500000000000000" pitchFamily="2" charset="0"/>
              </a:rPr>
              <a:t>Limit Work Talk:</a:t>
            </a:r>
            <a:r>
              <a:rPr lang="en-US" sz="2400" kern="0" dirty="0">
                <a:effectLst/>
                <a:ea typeface="Times New Roman" panose="02020603050405020304" pitchFamily="18" charset="0"/>
              </a:rPr>
              <a:t> Choose a “no LTC discussion” dinner with family/friends once a week</a:t>
            </a:r>
            <a:endParaRPr lang="en-US" sz="24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0" dirty="0">
                <a:effectLst/>
                <a:ea typeface="Montserrat" panose="00000500000000000000" pitchFamily="2" charset="0"/>
              </a:rPr>
              <a:t>Sleep Anchor:</a:t>
            </a:r>
            <a:r>
              <a:rPr lang="en-US" sz="2400" kern="0" dirty="0">
                <a:effectLst/>
                <a:ea typeface="Times New Roman" panose="02020603050405020304" pitchFamily="18" charset="0"/>
              </a:rPr>
              <a:t> Consistent sleep/wake times on off days</a:t>
            </a:r>
            <a:endParaRPr lang="en-US" sz="24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0" dirty="0">
                <a:effectLst/>
                <a:ea typeface="Montserrat" panose="00000500000000000000" pitchFamily="2" charset="0"/>
              </a:rPr>
              <a:t>Reflect &amp; Adjust:</a:t>
            </a:r>
            <a:r>
              <a:rPr lang="en-US" sz="2400" kern="0" dirty="0">
                <a:effectLst/>
                <a:ea typeface="Times New Roman" panose="02020603050405020304" pitchFamily="18" charset="0"/>
              </a:rPr>
              <a:t> Journal 1x/week about what helped or drained you</a:t>
            </a:r>
            <a:endParaRPr lang="en-US" sz="2400" kern="100" dirty="0">
              <a:effectLst/>
              <a:ea typeface="Aptos" panose="020B0004020202020204" pitchFamily="34" charset="0"/>
            </a:endParaRPr>
          </a:p>
          <a:p>
            <a:pPr marL="342900" marR="0" lvl="0" indent="-342900">
              <a:lnSpc>
                <a:spcPct val="115000"/>
              </a:lnSpc>
              <a:spcBef>
                <a:spcPts val="0"/>
              </a:spcBef>
              <a:spcAft>
                <a:spcPts val="800"/>
              </a:spcAft>
              <a:buSzPts val="1000"/>
              <a:buFont typeface="Symbol" panose="05050102010706020507" pitchFamily="18" charset="2"/>
              <a:buChar char=""/>
              <a:tabLst>
                <a:tab pos="457200" algn="l"/>
              </a:tabLst>
            </a:pPr>
            <a:r>
              <a:rPr lang="en-US" sz="2400" kern="0" dirty="0">
                <a:effectLst/>
                <a:ea typeface="Montserrat" panose="00000500000000000000" pitchFamily="2" charset="0"/>
              </a:rPr>
              <a:t>Connect:</a:t>
            </a:r>
            <a:r>
              <a:rPr lang="en-US" sz="2400" kern="0" dirty="0">
                <a:effectLst/>
                <a:ea typeface="Times New Roman" panose="02020603050405020304" pitchFamily="18" charset="0"/>
              </a:rPr>
              <a:t> Check in with a non-work friend or family                         member</a:t>
            </a:r>
            <a:endParaRPr lang="en-US" sz="2400"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1963078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EAA90-9DE6-037E-9DA7-63B69D984BE0}"/>
              </a:ext>
            </a:extLst>
          </p:cNvPr>
          <p:cNvSpPr>
            <a:spLocks noGrp="1"/>
          </p:cNvSpPr>
          <p:nvPr>
            <p:ph type="title"/>
          </p:nvPr>
        </p:nvSpPr>
        <p:spPr/>
        <p:txBody>
          <a:bodyPr/>
          <a:lstStyle/>
          <a:p>
            <a:r>
              <a:rPr lang="en-US" dirty="0"/>
              <a:t>Quick Access Self-Care Toolkit</a:t>
            </a:r>
          </a:p>
        </p:txBody>
      </p:sp>
      <p:sp>
        <p:nvSpPr>
          <p:cNvPr id="3" name="Content Placeholder 2">
            <a:extLst>
              <a:ext uri="{FF2B5EF4-FFF2-40B4-BE49-F238E27FC236}">
                <a16:creationId xmlns:a16="http://schemas.microsoft.com/office/drawing/2014/main" id="{7F7EF3F5-34C2-705C-E3E7-712A40693BA6}"/>
              </a:ext>
            </a:extLst>
          </p:cNvPr>
          <p:cNvSpPr>
            <a:spLocks noGrp="1"/>
          </p:cNvSpPr>
          <p:nvPr>
            <p:ph idx="1"/>
          </p:nvPr>
        </p:nvSpPr>
        <p:spPr>
          <a:xfrm>
            <a:off x="838200" y="1825625"/>
            <a:ext cx="6413500" cy="4351338"/>
          </a:xfrm>
        </p:spPr>
        <p:txBody>
          <a:bodyPr>
            <a:normAutofit/>
          </a:bodyPr>
          <a:lstStyle/>
          <a:p>
            <a:pPr marL="0" marR="0" indent="0">
              <a:lnSpc>
                <a:spcPct val="115000"/>
              </a:lnSpc>
              <a:spcBef>
                <a:spcPts val="0"/>
              </a:spcBef>
              <a:spcAft>
                <a:spcPts val="800"/>
              </a:spcAft>
              <a:buNone/>
            </a:pPr>
            <a:r>
              <a:rPr lang="en-US" sz="2800" b="1" i="1" kern="0" dirty="0">
                <a:solidFill>
                  <a:schemeClr val="accent3"/>
                </a:solidFill>
                <a:effectLst/>
                <a:ea typeface="Times New Roman" panose="02020603050405020304" pitchFamily="18" charset="0"/>
              </a:rPr>
              <a:t>Keep these items in your work bag:</a:t>
            </a:r>
            <a:endParaRPr lang="en-US" sz="2800" b="1" i="1" kern="100" dirty="0">
              <a:solidFill>
                <a:schemeClr val="accent3"/>
              </a:solidFill>
              <a:ea typeface="Times New Roman" panose="02020603050405020304" pitchFamily="18" charset="0"/>
            </a:endParaRPr>
          </a:p>
          <a:p>
            <a:pPr marL="457200" lvl="1">
              <a:lnSpc>
                <a:spcPct val="115000"/>
              </a:lnSpc>
              <a:spcBef>
                <a:spcPts val="0"/>
              </a:spcBef>
              <a:spcAft>
                <a:spcPts val="800"/>
              </a:spcAft>
            </a:pPr>
            <a:r>
              <a:rPr lang="en-US" sz="2800" kern="0" dirty="0">
                <a:effectLst/>
                <a:ea typeface="Montserrat" panose="00000500000000000000" pitchFamily="2" charset="0"/>
              </a:rPr>
              <a:t>Small stress ball or fidget item</a:t>
            </a:r>
          </a:p>
          <a:p>
            <a:pPr marL="457200" lvl="1">
              <a:lnSpc>
                <a:spcPct val="115000"/>
              </a:lnSpc>
              <a:spcBef>
                <a:spcPts val="0"/>
              </a:spcBef>
              <a:spcAft>
                <a:spcPts val="800"/>
              </a:spcAft>
            </a:pPr>
            <a:r>
              <a:rPr lang="en-US" sz="2800" kern="0" dirty="0">
                <a:effectLst/>
                <a:ea typeface="Montserrat" panose="00000500000000000000" pitchFamily="2" charset="0"/>
              </a:rPr>
              <a:t>Herbal tea packet or electrolyte drink mix</a:t>
            </a:r>
          </a:p>
          <a:p>
            <a:pPr marL="457200" lvl="1">
              <a:lnSpc>
                <a:spcPct val="115000"/>
              </a:lnSpc>
              <a:spcBef>
                <a:spcPts val="0"/>
              </a:spcBef>
              <a:spcAft>
                <a:spcPts val="800"/>
              </a:spcAft>
            </a:pPr>
            <a:r>
              <a:rPr lang="en-US" sz="2800" kern="0" dirty="0">
                <a:effectLst/>
                <a:ea typeface="Montserrat" panose="00000500000000000000" pitchFamily="2" charset="0"/>
              </a:rPr>
              <a:t>Hand lotion with calming scent</a:t>
            </a:r>
          </a:p>
          <a:p>
            <a:pPr marL="457200" lvl="1">
              <a:lnSpc>
                <a:spcPct val="115000"/>
              </a:lnSpc>
              <a:spcBef>
                <a:spcPts val="0"/>
              </a:spcBef>
              <a:spcAft>
                <a:spcPts val="800"/>
              </a:spcAft>
            </a:pPr>
            <a:r>
              <a:rPr lang="en-US" sz="2800" kern="0" dirty="0">
                <a:effectLst/>
                <a:ea typeface="Montserrat" panose="00000500000000000000" pitchFamily="2" charset="0"/>
              </a:rPr>
              <a:t>Printed grounding exercise card</a:t>
            </a:r>
          </a:p>
          <a:p>
            <a:pPr marL="457200" lvl="1">
              <a:lnSpc>
                <a:spcPct val="115000"/>
              </a:lnSpc>
              <a:spcBef>
                <a:spcPts val="0"/>
              </a:spcBef>
              <a:spcAft>
                <a:spcPts val="800"/>
              </a:spcAft>
            </a:pPr>
            <a:r>
              <a:rPr lang="en-US" sz="2800" kern="0" dirty="0">
                <a:effectLst/>
                <a:ea typeface="Montserrat" panose="00000500000000000000" pitchFamily="2" charset="0"/>
              </a:rPr>
              <a:t>EAP &amp; crisis line numbers</a:t>
            </a:r>
            <a:endParaRPr lang="en-US" sz="2800" kern="100" dirty="0">
              <a:effectLst/>
              <a:ea typeface="Aptos" panose="020B0004020202020204" pitchFamily="34" charset="0"/>
            </a:endParaRPr>
          </a:p>
          <a:p>
            <a:endParaRPr lang="en-US" dirty="0"/>
          </a:p>
        </p:txBody>
      </p:sp>
      <p:pic>
        <p:nvPicPr>
          <p:cNvPr id="2050" name="Picture 2">
            <a:extLst>
              <a:ext uri="{FF2B5EF4-FFF2-40B4-BE49-F238E27FC236}">
                <a16:creationId xmlns:a16="http://schemas.microsoft.com/office/drawing/2014/main" id="{E6D1DDE6-E324-A3EB-6078-DBF6AFA290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8454" y="812616"/>
            <a:ext cx="4410351" cy="5232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4321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ECCC-A2DF-2576-E00D-7CA3257AE384}"/>
              </a:ext>
            </a:extLst>
          </p:cNvPr>
          <p:cNvSpPr>
            <a:spLocks noGrp="1"/>
          </p:cNvSpPr>
          <p:nvPr>
            <p:ph type="title"/>
          </p:nvPr>
        </p:nvSpPr>
        <p:spPr>
          <a:xfrm>
            <a:off x="838200" y="238125"/>
            <a:ext cx="10515600" cy="1325563"/>
          </a:xfrm>
        </p:spPr>
        <p:txBody>
          <a:bodyPr/>
          <a:lstStyle/>
          <a:p>
            <a:r>
              <a:rPr lang="en-US" dirty="0"/>
              <a:t>Commit to Action- SMART Goal worksheet</a:t>
            </a:r>
          </a:p>
        </p:txBody>
      </p:sp>
      <p:graphicFrame>
        <p:nvGraphicFramePr>
          <p:cNvPr id="4" name="Content Placeholder 3">
            <a:extLst>
              <a:ext uri="{FF2B5EF4-FFF2-40B4-BE49-F238E27FC236}">
                <a16:creationId xmlns:a16="http://schemas.microsoft.com/office/drawing/2014/main" id="{77072FFE-CA01-5A98-F223-BAB58EEB81EE}"/>
              </a:ext>
            </a:extLst>
          </p:cNvPr>
          <p:cNvGraphicFramePr>
            <a:graphicFrameLocks noGrp="1"/>
          </p:cNvGraphicFramePr>
          <p:nvPr>
            <p:ph idx="1"/>
            <p:extLst>
              <p:ext uri="{D42A27DB-BD31-4B8C-83A1-F6EECF244321}">
                <p14:modId xmlns:p14="http://schemas.microsoft.com/office/powerpoint/2010/main" val="4049076395"/>
              </p:ext>
            </p:extLst>
          </p:nvPr>
        </p:nvGraphicFramePr>
        <p:xfrm>
          <a:off x="838200" y="1377179"/>
          <a:ext cx="10515600" cy="5253588"/>
        </p:xfrm>
        <a:graphic>
          <a:graphicData uri="http://schemas.openxmlformats.org/drawingml/2006/table">
            <a:tbl>
              <a:tblPr firstRow="1" firstCol="1" bandRow="1">
                <a:tableStyleId>{5C22544A-7EE6-4342-B048-85BDC9FD1C3A}</a:tableStyleId>
              </a:tblPr>
              <a:tblGrid>
                <a:gridCol w="2415401">
                  <a:extLst>
                    <a:ext uri="{9D8B030D-6E8A-4147-A177-3AD203B41FA5}">
                      <a16:colId xmlns:a16="http://schemas.microsoft.com/office/drawing/2014/main" val="162019481"/>
                    </a:ext>
                  </a:extLst>
                </a:gridCol>
                <a:gridCol w="5655268">
                  <a:extLst>
                    <a:ext uri="{9D8B030D-6E8A-4147-A177-3AD203B41FA5}">
                      <a16:colId xmlns:a16="http://schemas.microsoft.com/office/drawing/2014/main" val="1522161530"/>
                    </a:ext>
                  </a:extLst>
                </a:gridCol>
                <a:gridCol w="2444931">
                  <a:extLst>
                    <a:ext uri="{9D8B030D-6E8A-4147-A177-3AD203B41FA5}">
                      <a16:colId xmlns:a16="http://schemas.microsoft.com/office/drawing/2014/main" val="1049894931"/>
                    </a:ext>
                  </a:extLst>
                </a:gridCol>
              </a:tblGrid>
              <a:tr h="604868">
                <a:tc>
                  <a:txBody>
                    <a:bodyPr/>
                    <a:lstStyle/>
                    <a:p>
                      <a:pPr marL="0" marR="0" algn="ctr">
                        <a:lnSpc>
                          <a:spcPct val="115000"/>
                        </a:lnSpc>
                        <a:spcBef>
                          <a:spcPts val="0"/>
                        </a:spcBef>
                        <a:spcAft>
                          <a:spcPts val="0"/>
                        </a:spcAft>
                      </a:pPr>
                      <a:r>
                        <a:rPr lang="en-US" sz="2400" kern="0">
                          <a:effectLst/>
                          <a:latin typeface="Segoe UI" panose="020B0502040204020203" pitchFamily="34" charset="0"/>
                          <a:cs typeface="Segoe UI" panose="020B0502040204020203" pitchFamily="34" charset="0"/>
                        </a:rPr>
                        <a:t>SMART Component</a:t>
                      </a:r>
                      <a:endParaRPr lang="en-US" sz="24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gn="ctr">
                        <a:lnSpc>
                          <a:spcPct val="115000"/>
                        </a:lnSpc>
                        <a:spcBef>
                          <a:spcPts val="0"/>
                        </a:spcBef>
                        <a:spcAft>
                          <a:spcPts val="0"/>
                        </a:spcAft>
                      </a:pPr>
                      <a:r>
                        <a:rPr lang="en-US" sz="2400" kern="0">
                          <a:effectLst/>
                          <a:latin typeface="Segoe UI" panose="020B0502040204020203" pitchFamily="34" charset="0"/>
                          <a:cs typeface="Segoe UI" panose="020B0502040204020203" pitchFamily="34" charset="0"/>
                        </a:rPr>
                        <a:t>Example</a:t>
                      </a:r>
                      <a:endParaRPr lang="en-US" sz="24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gn="ctr">
                        <a:lnSpc>
                          <a:spcPct val="115000"/>
                        </a:lnSpc>
                        <a:spcBef>
                          <a:spcPts val="0"/>
                        </a:spcBef>
                        <a:spcAft>
                          <a:spcPts val="0"/>
                        </a:spcAft>
                      </a:pPr>
                      <a:r>
                        <a:rPr lang="en-US" sz="2400" kern="0" dirty="0">
                          <a:effectLst/>
                          <a:latin typeface="Segoe UI" panose="020B0502040204020203" pitchFamily="34" charset="0"/>
                          <a:cs typeface="Segoe UI" panose="020B0502040204020203" pitchFamily="34" charset="0"/>
                        </a:rPr>
                        <a:t>My Goal</a:t>
                      </a:r>
                      <a:endParaRPr lang="en-US" sz="24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extLst>
                  <a:ext uri="{0D108BD9-81ED-4DB2-BD59-A6C34878D82A}">
                    <a16:rowId xmlns:a16="http://schemas.microsoft.com/office/drawing/2014/main" val="2611330998"/>
                  </a:ext>
                </a:extLst>
              </a:tr>
              <a:tr h="873099">
                <a:tc>
                  <a:txBody>
                    <a:bodyPr/>
                    <a:lstStyle/>
                    <a:p>
                      <a:pPr marL="0" marR="0" algn="ctr">
                        <a:lnSpc>
                          <a:spcPct val="115000"/>
                        </a:lnSpc>
                        <a:spcBef>
                          <a:spcPts val="0"/>
                        </a:spcBef>
                        <a:spcAft>
                          <a:spcPts val="800"/>
                        </a:spcAft>
                      </a:pPr>
                      <a:r>
                        <a:rPr lang="en-US" sz="2800" kern="0">
                          <a:effectLst/>
                          <a:latin typeface="Segoe UI" panose="020B0502040204020203" pitchFamily="34" charset="0"/>
                          <a:cs typeface="Segoe UI" panose="020B0502040204020203" pitchFamily="34" charset="0"/>
                        </a:rPr>
                        <a:t>Specific</a:t>
                      </a:r>
                      <a:endParaRPr lang="en-US" sz="28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800" b="1" kern="0" dirty="0">
                          <a:effectLst/>
                          <a:latin typeface="Segoe UI" panose="020B0502040204020203" pitchFamily="34" charset="0"/>
                          <a:cs typeface="Segoe UI" panose="020B0502040204020203" pitchFamily="34" charset="0"/>
                        </a:rPr>
                        <a:t>What exactly will I commit to for self-care?</a:t>
                      </a:r>
                      <a:r>
                        <a:rPr lang="en-US" sz="1800" kern="0" dirty="0">
                          <a:effectLst/>
                          <a:latin typeface="Segoe UI" panose="020B0502040204020203" pitchFamily="34" charset="0"/>
                          <a:cs typeface="Segoe UI" panose="020B0502040204020203" pitchFamily="34" charset="0"/>
                        </a:rPr>
                        <a:t> </a:t>
                      </a:r>
                      <a:endParaRPr lang="en-US" sz="1800" kern="100" dirty="0">
                        <a:effectLst/>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kern="0" dirty="0">
                          <a:effectLst/>
                          <a:latin typeface="Segoe UI" panose="020B0502040204020203" pitchFamily="34" charset="0"/>
                          <a:cs typeface="Segoe UI" panose="020B0502040204020203" pitchFamily="34" charset="0"/>
                        </a:rPr>
                        <a:t>Example- I will take 3 slow breaths before every care interaction where I feel tense.</a:t>
                      </a:r>
                      <a:endParaRPr lang="en-US" sz="1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a:lnSpc>
                          <a:spcPct val="115000"/>
                        </a:lnSpc>
                      </a:pPr>
                      <a:endParaRPr lang="en-US" sz="1400" kern="100">
                        <a:effectLst/>
                        <a:latin typeface="Aptos" panose="020B0004020202020204" pitchFamily="34" charset="0"/>
                      </a:endParaRPr>
                    </a:p>
                  </a:txBody>
                  <a:tcPr marL="6639" marR="6639" marT="6639" marB="6639" anchor="ctr"/>
                </a:tc>
                <a:extLst>
                  <a:ext uri="{0D108BD9-81ED-4DB2-BD59-A6C34878D82A}">
                    <a16:rowId xmlns:a16="http://schemas.microsoft.com/office/drawing/2014/main" val="3425907393"/>
                  </a:ext>
                </a:extLst>
              </a:tr>
              <a:tr h="873099">
                <a:tc>
                  <a:txBody>
                    <a:bodyPr/>
                    <a:lstStyle/>
                    <a:p>
                      <a:pPr marL="0" marR="0" algn="ctr">
                        <a:lnSpc>
                          <a:spcPct val="115000"/>
                        </a:lnSpc>
                        <a:spcBef>
                          <a:spcPts val="0"/>
                        </a:spcBef>
                        <a:spcAft>
                          <a:spcPts val="800"/>
                        </a:spcAft>
                      </a:pPr>
                      <a:r>
                        <a:rPr lang="en-US" sz="2800" kern="0">
                          <a:effectLst/>
                          <a:latin typeface="Segoe UI" panose="020B0502040204020203" pitchFamily="34" charset="0"/>
                          <a:cs typeface="Segoe UI" panose="020B0502040204020203" pitchFamily="34" charset="0"/>
                        </a:rPr>
                        <a:t>Measurable</a:t>
                      </a:r>
                      <a:endParaRPr lang="en-US" sz="28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800" b="1" kern="0" dirty="0">
                          <a:effectLst/>
                          <a:latin typeface="Segoe UI" panose="020B0502040204020203" pitchFamily="34" charset="0"/>
                          <a:cs typeface="Segoe UI" panose="020B0502040204020203" pitchFamily="34" charset="0"/>
                        </a:rPr>
                        <a:t>How will I track my progress?</a:t>
                      </a:r>
                      <a:r>
                        <a:rPr lang="en-US" sz="1800" kern="0" dirty="0">
                          <a:effectLst/>
                          <a:latin typeface="Segoe UI" panose="020B0502040204020203" pitchFamily="34" charset="0"/>
                          <a:cs typeface="Segoe UI" panose="020B0502040204020203" pitchFamily="34" charset="0"/>
                        </a:rPr>
                        <a:t> </a:t>
                      </a:r>
                      <a:endParaRPr lang="en-US" sz="1800" kern="100" dirty="0">
                        <a:effectLst/>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kern="0" dirty="0">
                          <a:effectLst/>
                          <a:latin typeface="Segoe UI" panose="020B0502040204020203" pitchFamily="34" charset="0"/>
                          <a:cs typeface="Segoe UI" panose="020B0502040204020203" pitchFamily="34" charset="0"/>
                        </a:rPr>
                        <a:t>Example- Track with a tally mark in my pocket notebook or a note on phone.</a:t>
                      </a:r>
                      <a:endParaRPr lang="en-US" sz="1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a:lnSpc>
                          <a:spcPct val="115000"/>
                        </a:lnSpc>
                      </a:pPr>
                      <a:endParaRPr lang="en-US" sz="1400" kern="100">
                        <a:effectLst/>
                        <a:latin typeface="Aptos" panose="020B0004020202020204" pitchFamily="34" charset="0"/>
                      </a:endParaRPr>
                    </a:p>
                  </a:txBody>
                  <a:tcPr marL="6639" marR="6639" marT="6639" marB="6639" anchor="ctr"/>
                </a:tc>
                <a:extLst>
                  <a:ext uri="{0D108BD9-81ED-4DB2-BD59-A6C34878D82A}">
                    <a16:rowId xmlns:a16="http://schemas.microsoft.com/office/drawing/2014/main" val="2707685854"/>
                  </a:ext>
                </a:extLst>
              </a:tr>
              <a:tr h="704921">
                <a:tc>
                  <a:txBody>
                    <a:bodyPr/>
                    <a:lstStyle/>
                    <a:p>
                      <a:pPr marL="0" marR="0" algn="ctr">
                        <a:lnSpc>
                          <a:spcPct val="115000"/>
                        </a:lnSpc>
                        <a:spcBef>
                          <a:spcPts val="0"/>
                        </a:spcBef>
                        <a:spcAft>
                          <a:spcPts val="800"/>
                        </a:spcAft>
                      </a:pPr>
                      <a:r>
                        <a:rPr lang="en-US" sz="2800" kern="0">
                          <a:effectLst/>
                          <a:latin typeface="Segoe UI" panose="020B0502040204020203" pitchFamily="34" charset="0"/>
                          <a:cs typeface="Segoe UI" panose="020B0502040204020203" pitchFamily="34" charset="0"/>
                        </a:rPr>
                        <a:t>Achievable</a:t>
                      </a:r>
                      <a:endParaRPr lang="en-US" sz="28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800" b="1" kern="0" dirty="0">
                          <a:effectLst/>
                          <a:latin typeface="Segoe UI" panose="020B0502040204020203" pitchFamily="34" charset="0"/>
                          <a:cs typeface="Segoe UI" panose="020B0502040204020203" pitchFamily="34" charset="0"/>
                        </a:rPr>
                        <a:t>Is this realistic during my shift or at home?</a:t>
                      </a:r>
                      <a:r>
                        <a:rPr lang="en-US" sz="1800" kern="0" dirty="0">
                          <a:effectLst/>
                          <a:latin typeface="Segoe UI" panose="020B0502040204020203" pitchFamily="34" charset="0"/>
                          <a:cs typeface="Segoe UI" panose="020B0502040204020203" pitchFamily="34" charset="0"/>
                        </a:rPr>
                        <a:t> </a:t>
                      </a:r>
                      <a:endParaRPr lang="en-US" sz="1800" kern="100" dirty="0">
                        <a:effectLst/>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kern="0" dirty="0">
                          <a:effectLst/>
                          <a:latin typeface="Segoe UI" panose="020B0502040204020203" pitchFamily="34" charset="0"/>
                          <a:cs typeface="Segoe UI" panose="020B0502040204020203" pitchFamily="34" charset="0"/>
                        </a:rPr>
                        <a:t>Example- Breathing exercises takes under 30 seconds.</a:t>
                      </a:r>
                      <a:endParaRPr lang="en-US" sz="1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400" kern="0">
                          <a:effectLst/>
                        </a:rPr>
                        <a:t> </a:t>
                      </a:r>
                      <a:endParaRPr lang="en-US" sz="1400" kern="100">
                        <a:effectLst/>
                        <a:latin typeface="Aptos" panose="020B0004020202020204" pitchFamily="34" charset="0"/>
                        <a:ea typeface="Aptos" panose="020B0004020202020204" pitchFamily="34" charset="0"/>
                        <a:cs typeface="Times New Roman" panose="02020603050405020304" pitchFamily="18" charset="0"/>
                      </a:endParaRPr>
                    </a:p>
                  </a:txBody>
                  <a:tcPr marL="6639" marR="6639" marT="6639" marB="6639" anchor="ctr"/>
                </a:tc>
                <a:extLst>
                  <a:ext uri="{0D108BD9-81ED-4DB2-BD59-A6C34878D82A}">
                    <a16:rowId xmlns:a16="http://schemas.microsoft.com/office/drawing/2014/main" val="2488430207"/>
                  </a:ext>
                </a:extLst>
              </a:tr>
              <a:tr h="873099">
                <a:tc>
                  <a:txBody>
                    <a:bodyPr/>
                    <a:lstStyle/>
                    <a:p>
                      <a:pPr marL="0" marR="0" algn="ctr">
                        <a:lnSpc>
                          <a:spcPct val="115000"/>
                        </a:lnSpc>
                        <a:spcBef>
                          <a:spcPts val="0"/>
                        </a:spcBef>
                        <a:spcAft>
                          <a:spcPts val="800"/>
                        </a:spcAft>
                      </a:pPr>
                      <a:r>
                        <a:rPr lang="en-US" sz="2800" kern="0">
                          <a:effectLst/>
                          <a:latin typeface="Segoe UI" panose="020B0502040204020203" pitchFamily="34" charset="0"/>
                          <a:cs typeface="Segoe UI" panose="020B0502040204020203" pitchFamily="34" charset="0"/>
                        </a:rPr>
                        <a:t>Relevant</a:t>
                      </a:r>
                      <a:endParaRPr lang="en-US" sz="2800" kern="10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800" b="1" kern="0" dirty="0">
                          <a:effectLst/>
                          <a:latin typeface="Segoe UI" panose="020B0502040204020203" pitchFamily="34" charset="0"/>
                          <a:cs typeface="Segoe UI" panose="020B0502040204020203" pitchFamily="34" charset="0"/>
                        </a:rPr>
                        <a:t>Why does this matter for me and my role?</a:t>
                      </a:r>
                      <a:endParaRPr lang="en-US" sz="1800" b="1" kern="100" dirty="0">
                        <a:effectLst/>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kern="0" dirty="0">
                          <a:effectLst/>
                          <a:latin typeface="Segoe UI" panose="020B0502040204020203" pitchFamily="34" charset="0"/>
                          <a:cs typeface="Segoe UI" panose="020B0502040204020203" pitchFamily="34" charset="0"/>
                        </a:rPr>
                        <a:t>Example- Helps me reduce resident escalation and my own stress.</a:t>
                      </a:r>
                      <a:endParaRPr lang="en-US" sz="1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a:lnSpc>
                          <a:spcPct val="115000"/>
                        </a:lnSpc>
                      </a:pPr>
                      <a:endParaRPr lang="en-US" sz="1400" kern="100">
                        <a:effectLst/>
                        <a:latin typeface="Aptos" panose="020B0004020202020204" pitchFamily="34" charset="0"/>
                      </a:endParaRPr>
                    </a:p>
                  </a:txBody>
                  <a:tcPr marL="6639" marR="6639" marT="6639" marB="6639" anchor="ctr"/>
                </a:tc>
                <a:extLst>
                  <a:ext uri="{0D108BD9-81ED-4DB2-BD59-A6C34878D82A}">
                    <a16:rowId xmlns:a16="http://schemas.microsoft.com/office/drawing/2014/main" val="1460368134"/>
                  </a:ext>
                </a:extLst>
              </a:tr>
              <a:tr h="873099">
                <a:tc>
                  <a:txBody>
                    <a:bodyPr/>
                    <a:lstStyle/>
                    <a:p>
                      <a:pPr marL="0" marR="0" algn="ctr">
                        <a:lnSpc>
                          <a:spcPct val="115000"/>
                        </a:lnSpc>
                        <a:spcBef>
                          <a:spcPts val="0"/>
                        </a:spcBef>
                        <a:spcAft>
                          <a:spcPts val="800"/>
                        </a:spcAft>
                      </a:pPr>
                      <a:r>
                        <a:rPr lang="en-US" sz="2800" kern="0" dirty="0">
                          <a:effectLst/>
                          <a:latin typeface="Segoe UI" panose="020B0502040204020203" pitchFamily="34" charset="0"/>
                          <a:cs typeface="Segoe UI" panose="020B0502040204020203" pitchFamily="34" charset="0"/>
                        </a:rPr>
                        <a:t>Time-bound</a:t>
                      </a:r>
                      <a:endParaRPr lang="en-US" sz="2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marL="0" marR="0">
                        <a:lnSpc>
                          <a:spcPct val="115000"/>
                        </a:lnSpc>
                        <a:spcBef>
                          <a:spcPts val="0"/>
                        </a:spcBef>
                        <a:spcAft>
                          <a:spcPts val="0"/>
                        </a:spcAft>
                      </a:pPr>
                      <a:r>
                        <a:rPr lang="en-US" sz="1800" b="1" kern="0" dirty="0">
                          <a:effectLst/>
                          <a:latin typeface="Segoe UI" panose="020B0502040204020203" pitchFamily="34" charset="0"/>
                          <a:cs typeface="Segoe UI" panose="020B0502040204020203" pitchFamily="34" charset="0"/>
                        </a:rPr>
                        <a:t>When will I do this and for how long?</a:t>
                      </a:r>
                      <a:endParaRPr lang="en-US" sz="1800" b="1" kern="100" dirty="0">
                        <a:effectLst/>
                        <a:latin typeface="Segoe UI" panose="020B0502040204020203" pitchFamily="34" charset="0"/>
                        <a:cs typeface="Segoe UI" panose="020B0502040204020203" pitchFamily="34" charset="0"/>
                      </a:endParaRPr>
                    </a:p>
                    <a:p>
                      <a:pPr marL="0" marR="0">
                        <a:lnSpc>
                          <a:spcPct val="115000"/>
                        </a:lnSpc>
                        <a:spcBef>
                          <a:spcPts val="0"/>
                        </a:spcBef>
                        <a:spcAft>
                          <a:spcPts val="0"/>
                        </a:spcAft>
                      </a:pPr>
                      <a:r>
                        <a:rPr lang="en-US" sz="1800" kern="0" dirty="0">
                          <a:effectLst/>
                          <a:latin typeface="Segoe UI" panose="020B0502040204020203" pitchFamily="34" charset="0"/>
                          <a:cs typeface="Segoe UI" panose="020B0502040204020203" pitchFamily="34" charset="0"/>
                        </a:rPr>
                        <a:t>Example- I will do this every shift for the next 2 weeks, then reassess.</a:t>
                      </a:r>
                      <a:endParaRPr lang="en-US" sz="1800" kern="100" dirty="0">
                        <a:effectLst/>
                        <a:latin typeface="Segoe UI" panose="020B0502040204020203" pitchFamily="34" charset="0"/>
                        <a:ea typeface="Aptos" panose="020B0004020202020204" pitchFamily="34" charset="0"/>
                        <a:cs typeface="Segoe UI" panose="020B0502040204020203" pitchFamily="34" charset="0"/>
                      </a:endParaRPr>
                    </a:p>
                  </a:txBody>
                  <a:tcPr marL="6639" marR="6639" marT="6639" marB="6639" anchor="ctr"/>
                </a:tc>
                <a:tc>
                  <a:txBody>
                    <a:bodyPr/>
                    <a:lstStyle/>
                    <a:p>
                      <a:pPr>
                        <a:lnSpc>
                          <a:spcPct val="115000"/>
                        </a:lnSpc>
                      </a:pPr>
                      <a:endParaRPr lang="en-US" sz="1400" kern="100" dirty="0">
                        <a:effectLst/>
                        <a:latin typeface="Aptos" panose="020B0004020202020204" pitchFamily="34" charset="0"/>
                      </a:endParaRPr>
                    </a:p>
                  </a:txBody>
                  <a:tcPr marL="6639" marR="6639" marT="6639" marB="6639" anchor="ctr"/>
                </a:tc>
                <a:extLst>
                  <a:ext uri="{0D108BD9-81ED-4DB2-BD59-A6C34878D82A}">
                    <a16:rowId xmlns:a16="http://schemas.microsoft.com/office/drawing/2014/main" val="3369924451"/>
                  </a:ext>
                </a:extLst>
              </a:tr>
            </a:tbl>
          </a:graphicData>
        </a:graphic>
      </p:graphicFrame>
    </p:spTree>
    <p:extLst>
      <p:ext uri="{BB962C8B-B14F-4D97-AF65-F5344CB8AC3E}">
        <p14:creationId xmlns:p14="http://schemas.microsoft.com/office/powerpoint/2010/main" val="3197130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Personal Self-Care </a:t>
            </a:r>
            <a:r>
              <a:rPr lang="en-US" dirty="0"/>
              <a:t>Commitment</a:t>
            </a:r>
            <a:endParaRPr dirty="0"/>
          </a:p>
        </p:txBody>
      </p:sp>
      <p:sp>
        <p:nvSpPr>
          <p:cNvPr id="3" name="Content Placeholder 2"/>
          <p:cNvSpPr>
            <a:spLocks noGrp="1"/>
          </p:cNvSpPr>
          <p:nvPr>
            <p:ph idx="1"/>
          </p:nvPr>
        </p:nvSpPr>
        <p:spPr>
          <a:xfrm>
            <a:off x="457200" y="2520948"/>
            <a:ext cx="4952959" cy="4351338"/>
          </a:xfrm>
        </p:spPr>
        <p:txBody>
          <a:bodyPr>
            <a:normAutofit/>
          </a:bodyPr>
          <a:lstStyle/>
          <a:p>
            <a:pPr marL="0" indent="0" algn="ctr">
              <a:buNone/>
            </a:pPr>
            <a:r>
              <a:rPr sz="3600" dirty="0">
                <a:solidFill>
                  <a:schemeClr val="accent3"/>
                </a:solidFill>
              </a:rPr>
              <a:t>One small change I can start toda</a:t>
            </a:r>
            <a:r>
              <a:rPr lang="en-US" sz="3600" dirty="0">
                <a:solidFill>
                  <a:schemeClr val="accent3"/>
                </a:solidFill>
              </a:rPr>
              <a:t>y?</a:t>
            </a:r>
          </a:p>
          <a:p>
            <a:pPr marL="0" indent="0" algn="ctr">
              <a:buNone/>
            </a:pPr>
            <a:endParaRPr sz="3600" dirty="0">
              <a:solidFill>
                <a:schemeClr val="accent3"/>
              </a:solidFill>
            </a:endParaRPr>
          </a:p>
          <a:p>
            <a:pPr marL="0" indent="0" algn="ctr">
              <a:buNone/>
            </a:pPr>
            <a:r>
              <a:rPr sz="3600" dirty="0">
                <a:solidFill>
                  <a:schemeClr val="accent3"/>
                </a:solidFill>
              </a:rPr>
              <a:t>One boundary I will practice settin</a:t>
            </a:r>
            <a:r>
              <a:rPr lang="en-US" sz="3600" dirty="0">
                <a:solidFill>
                  <a:schemeClr val="accent3"/>
                </a:solidFill>
              </a:rPr>
              <a:t>g is …</a:t>
            </a:r>
            <a:endParaRPr sz="3600" dirty="0">
              <a:solidFill>
                <a:schemeClr val="accent3"/>
              </a:solidFill>
            </a:endParaRPr>
          </a:p>
        </p:txBody>
      </p:sp>
      <p:pic>
        <p:nvPicPr>
          <p:cNvPr id="5" name="Picture 4">
            <a:extLst>
              <a:ext uri="{FF2B5EF4-FFF2-40B4-BE49-F238E27FC236}">
                <a16:creationId xmlns:a16="http://schemas.microsoft.com/office/drawing/2014/main" id="{1D6531AC-30D6-346D-C7C7-5BB0CCF908EC}"/>
              </a:ext>
            </a:extLst>
          </p:cNvPr>
          <p:cNvPicPr>
            <a:picLocks noChangeAspect="1"/>
          </p:cNvPicPr>
          <p:nvPr/>
        </p:nvPicPr>
        <p:blipFill>
          <a:blip r:embed="rId3"/>
          <a:srcRect t="14801" b="8374"/>
          <a:stretch/>
        </p:blipFill>
        <p:spPr>
          <a:xfrm>
            <a:off x="5410159" y="1997690"/>
            <a:ext cx="6467294" cy="4007207"/>
          </a:xfrm>
          <a:prstGeom prst="rect">
            <a:avLst/>
          </a:prstGeom>
        </p:spPr>
      </p:pic>
    </p:spTree>
    <p:extLst>
      <p:ext uri="{BB962C8B-B14F-4D97-AF65-F5344CB8AC3E}">
        <p14:creationId xmlns:p14="http://schemas.microsoft.com/office/powerpoint/2010/main" val="874322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DEC35AB-6432-4233-8654-9726D3C5A9C9}"/>
              </a:ext>
            </a:extLst>
          </p:cNvPr>
          <p:cNvSpPr txBox="1">
            <a:spLocks/>
          </p:cNvSpPr>
          <p:nvPr/>
        </p:nvSpPr>
        <p:spPr>
          <a:xfrm>
            <a:off x="1927890" y="1084685"/>
            <a:ext cx="8544339" cy="38033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Segoe UI" panose="020B0502040204020203" pitchFamily="34" charset="0"/>
                <a:ea typeface="+mj-ea"/>
                <a:cs typeface="Segoe UI" panose="020B0502040204020203" pitchFamily="34" charset="0"/>
              </a:defRPr>
            </a:lvl1pPr>
          </a:lstStyle>
          <a:p>
            <a:pPr algn="ctr"/>
            <a:endParaRPr lang="en-US" sz="1900" dirty="0">
              <a:solidFill>
                <a:schemeClr val="tx1"/>
              </a:solidFill>
            </a:endParaRPr>
          </a:p>
          <a:p>
            <a:pPr algn="ctr"/>
            <a:r>
              <a:rPr lang="en-US" sz="2800" dirty="0">
                <a:solidFill>
                  <a:schemeClr val="tx1"/>
                </a:solidFill>
              </a:rPr>
              <a:t>Brenda Groves</a:t>
            </a:r>
          </a:p>
          <a:p>
            <a:pPr algn="ctr"/>
            <a:r>
              <a:rPr lang="en-US" sz="2800" dirty="0">
                <a:solidFill>
                  <a:schemeClr val="tx1"/>
                </a:solidFill>
              </a:rPr>
              <a:t>Quality Improvement Manager</a:t>
            </a:r>
          </a:p>
          <a:p>
            <a:pPr algn="ctr"/>
            <a:r>
              <a:rPr lang="en-US" sz="2800" dirty="0">
                <a:solidFill>
                  <a:schemeClr val="tx1"/>
                </a:solidFill>
              </a:rPr>
              <a:t>KFMC Health Improvement Partners</a:t>
            </a:r>
          </a:p>
          <a:p>
            <a:pPr algn="ctr"/>
            <a:r>
              <a:rPr lang="en-US" sz="2800" dirty="0">
                <a:solidFill>
                  <a:schemeClr val="tx1"/>
                </a:solidFill>
              </a:rPr>
              <a:t>Phone:  785-271-4150</a:t>
            </a:r>
          </a:p>
          <a:p>
            <a:pPr algn="ctr"/>
            <a:r>
              <a:rPr lang="en-US" sz="2800" dirty="0">
                <a:solidFill>
                  <a:schemeClr val="tx1"/>
                </a:solidFill>
              </a:rPr>
              <a:t>Email:  </a:t>
            </a:r>
            <a:r>
              <a:rPr lang="en-US" sz="2800" i="1" dirty="0">
                <a:solidFill>
                  <a:schemeClr val="tx1"/>
                </a:solidFill>
              </a:rPr>
              <a:t>bgroves@kfmc.org</a:t>
            </a:r>
          </a:p>
        </p:txBody>
      </p:sp>
      <p:sp>
        <p:nvSpPr>
          <p:cNvPr id="8" name="Title 1">
            <a:extLst>
              <a:ext uri="{FF2B5EF4-FFF2-40B4-BE49-F238E27FC236}">
                <a16:creationId xmlns:a16="http://schemas.microsoft.com/office/drawing/2014/main" id="{4FE2BDBB-5552-4D4E-8D0F-4E48BE9BC54E}"/>
              </a:ext>
            </a:extLst>
          </p:cNvPr>
          <p:cNvSpPr txBox="1">
            <a:spLocks/>
          </p:cNvSpPr>
          <p:nvPr/>
        </p:nvSpPr>
        <p:spPr>
          <a:xfrm>
            <a:off x="1907407" y="5329781"/>
            <a:ext cx="8544339" cy="11077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accent1"/>
                </a:solidFill>
                <a:latin typeface="Segoe UI" panose="020B0502040204020203" pitchFamily="34" charset="0"/>
                <a:ea typeface="+mj-ea"/>
                <a:cs typeface="Segoe UI" panose="020B0502040204020203" pitchFamily="34" charset="0"/>
              </a:defRPr>
            </a:lvl1pPr>
          </a:lstStyle>
          <a:p>
            <a:pPr algn="ctr"/>
            <a:r>
              <a:rPr lang="en-US" sz="2400" i="1"/>
              <a:t>Better health outcomes for everyone. </a:t>
            </a:r>
            <a:endParaRPr lang="en-US" sz="2400" i="1" dirty="0"/>
          </a:p>
        </p:txBody>
      </p:sp>
      <p:pic>
        <p:nvPicPr>
          <p:cNvPr id="10" name="Picture 9">
            <a:extLst>
              <a:ext uri="{FF2B5EF4-FFF2-40B4-BE49-F238E27FC236}">
                <a16:creationId xmlns:a16="http://schemas.microsoft.com/office/drawing/2014/main" id="{5CAA0E36-3069-49F3-A7C9-96F1C2FA8751}"/>
              </a:ext>
            </a:extLst>
          </p:cNvPr>
          <p:cNvPicPr>
            <a:picLocks noChangeAspect="1"/>
          </p:cNvPicPr>
          <p:nvPr/>
        </p:nvPicPr>
        <p:blipFill>
          <a:blip r:embed="rId2"/>
          <a:stretch>
            <a:fillRect/>
          </a:stretch>
        </p:blipFill>
        <p:spPr>
          <a:xfrm>
            <a:off x="4377475" y="4531435"/>
            <a:ext cx="3297946" cy="1241880"/>
          </a:xfrm>
          <a:prstGeom prst="rect">
            <a:avLst/>
          </a:prstGeom>
        </p:spPr>
      </p:pic>
      <p:sp>
        <p:nvSpPr>
          <p:cNvPr id="6" name="TextBox 5">
            <a:extLst>
              <a:ext uri="{FF2B5EF4-FFF2-40B4-BE49-F238E27FC236}">
                <a16:creationId xmlns:a16="http://schemas.microsoft.com/office/drawing/2014/main" id="{B75F9188-D9F9-4F2C-1819-8DDD85578BB5}"/>
              </a:ext>
            </a:extLst>
          </p:cNvPr>
          <p:cNvSpPr txBox="1"/>
          <p:nvPr/>
        </p:nvSpPr>
        <p:spPr>
          <a:xfrm>
            <a:off x="916184" y="642963"/>
            <a:ext cx="10080062" cy="1200329"/>
          </a:xfrm>
          <a:prstGeom prst="rect">
            <a:avLst/>
          </a:prstGeom>
          <a:noFill/>
        </p:spPr>
        <p:txBody>
          <a:bodyPr wrap="square">
            <a:spAutoFit/>
          </a:bodyPr>
          <a:lstStyle/>
          <a:p>
            <a:pPr algn="ctr"/>
            <a:r>
              <a:rPr lang="en-US" sz="3600" b="1" dirty="0">
                <a:solidFill>
                  <a:schemeClr val="accent1"/>
                </a:solidFill>
                <a:latin typeface="Segoe UI" panose="020B0502040204020203" pitchFamily="34" charset="0"/>
                <a:cs typeface="Segoe UI" panose="020B0502040204020203" pitchFamily="34" charset="0"/>
              </a:rPr>
              <a:t>In healthcare, resilience is not built alone—</a:t>
            </a:r>
          </a:p>
          <a:p>
            <a:pPr algn="ctr"/>
            <a:r>
              <a:rPr lang="en-US" sz="3600" b="1" dirty="0">
                <a:solidFill>
                  <a:schemeClr val="accent1"/>
                </a:solidFill>
                <a:latin typeface="Segoe UI" panose="020B0502040204020203" pitchFamily="34" charset="0"/>
                <a:cs typeface="Segoe UI" panose="020B0502040204020203" pitchFamily="34" charset="0"/>
              </a:rPr>
              <a:t>it grows in community. </a:t>
            </a:r>
          </a:p>
        </p:txBody>
      </p:sp>
    </p:spTree>
    <p:extLst>
      <p:ext uri="{BB962C8B-B14F-4D97-AF65-F5344CB8AC3E}">
        <p14:creationId xmlns:p14="http://schemas.microsoft.com/office/powerpoint/2010/main" val="1296277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References</a:t>
            </a:r>
          </a:p>
        </p:txBody>
      </p:sp>
      <p:sp>
        <p:nvSpPr>
          <p:cNvPr id="3" name="Content Placeholder 2"/>
          <p:cNvSpPr>
            <a:spLocks noGrp="1"/>
          </p:cNvSpPr>
          <p:nvPr>
            <p:ph idx="1"/>
          </p:nvPr>
        </p:nvSpPr>
        <p:spPr/>
        <p:txBody>
          <a:bodyPr/>
          <a:lstStyle/>
          <a:p>
            <a:r>
              <a:rPr dirty="0"/>
              <a:t>NIOSH: Mental Health of Healthcare Workers (2021)</a:t>
            </a:r>
          </a:p>
          <a:p>
            <a:r>
              <a:rPr dirty="0"/>
              <a:t>ANA: Healthy Nurse, Healthy Nation (2022)</a:t>
            </a:r>
            <a:endParaRPr lang="en-US" dirty="0"/>
          </a:p>
          <a:p>
            <a:r>
              <a:rPr lang="en-US" b="0" i="0" dirty="0">
                <a:solidFill>
                  <a:srgbClr val="1B1B1B"/>
                </a:solidFill>
                <a:effectLst/>
                <a:latin typeface="Cambria" panose="02040503050406030204" pitchFamily="18" charset="0"/>
              </a:rPr>
              <a:t>Burnout an “occupational phenomenon”: International Classification of Diseases. Geneva: World Health Organization; 2019. Available from: </a:t>
            </a:r>
            <a:r>
              <a:rPr lang="en-US" b="0" i="0" u="sng" dirty="0">
                <a:solidFill>
                  <a:srgbClr val="005EA2"/>
                </a:solidFill>
                <a:effectLst/>
                <a:latin typeface="Cambria" panose="02040503050406030204" pitchFamily="18" charset="0"/>
                <a:hlinkClick r:id="rId3"/>
              </a:rPr>
              <a:t>https://www.who.int/news/item/28-05-2019-burn-out-an-occupational-phenomenon-international-classification-of-diseases</a:t>
            </a:r>
            <a:endParaRPr dirty="0"/>
          </a:p>
          <a:p>
            <a:r>
              <a:rPr lang="en-US" dirty="0" err="1">
                <a:hlinkClick r:id="rId4"/>
              </a:rPr>
              <a:t>ProQOL</a:t>
            </a:r>
            <a:r>
              <a:rPr lang="en-US" dirty="0">
                <a:hlinkClick r:id="rId4"/>
              </a:rPr>
              <a:t> Health Measure | </a:t>
            </a:r>
            <a:r>
              <a:rPr lang="en-US" dirty="0" err="1">
                <a:hlinkClick r:id="rId4"/>
              </a:rPr>
              <a:t>ProQOL</a:t>
            </a:r>
            <a:endParaRPr lang="en-US" dirty="0"/>
          </a:p>
          <a:p>
            <a:r>
              <a:rPr lang="en-US" dirty="0"/>
              <a:t>Surgeons General </a:t>
            </a:r>
            <a:r>
              <a:rPr lang="en-US" dirty="0">
                <a:hlinkClick r:id="rId5"/>
              </a:rPr>
              <a:t>Addressing Health Worker Burnout: The U.S. Surgeon General’s Advisory on Building a Thriving Health Workforce - NCBI Bookshelf</a:t>
            </a:r>
            <a:endParaRPr lang="en-US" dirty="0"/>
          </a:p>
          <a:p>
            <a:r>
              <a:rPr lang="en-US" dirty="0">
                <a:hlinkClick r:id="rId6"/>
              </a:rPr>
              <a:t>Health Workers Face a Mental Health Crisis | </a:t>
            </a:r>
            <a:r>
              <a:rPr lang="en-US" dirty="0" err="1">
                <a:hlinkClick r:id="rId6"/>
              </a:rPr>
              <a:t>VitalSigns</a:t>
            </a:r>
            <a:r>
              <a:rPr lang="en-US" dirty="0">
                <a:hlinkClick r:id="rId6"/>
              </a:rPr>
              <a:t> | CDC</a:t>
            </a:r>
            <a:endParaRPr lang="en-US" dirty="0"/>
          </a:p>
          <a:p>
            <a:r>
              <a:rPr lang="en-US" dirty="0">
                <a:hlinkClick r:id="rId7"/>
              </a:rPr>
              <a:t>Professional Wellbeing | Healthcare Workers | CDC</a:t>
            </a:r>
            <a:endParaRPr lang="en-US" dirty="0"/>
          </a:p>
          <a:p>
            <a:r>
              <a:rPr lang="en-US" dirty="0">
                <a:hlinkClick r:id="rId8"/>
              </a:rPr>
              <a:t>Burn-out an occupational phenomenon</a:t>
            </a:r>
            <a:endParaRPr lang="en-US" dirty="0"/>
          </a:p>
          <a:p>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A47D-5A74-6A00-3794-5FC24C47E135}"/>
              </a:ext>
            </a:extLst>
          </p:cNvPr>
          <p:cNvSpPr>
            <a:spLocks noGrp="1"/>
          </p:cNvSpPr>
          <p:nvPr>
            <p:ph type="title"/>
          </p:nvPr>
        </p:nvSpPr>
        <p:spPr>
          <a:xfrm>
            <a:off x="838200" y="365125"/>
            <a:ext cx="10832024" cy="1325563"/>
          </a:xfrm>
        </p:spPr>
        <p:txBody>
          <a:bodyPr>
            <a:normAutofit/>
          </a:bodyPr>
          <a:lstStyle/>
          <a:p>
            <a:r>
              <a:rPr lang="en-US" sz="3200" b="1" dirty="0"/>
              <a:t>Emotional exhaustion is the “fuel” that drives burnout</a:t>
            </a:r>
            <a:endParaRPr lang="en-US" dirty="0"/>
          </a:p>
        </p:txBody>
      </p:sp>
      <p:sp>
        <p:nvSpPr>
          <p:cNvPr id="3" name="Content Placeholder 2">
            <a:extLst>
              <a:ext uri="{FF2B5EF4-FFF2-40B4-BE49-F238E27FC236}">
                <a16:creationId xmlns:a16="http://schemas.microsoft.com/office/drawing/2014/main" id="{55EF3066-87B9-B020-8667-2307E339FA75}"/>
              </a:ext>
            </a:extLst>
          </p:cNvPr>
          <p:cNvSpPr>
            <a:spLocks noGrp="1"/>
          </p:cNvSpPr>
          <p:nvPr>
            <p:ph idx="1"/>
          </p:nvPr>
        </p:nvSpPr>
        <p:spPr>
          <a:xfrm>
            <a:off x="838200" y="1859797"/>
            <a:ext cx="10515600" cy="4494508"/>
          </a:xfrm>
        </p:spPr>
        <p:txBody>
          <a:bodyPr>
            <a:normAutofit lnSpcReduction="10000"/>
          </a:bodyPr>
          <a:lstStyle/>
          <a:p>
            <a:pPr marL="0" indent="0" algn="ctr">
              <a:buNone/>
            </a:pPr>
            <a:r>
              <a:rPr lang="en-US" sz="2800" dirty="0"/>
              <a:t>When healthcare workers are emotionally depleted, their ability to cope, empathize, and feel effective in their role erodes—leading to burnout, which impacts not only their well-being but also resident care and organizational health.</a:t>
            </a:r>
          </a:p>
          <a:p>
            <a:pPr marL="0" indent="0" algn="ctr">
              <a:buNone/>
            </a:pPr>
            <a:endParaRPr lang="en-US" sz="2800" dirty="0"/>
          </a:p>
          <a:p>
            <a:pPr marL="0" indent="0">
              <a:buNone/>
            </a:pPr>
            <a:r>
              <a:rPr lang="en-US" sz="2800" dirty="0"/>
              <a:t>Signs include:</a:t>
            </a:r>
          </a:p>
          <a:p>
            <a:pPr>
              <a:buClr>
                <a:schemeClr val="tx2"/>
              </a:buClr>
            </a:pPr>
            <a:r>
              <a:rPr lang="en-US" sz="2800" dirty="0"/>
              <a:t>Chronic fatigue</a:t>
            </a:r>
          </a:p>
          <a:p>
            <a:pPr>
              <a:buClr>
                <a:schemeClr val="tx2"/>
              </a:buClr>
            </a:pPr>
            <a:r>
              <a:rPr lang="en-US" sz="2800" dirty="0"/>
              <a:t>Difficulty concentrating</a:t>
            </a:r>
          </a:p>
          <a:p>
            <a:pPr>
              <a:buClr>
                <a:schemeClr val="tx2"/>
              </a:buClr>
            </a:pPr>
            <a:r>
              <a:rPr lang="en-US" sz="2800" dirty="0"/>
              <a:t>Irritability</a:t>
            </a:r>
          </a:p>
          <a:p>
            <a:pPr>
              <a:buClr>
                <a:schemeClr val="tx2"/>
              </a:buClr>
            </a:pPr>
            <a:r>
              <a:rPr lang="en-US" sz="2800" b="1" dirty="0"/>
              <a:t>Loss of empathy (“compassion fatigue”)</a:t>
            </a:r>
          </a:p>
          <a:p>
            <a:pPr marL="0" indent="0">
              <a:buNone/>
            </a:pPr>
            <a:endParaRPr lang="en-US" sz="2800" dirty="0"/>
          </a:p>
          <a:p>
            <a:endParaRPr lang="en-US" dirty="0"/>
          </a:p>
        </p:txBody>
      </p:sp>
    </p:spTree>
    <p:extLst>
      <p:ext uri="{BB962C8B-B14F-4D97-AF65-F5344CB8AC3E}">
        <p14:creationId xmlns:p14="http://schemas.microsoft.com/office/powerpoint/2010/main" val="388580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Empathy:</a:t>
            </a:r>
            <a:br>
              <a:rPr lang="en-US" dirty="0"/>
            </a:br>
            <a:r>
              <a:rPr dirty="0"/>
              <a:t>Compassion Fatigue</a:t>
            </a:r>
            <a:r>
              <a:rPr lang="en-US" dirty="0"/>
              <a:t> and Moral Distress</a:t>
            </a:r>
            <a:endParaRPr dirty="0"/>
          </a:p>
        </p:txBody>
      </p:sp>
      <p:sp>
        <p:nvSpPr>
          <p:cNvPr id="3" name="Content Placeholder 2"/>
          <p:cNvSpPr>
            <a:spLocks noGrp="1"/>
          </p:cNvSpPr>
          <p:nvPr>
            <p:ph idx="1"/>
          </p:nvPr>
        </p:nvSpPr>
        <p:spPr>
          <a:xfrm>
            <a:off x="838200" y="1825624"/>
            <a:ext cx="10515600" cy="4164359"/>
          </a:xfrm>
        </p:spPr>
        <p:txBody>
          <a:bodyPr/>
          <a:lstStyle/>
          <a:p>
            <a:r>
              <a:rPr dirty="0"/>
              <a:t>Compassion fatigue: emotional exhaustion from caregiving</a:t>
            </a:r>
          </a:p>
          <a:p>
            <a:r>
              <a:rPr dirty="0"/>
              <a:t>Moral distress: system vs. values conflict</a:t>
            </a:r>
          </a:p>
          <a:p>
            <a:r>
              <a:rPr dirty="0"/>
              <a:t>Signs: irritability, withdrawal, fatigue, absenteeism</a:t>
            </a:r>
            <a:endParaRPr lang="en-US" dirty="0"/>
          </a:p>
          <a:p>
            <a:endParaRPr dirty="0"/>
          </a:p>
        </p:txBody>
      </p:sp>
      <p:graphicFrame>
        <p:nvGraphicFramePr>
          <p:cNvPr id="4" name="Table 3">
            <a:extLst>
              <a:ext uri="{FF2B5EF4-FFF2-40B4-BE49-F238E27FC236}">
                <a16:creationId xmlns:a16="http://schemas.microsoft.com/office/drawing/2014/main" id="{1A476D65-D1A7-C618-0232-34018BA1A3B9}"/>
              </a:ext>
            </a:extLst>
          </p:cNvPr>
          <p:cNvGraphicFramePr>
            <a:graphicFrameLocks noGrp="1"/>
          </p:cNvGraphicFramePr>
          <p:nvPr>
            <p:extLst>
              <p:ext uri="{D42A27DB-BD31-4B8C-83A1-F6EECF244321}">
                <p14:modId xmlns:p14="http://schemas.microsoft.com/office/powerpoint/2010/main" val="386641764"/>
              </p:ext>
            </p:extLst>
          </p:nvPr>
        </p:nvGraphicFramePr>
        <p:xfrm>
          <a:off x="838199" y="1694737"/>
          <a:ext cx="10823713" cy="4724400"/>
        </p:xfrm>
        <a:graphic>
          <a:graphicData uri="http://schemas.openxmlformats.org/drawingml/2006/table">
            <a:tbl>
              <a:tblPr firstRow="1" bandRow="1">
                <a:tableStyleId>{5C22544A-7EE6-4342-B048-85BDC9FD1C3A}</a:tableStyleId>
              </a:tblPr>
              <a:tblGrid>
                <a:gridCol w="1647087">
                  <a:extLst>
                    <a:ext uri="{9D8B030D-6E8A-4147-A177-3AD203B41FA5}">
                      <a16:colId xmlns:a16="http://schemas.microsoft.com/office/drawing/2014/main" val="1153749174"/>
                    </a:ext>
                  </a:extLst>
                </a:gridCol>
                <a:gridCol w="4255826">
                  <a:extLst>
                    <a:ext uri="{9D8B030D-6E8A-4147-A177-3AD203B41FA5}">
                      <a16:colId xmlns:a16="http://schemas.microsoft.com/office/drawing/2014/main" val="289652682"/>
                    </a:ext>
                  </a:extLst>
                </a:gridCol>
                <a:gridCol w="4920800">
                  <a:extLst>
                    <a:ext uri="{9D8B030D-6E8A-4147-A177-3AD203B41FA5}">
                      <a16:colId xmlns:a16="http://schemas.microsoft.com/office/drawing/2014/main" val="370840849"/>
                    </a:ext>
                  </a:extLst>
                </a:gridCol>
              </a:tblGrid>
              <a:tr h="370840">
                <a:tc>
                  <a:txBody>
                    <a:bodyPr/>
                    <a:lstStyle/>
                    <a:p>
                      <a:endParaRPr lang="en-US" sz="2000"/>
                    </a:p>
                  </a:txBody>
                  <a:tcPr/>
                </a:tc>
                <a:tc>
                  <a:txBody>
                    <a:bodyPr/>
                    <a:lstStyle/>
                    <a:p>
                      <a:r>
                        <a:rPr lang="en-US" sz="2000" dirty="0"/>
                        <a:t>Compassion Fatigue</a:t>
                      </a:r>
                    </a:p>
                  </a:txBody>
                  <a:tcPr/>
                </a:tc>
                <a:tc>
                  <a:txBody>
                    <a:bodyPr/>
                    <a:lstStyle/>
                    <a:p>
                      <a:r>
                        <a:rPr lang="en-US" sz="2000" dirty="0"/>
                        <a:t>Moral Distress</a:t>
                      </a:r>
                    </a:p>
                  </a:txBody>
                  <a:tcPr/>
                </a:tc>
                <a:extLst>
                  <a:ext uri="{0D108BD9-81ED-4DB2-BD59-A6C34878D82A}">
                    <a16:rowId xmlns:a16="http://schemas.microsoft.com/office/drawing/2014/main" val="3571043872"/>
                  </a:ext>
                </a:extLst>
              </a:tr>
              <a:tr h="370840">
                <a:tc>
                  <a:txBody>
                    <a:bodyPr/>
                    <a:lstStyle/>
                    <a:p>
                      <a:r>
                        <a:rPr lang="en-US" sz="2000" dirty="0"/>
                        <a:t>Definition</a:t>
                      </a:r>
                    </a:p>
                  </a:txBody>
                  <a:tcPr/>
                </a:tc>
                <a:tc>
                  <a:txBody>
                    <a:bodyPr/>
                    <a:lstStyle/>
                    <a:p>
                      <a:r>
                        <a:rPr lang="en-US" sz="2000" dirty="0"/>
                        <a:t>The physical, emotional, and psychological impact of </a:t>
                      </a:r>
                      <a:r>
                        <a:rPr lang="en-US" sz="2000" b="1" dirty="0"/>
                        <a:t>caring for people who are suffering or traumatized</a:t>
                      </a:r>
                      <a:r>
                        <a:rPr lang="en-US" sz="2000" dirty="0"/>
                        <a:t>.</a:t>
                      </a:r>
                    </a:p>
                  </a:txBody>
                  <a:tcPr/>
                </a:tc>
                <a:tc>
                  <a:txBody>
                    <a:bodyPr/>
                    <a:lstStyle/>
                    <a:p>
                      <a:r>
                        <a:rPr lang="en-US" sz="2000" dirty="0"/>
                        <a:t>The inner conflict healthcare workers feel when they </a:t>
                      </a:r>
                      <a:r>
                        <a:rPr lang="en-US" sz="2000" b="1" dirty="0"/>
                        <a:t>know the right thing to do but cannot act on it</a:t>
                      </a:r>
                      <a:r>
                        <a:rPr lang="en-US" sz="2000" dirty="0"/>
                        <a:t> due to institutional or systemic constraints.</a:t>
                      </a:r>
                    </a:p>
                  </a:txBody>
                  <a:tcPr/>
                </a:tc>
                <a:extLst>
                  <a:ext uri="{0D108BD9-81ED-4DB2-BD59-A6C34878D82A}">
                    <a16:rowId xmlns:a16="http://schemas.microsoft.com/office/drawing/2014/main" val="3321857214"/>
                  </a:ext>
                </a:extLst>
              </a:tr>
              <a:tr h="370840">
                <a:tc>
                  <a:txBody>
                    <a:bodyPr/>
                    <a:lstStyle/>
                    <a:p>
                      <a:r>
                        <a:rPr lang="en-US" sz="2000" dirty="0"/>
                        <a:t>Cause</a:t>
                      </a:r>
                    </a:p>
                  </a:txBody>
                  <a:tcPr/>
                </a:tc>
                <a:tc>
                  <a:txBody>
                    <a:bodyPr/>
                    <a:lstStyle/>
                    <a:p>
                      <a:r>
                        <a:rPr lang="en-US" sz="2000" dirty="0"/>
                        <a:t>Continuous exposure to patients’ pain, loss, and trauma</a:t>
                      </a:r>
                    </a:p>
                  </a:txBody>
                  <a:tcPr/>
                </a:tc>
                <a:tc>
                  <a:txBody>
                    <a:bodyPr/>
                    <a:lstStyle/>
                    <a:p>
                      <a:r>
                        <a:rPr lang="en-US" sz="2000" dirty="0"/>
                        <a:t>Barriers such as understaffing, policies, lack of resources, or hierarchies preventing best care.</a:t>
                      </a:r>
                    </a:p>
                  </a:txBody>
                  <a:tcPr/>
                </a:tc>
                <a:extLst>
                  <a:ext uri="{0D108BD9-81ED-4DB2-BD59-A6C34878D82A}">
                    <a16:rowId xmlns:a16="http://schemas.microsoft.com/office/drawing/2014/main" val="550099556"/>
                  </a:ext>
                </a:extLst>
              </a:tr>
              <a:tr h="370840">
                <a:tc>
                  <a:txBody>
                    <a:bodyPr/>
                    <a:lstStyle/>
                    <a:p>
                      <a:r>
                        <a:rPr lang="en-US" sz="2000" dirty="0"/>
                        <a:t>Experience</a:t>
                      </a:r>
                    </a:p>
                  </a:txBody>
                  <a:tcPr/>
                </a:tc>
                <a:tc>
                  <a:txBody>
                    <a:bodyPr/>
                    <a:lstStyle/>
                    <a:p>
                      <a:r>
                        <a:rPr lang="en-US" sz="2000" dirty="0"/>
                        <a:t>Feels like </a:t>
                      </a:r>
                      <a:r>
                        <a:rPr lang="en-US" sz="2000" i="1" dirty="0"/>
                        <a:t>empathy burnout</a:t>
                      </a:r>
                      <a:r>
                        <a:rPr lang="en-US" sz="2000" dirty="0"/>
                        <a:t>—a deep depletion of the ability to nurture or feel compassion.</a:t>
                      </a:r>
                    </a:p>
                  </a:txBody>
                  <a:tcPr/>
                </a:tc>
                <a:tc>
                  <a:txBody>
                    <a:bodyPr/>
                    <a:lstStyle/>
                    <a:p>
                      <a:r>
                        <a:rPr lang="en-US" sz="2000" dirty="0"/>
                        <a:t>Feels like </a:t>
                      </a:r>
                      <a:r>
                        <a:rPr lang="en-US" sz="2000" i="1" dirty="0"/>
                        <a:t>moral injury</a:t>
                      </a:r>
                      <a:r>
                        <a:rPr lang="en-US" sz="2000" dirty="0"/>
                        <a:t>—a clash between professional/ethical values and actual practice.</a:t>
                      </a:r>
                    </a:p>
                  </a:txBody>
                  <a:tcPr/>
                </a:tc>
                <a:extLst>
                  <a:ext uri="{0D108BD9-81ED-4DB2-BD59-A6C34878D82A}">
                    <a16:rowId xmlns:a16="http://schemas.microsoft.com/office/drawing/2014/main" val="2814733893"/>
                  </a:ext>
                </a:extLst>
              </a:tr>
              <a:tr h="370840">
                <a:tc>
                  <a:txBody>
                    <a:bodyPr/>
                    <a:lstStyle/>
                    <a:p>
                      <a:r>
                        <a:rPr lang="en-US" sz="2000" dirty="0"/>
                        <a:t>Signs</a:t>
                      </a:r>
                    </a:p>
                  </a:txBody>
                  <a:tcPr/>
                </a:tc>
                <a:tc>
                  <a:txBody>
                    <a:bodyPr/>
                    <a:lstStyle/>
                    <a:p>
                      <a:r>
                        <a:rPr lang="en-US" sz="2000" dirty="0"/>
                        <a:t>Emotional numbness, withdrawal, irritability, difficulty empathizing, feeling “used up.”</a:t>
                      </a:r>
                    </a:p>
                  </a:txBody>
                  <a:tcPr/>
                </a:tc>
                <a:tc>
                  <a:txBody>
                    <a:bodyPr/>
                    <a:lstStyle/>
                    <a:p>
                      <a:r>
                        <a:rPr lang="en-US" sz="2000" dirty="0"/>
                        <a:t>Anger, frustration, guilt, powerlessness, questioning one’s integrity.</a:t>
                      </a:r>
                    </a:p>
                  </a:txBody>
                  <a:tcPr/>
                </a:tc>
                <a:extLst>
                  <a:ext uri="{0D108BD9-81ED-4DB2-BD59-A6C34878D82A}">
                    <a16:rowId xmlns:a16="http://schemas.microsoft.com/office/drawing/2014/main" val="1096577785"/>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Trauma &amp; Secondary Traumatic Stress </a:t>
            </a:r>
          </a:p>
        </p:txBody>
      </p:sp>
      <p:sp>
        <p:nvSpPr>
          <p:cNvPr id="3" name="Content Placeholder 2"/>
          <p:cNvSpPr>
            <a:spLocks noGrp="1"/>
          </p:cNvSpPr>
          <p:nvPr>
            <p:ph idx="1"/>
          </p:nvPr>
        </p:nvSpPr>
        <p:spPr>
          <a:xfrm>
            <a:off x="838200" y="1585567"/>
            <a:ext cx="9034220" cy="4908895"/>
          </a:xfrm>
        </p:spPr>
        <p:txBody>
          <a:bodyPr>
            <a:normAutofit/>
          </a:bodyPr>
          <a:lstStyle/>
          <a:p>
            <a:r>
              <a:rPr lang="en-US" sz="2400" b="1" dirty="0"/>
              <a:t>Primary trauma</a:t>
            </a:r>
            <a:r>
              <a:rPr lang="en-US" sz="2400" dirty="0"/>
              <a:t> refers to the </a:t>
            </a:r>
            <a:r>
              <a:rPr lang="en-US" sz="2400" i="1" dirty="0"/>
              <a:t>direct</a:t>
            </a:r>
            <a:r>
              <a:rPr lang="en-US" sz="2400" dirty="0"/>
              <a:t> experience of distressing events</a:t>
            </a:r>
          </a:p>
          <a:p>
            <a:r>
              <a:rPr lang="en-US" sz="2400" b="1" dirty="0"/>
              <a:t>Secondary trauma</a:t>
            </a:r>
            <a:r>
              <a:rPr lang="en-US" sz="2400" dirty="0"/>
              <a:t>, sometimes called </a:t>
            </a:r>
            <a:r>
              <a:rPr lang="en-US" sz="2400" i="1" dirty="0"/>
              <a:t>vicarious trauma</a:t>
            </a:r>
            <a:r>
              <a:rPr lang="en-US" sz="2400" dirty="0"/>
              <a:t>, happens when we absorb the emotional residue from caring for others</a:t>
            </a:r>
          </a:p>
          <a:p>
            <a:r>
              <a:rPr lang="en-US" sz="2400" dirty="0"/>
              <a:t>In long-term care, there are unique </a:t>
            </a:r>
            <a:r>
              <a:rPr lang="en-US" sz="2400" b="1" dirty="0"/>
              <a:t>triggers</a:t>
            </a:r>
            <a:r>
              <a:rPr lang="en-US" sz="2400" dirty="0"/>
              <a:t> that can intensify trauma exposure</a:t>
            </a:r>
          </a:p>
          <a:p>
            <a:pPr lvl="1"/>
            <a:r>
              <a:rPr lang="en-US" sz="2400" dirty="0"/>
              <a:t>These include witnessing resident suffering, navigating tense family conflicts, and facing repeated cycles of end-of-life care</a:t>
            </a:r>
          </a:p>
          <a:p>
            <a:r>
              <a:rPr lang="en-US" sz="2400" dirty="0"/>
              <a:t>The </a:t>
            </a:r>
            <a:r>
              <a:rPr lang="en-US" sz="2400" b="1" dirty="0"/>
              <a:t>impact</a:t>
            </a:r>
            <a:r>
              <a:rPr lang="en-US" sz="2400" dirty="0"/>
              <a:t> of trauma in staff is significant. It can              reduce patience and compassion, increase mistakes on           the job, and contribute to higher turnover</a:t>
            </a:r>
            <a:endParaRPr sz="2400" dirty="0"/>
          </a:p>
        </p:txBody>
      </p:sp>
      <p:pic>
        <p:nvPicPr>
          <p:cNvPr id="5" name="Picture 4" descr="A red and white triangle sign with a exclamation mark&#10;&#10;AI-generated content may be incorrect.">
            <a:extLst>
              <a:ext uri="{FF2B5EF4-FFF2-40B4-BE49-F238E27FC236}">
                <a16:creationId xmlns:a16="http://schemas.microsoft.com/office/drawing/2014/main" id="{E725E505-D0D2-C0E0-2C3C-3FF5FB5BD9D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872420" y="2454156"/>
            <a:ext cx="2209800" cy="194968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a:t>People Bring Themselves</a:t>
            </a:r>
          </a:p>
        </p:txBody>
      </p:sp>
      <p:sp>
        <p:nvSpPr>
          <p:cNvPr id="3" name="Content Placeholder 2"/>
          <p:cNvSpPr>
            <a:spLocks noGrp="1"/>
          </p:cNvSpPr>
          <p:nvPr>
            <p:ph idx="1"/>
          </p:nvPr>
        </p:nvSpPr>
        <p:spPr>
          <a:xfrm>
            <a:off x="838200" y="1825625"/>
            <a:ext cx="7127929" cy="4351338"/>
          </a:xfrm>
        </p:spPr>
        <p:txBody>
          <a:bodyPr rtlCol="0">
            <a:normAutofit/>
          </a:bodyPr>
          <a:lstStyle/>
          <a:p>
            <a:pPr>
              <a:defRPr/>
            </a:pPr>
            <a:r>
              <a:rPr lang="en-US" sz="2400" dirty="0"/>
              <a:t>People bring a past and a present to anything they do</a:t>
            </a:r>
          </a:p>
          <a:p>
            <a:pPr lvl="1">
              <a:buFont typeface="Arial" pitchFamily="34" charset="0"/>
              <a:buChar char="–"/>
              <a:defRPr/>
            </a:pPr>
            <a:r>
              <a:rPr lang="en-US" sz="2400" dirty="0"/>
              <a:t>Their culture</a:t>
            </a:r>
          </a:p>
          <a:p>
            <a:pPr lvl="1">
              <a:buFont typeface="Arial" pitchFamily="34" charset="0"/>
              <a:buChar char="–"/>
              <a:defRPr/>
            </a:pPr>
            <a:r>
              <a:rPr lang="en-US" sz="2400" dirty="0"/>
              <a:t>Their beliefs</a:t>
            </a:r>
          </a:p>
          <a:p>
            <a:pPr lvl="1">
              <a:buFont typeface="Arial" pitchFamily="34" charset="0"/>
              <a:buChar char="–"/>
              <a:defRPr/>
            </a:pPr>
            <a:r>
              <a:rPr lang="en-US" sz="2400" dirty="0"/>
              <a:t>Their social support systems</a:t>
            </a:r>
          </a:p>
          <a:p>
            <a:pPr lvl="2">
              <a:buFont typeface="Arial" pitchFamily="34" charset="0"/>
              <a:buChar char="•"/>
              <a:defRPr/>
            </a:pPr>
            <a:r>
              <a:rPr lang="en-US" sz="2400" dirty="0"/>
              <a:t>Positive support</a:t>
            </a:r>
          </a:p>
          <a:p>
            <a:pPr lvl="2">
              <a:buFont typeface="Arial" pitchFamily="34" charset="0"/>
              <a:buChar char="•"/>
              <a:defRPr/>
            </a:pPr>
            <a:r>
              <a:rPr lang="en-US" sz="2400" dirty="0"/>
              <a:t>Negative support</a:t>
            </a:r>
          </a:p>
          <a:p>
            <a:pPr lvl="1">
              <a:buFont typeface="Arial" pitchFamily="34" charset="0"/>
              <a:buChar char="–"/>
              <a:defRPr/>
            </a:pPr>
            <a:r>
              <a:rPr lang="en-US" sz="2400" dirty="0"/>
              <a:t>Their history of trauma and illness</a:t>
            </a:r>
          </a:p>
          <a:p>
            <a:pPr lvl="1">
              <a:buFont typeface="Arial" pitchFamily="34" charset="0"/>
              <a:buChar char="–"/>
              <a:defRPr/>
            </a:pPr>
            <a:r>
              <a:rPr lang="en-US" sz="2400" dirty="0"/>
              <a:t>Their families and close others</a:t>
            </a:r>
          </a:p>
          <a:p>
            <a:pPr lvl="1">
              <a:buFont typeface="Arial" pitchFamily="34" charset="0"/>
              <a:buChar char="–"/>
              <a:defRPr/>
            </a:pPr>
            <a:r>
              <a:rPr lang="en-US" sz="2400" dirty="0"/>
              <a:t>Their economic situation</a:t>
            </a:r>
          </a:p>
        </p:txBody>
      </p:sp>
      <p:pic>
        <p:nvPicPr>
          <p:cNvPr id="4" name="Picture 3" descr="A group of people holding hands around a table&#10;&#10;AI-generated content may be incorrect.">
            <a:extLst>
              <a:ext uri="{FF2B5EF4-FFF2-40B4-BE49-F238E27FC236}">
                <a16:creationId xmlns:a16="http://schemas.microsoft.com/office/drawing/2014/main" id="{6FA7A231-4538-CDFE-C7E8-9CF6845065A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501180" y="681037"/>
            <a:ext cx="4690820" cy="4337748"/>
          </a:xfrm>
          <a:prstGeom prst="rect">
            <a:avLst/>
          </a:prstGeom>
        </p:spPr>
      </p:pic>
      <p:sp>
        <p:nvSpPr>
          <p:cNvPr id="5" name="TextBox 4">
            <a:extLst>
              <a:ext uri="{FF2B5EF4-FFF2-40B4-BE49-F238E27FC236}">
                <a16:creationId xmlns:a16="http://schemas.microsoft.com/office/drawing/2014/main" id="{DAB1466D-854C-1066-EE9D-BC347ABEA829}"/>
              </a:ext>
            </a:extLst>
          </p:cNvPr>
          <p:cNvSpPr txBox="1"/>
          <p:nvPr/>
        </p:nvSpPr>
        <p:spPr>
          <a:xfrm>
            <a:off x="8990174" y="6311900"/>
            <a:ext cx="5588565" cy="230832"/>
          </a:xfrm>
          <a:prstGeom prst="rect">
            <a:avLst/>
          </a:prstGeom>
          <a:noFill/>
        </p:spPr>
        <p:txBody>
          <a:bodyPr wrap="square" rtlCol="0">
            <a:spAutoFit/>
          </a:bodyPr>
          <a:lstStyle/>
          <a:p>
            <a:r>
              <a:rPr lang="en-US" sz="900" dirty="0">
                <a:hlinkClick r:id="rId4" tooltip="https://www.flickr.com/photos/17088227@N00/30118072626"/>
              </a:rPr>
              <a:t>This Photo</a:t>
            </a:r>
            <a:r>
              <a:rPr lang="en-US" sz="900" dirty="0"/>
              <a:t> by Unknown Author is licensed under </a:t>
            </a:r>
            <a:r>
              <a:rPr lang="en-US" sz="900" dirty="0">
                <a:hlinkClick r:id="rId5" tooltip="https://creativecommons.org/licenses/by/3.0/"/>
              </a:rPr>
              <a:t>CC BY</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1"/>
          <p:cNvSpPr>
            <a:spLocks noGrp="1"/>
          </p:cNvSpPr>
          <p:nvPr>
            <p:ph type="title"/>
          </p:nvPr>
        </p:nvSpPr>
        <p:spPr/>
        <p:txBody>
          <a:bodyPr/>
          <a:lstStyle/>
          <a:p>
            <a:r>
              <a:rPr lang="en-US" dirty="0"/>
              <a:t>Complex Relationships</a:t>
            </a:r>
          </a:p>
        </p:txBody>
      </p:sp>
      <p:grpSp>
        <p:nvGrpSpPr>
          <p:cNvPr id="20483" name="Group 92"/>
          <p:cNvGrpSpPr>
            <a:grpSpLocks noChangeAspect="1"/>
          </p:cNvGrpSpPr>
          <p:nvPr/>
        </p:nvGrpSpPr>
        <p:grpSpPr bwMode="auto">
          <a:xfrm>
            <a:off x="1212850" y="1354176"/>
            <a:ext cx="9766300" cy="5280025"/>
            <a:chOff x="133350" y="122238"/>
            <a:chExt cx="8943975" cy="6369294"/>
          </a:xfrm>
        </p:grpSpPr>
        <p:sp>
          <p:nvSpPr>
            <p:cNvPr id="94" name="Rectangle 93"/>
            <p:cNvSpPr/>
            <p:nvPr/>
          </p:nvSpPr>
          <p:spPr bwMode="auto">
            <a:xfrm>
              <a:off x="133350" y="152878"/>
              <a:ext cx="1218900" cy="5879054"/>
            </a:xfrm>
            <a:prstGeom prst="rect">
              <a:avLst/>
            </a:prstGeom>
            <a:solidFill>
              <a:srgbClr val="1F497D">
                <a:lumMod val="60000"/>
                <a:lumOff val="40000"/>
              </a:srgbClr>
            </a:solidFill>
            <a:ln w="25400" cap="flat" cmpd="sng" algn="ctr">
              <a:solidFill>
                <a:srgbClr val="4F81BD">
                  <a:lumMod val="60000"/>
                  <a:lumOff val="40000"/>
                </a:srgbClr>
              </a:solidFill>
              <a:prstDash val="solid"/>
            </a:ln>
            <a:effectLst/>
          </p:spPr>
          <p:txBody>
            <a:bodyPr anchor="ctr"/>
            <a:lstStyle/>
            <a:p>
              <a:pPr>
                <a:defRPr/>
              </a:pPr>
              <a:r>
                <a:rPr lang="en-US" sz="1600" kern="0" dirty="0">
                  <a:solidFill>
                    <a:sysClr val="window" lastClr="FFFFFF"/>
                  </a:solidFill>
                  <a:latin typeface="Calibri"/>
                </a:rPr>
                <a:t>Professional</a:t>
              </a:r>
              <a:r>
                <a:rPr lang="en-US" sz="1700" kern="0" dirty="0">
                  <a:solidFill>
                    <a:sysClr val="window" lastClr="FFFFFF"/>
                  </a:solidFill>
                  <a:latin typeface="Calibri"/>
                </a:rPr>
                <a:t> Quality</a:t>
              </a:r>
              <a:br>
                <a:rPr lang="en-US" sz="1700" kern="0" dirty="0">
                  <a:solidFill>
                    <a:sysClr val="window" lastClr="FFFFFF"/>
                  </a:solidFill>
                  <a:latin typeface="Calibri"/>
                </a:rPr>
              </a:br>
              <a:r>
                <a:rPr lang="en-US" sz="1700" kern="0" dirty="0">
                  <a:solidFill>
                    <a:sysClr val="window" lastClr="FFFFFF"/>
                  </a:solidFill>
                  <a:latin typeface="Calibri"/>
                </a:rPr>
                <a:t> of Life</a:t>
              </a:r>
            </a:p>
          </p:txBody>
        </p:sp>
        <p:sp>
          <p:nvSpPr>
            <p:cNvPr id="95" name="Oval 94"/>
            <p:cNvSpPr/>
            <p:nvPr/>
          </p:nvSpPr>
          <p:spPr bwMode="auto">
            <a:xfrm>
              <a:off x="3777132" y="2274699"/>
              <a:ext cx="1637038" cy="1637325"/>
            </a:xfrm>
            <a:prstGeom prst="ellipse">
              <a:avLst/>
            </a:prstGeom>
            <a:solidFill>
              <a:srgbClr val="FFFF66"/>
            </a:solidFill>
            <a:ln w="25400" cap="flat" cmpd="sng" algn="ctr">
              <a:solidFill>
                <a:srgbClr val="FFFF66"/>
              </a:solidFill>
              <a:prstDash val="solid"/>
            </a:ln>
            <a:effectLst/>
          </p:spPr>
          <p:txBody>
            <a:bodyPr anchor="ctr"/>
            <a:lstStyle/>
            <a:p>
              <a:pPr algn="ctr">
                <a:defRPr/>
              </a:pPr>
              <a:r>
                <a:rPr lang="en-US" sz="1400" kern="0" dirty="0">
                  <a:solidFill>
                    <a:sysClr val="windowText" lastClr="000000">
                      <a:lumMod val="95000"/>
                      <a:lumOff val="5000"/>
                    </a:sysClr>
                  </a:solidFill>
                  <a:latin typeface="Calibri"/>
                </a:rPr>
                <a:t>Compassion Fatigue</a:t>
              </a:r>
            </a:p>
          </p:txBody>
        </p:sp>
        <p:sp>
          <p:nvSpPr>
            <p:cNvPr id="96" name="Oval 95"/>
            <p:cNvSpPr/>
            <p:nvPr/>
          </p:nvSpPr>
          <p:spPr bwMode="auto">
            <a:xfrm>
              <a:off x="3809421" y="229478"/>
              <a:ext cx="1637038" cy="1635411"/>
            </a:xfrm>
            <a:prstGeom prst="ellipse">
              <a:avLst/>
            </a:prstGeom>
            <a:solidFill>
              <a:srgbClr val="92D050"/>
            </a:solidFill>
            <a:ln w="25400" cap="flat" cmpd="sng" algn="ctr">
              <a:solidFill>
                <a:srgbClr val="92D050"/>
              </a:solidFill>
              <a:prstDash val="solid"/>
            </a:ln>
            <a:effectLst/>
          </p:spPr>
          <p:txBody>
            <a:bodyPr anchor="ctr"/>
            <a:lstStyle/>
            <a:p>
              <a:pPr algn="ctr">
                <a:defRPr/>
              </a:pPr>
              <a:r>
                <a:rPr lang="en-US" sz="1400" kern="0" dirty="0">
                  <a:solidFill>
                    <a:sysClr val="windowText" lastClr="000000">
                      <a:lumMod val="95000"/>
                      <a:lumOff val="5000"/>
                    </a:sysClr>
                  </a:solidFill>
                  <a:latin typeface="Calibri"/>
                </a:rPr>
                <a:t>Compassion Satisfaction (</a:t>
              </a:r>
              <a:r>
                <a:rPr lang="en-US" sz="1400" kern="0" dirty="0" err="1">
                  <a:solidFill>
                    <a:sysClr val="windowText" lastClr="000000">
                      <a:lumMod val="95000"/>
                      <a:lumOff val="5000"/>
                    </a:sysClr>
                  </a:solidFill>
                  <a:latin typeface="Calibri"/>
                </a:rPr>
                <a:t>ProQOL</a:t>
              </a:r>
              <a:r>
                <a:rPr lang="en-US" sz="1400" kern="0" dirty="0">
                  <a:solidFill>
                    <a:sysClr val="windowText" lastClr="000000">
                      <a:lumMod val="95000"/>
                      <a:lumOff val="5000"/>
                    </a:sysClr>
                  </a:solidFill>
                  <a:latin typeface="Calibri"/>
                </a:rPr>
                <a:t> CS)</a:t>
              </a:r>
            </a:p>
          </p:txBody>
        </p:sp>
        <p:sp>
          <p:nvSpPr>
            <p:cNvPr id="97" name="Oval 96"/>
            <p:cNvSpPr/>
            <p:nvPr/>
          </p:nvSpPr>
          <p:spPr bwMode="auto">
            <a:xfrm>
              <a:off x="1197264" y="122238"/>
              <a:ext cx="1745205" cy="1275391"/>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a:defRPr/>
              </a:pPr>
              <a:r>
                <a:rPr lang="en-US" sz="1400" kern="0" dirty="0">
                  <a:solidFill>
                    <a:sysClr val="windowText" lastClr="000000">
                      <a:lumMod val="95000"/>
                      <a:lumOff val="5000"/>
                    </a:sysClr>
                  </a:solidFill>
                  <a:latin typeface="Calibri"/>
                </a:rPr>
                <a:t>Work Environment</a:t>
              </a:r>
            </a:p>
          </p:txBody>
        </p:sp>
        <p:sp>
          <p:nvSpPr>
            <p:cNvPr id="98" name="Oval 97"/>
            <p:cNvSpPr/>
            <p:nvPr/>
          </p:nvSpPr>
          <p:spPr bwMode="auto">
            <a:xfrm>
              <a:off x="1197264" y="2408749"/>
              <a:ext cx="1745205" cy="1273475"/>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a:defRPr/>
              </a:pPr>
              <a:r>
                <a:rPr lang="en-US" sz="1400" kern="0" dirty="0">
                  <a:solidFill>
                    <a:sysClr val="windowText" lastClr="000000">
                      <a:lumMod val="95000"/>
                      <a:lumOff val="5000"/>
                    </a:sysClr>
                  </a:solidFill>
                  <a:latin typeface="Calibri"/>
                </a:rPr>
                <a:t>Client  Environment</a:t>
              </a:r>
            </a:p>
          </p:txBody>
        </p:sp>
        <p:sp>
          <p:nvSpPr>
            <p:cNvPr id="99" name="Oval 98"/>
            <p:cNvSpPr/>
            <p:nvPr/>
          </p:nvSpPr>
          <p:spPr bwMode="auto">
            <a:xfrm>
              <a:off x="1197264" y="4723985"/>
              <a:ext cx="1745205" cy="1273476"/>
            </a:xfrm>
            <a:prstGeom prst="ellipse">
              <a:avLst/>
            </a:prstGeom>
            <a:solidFill>
              <a:srgbClr val="1F497D">
                <a:lumMod val="40000"/>
                <a:lumOff val="60000"/>
              </a:srgbClr>
            </a:solidFill>
            <a:ln w="25400" cap="flat" cmpd="sng" algn="ctr">
              <a:solidFill>
                <a:srgbClr val="1F497D">
                  <a:lumMod val="40000"/>
                  <a:lumOff val="60000"/>
                </a:srgbClr>
              </a:solidFill>
              <a:prstDash val="solid"/>
            </a:ln>
            <a:effectLst/>
          </p:spPr>
          <p:txBody>
            <a:bodyPr anchor="ctr"/>
            <a:lstStyle/>
            <a:p>
              <a:pPr algn="ctr">
                <a:defRPr/>
              </a:pPr>
              <a:r>
                <a:rPr lang="en-US" sz="1400" kern="0" dirty="0">
                  <a:solidFill>
                    <a:sysClr val="windowText" lastClr="000000">
                      <a:lumMod val="95000"/>
                      <a:lumOff val="5000"/>
                    </a:sysClr>
                  </a:solidFill>
                  <a:latin typeface="Calibri"/>
                </a:rPr>
                <a:t>Personal Environment </a:t>
              </a:r>
            </a:p>
          </p:txBody>
        </p:sp>
        <p:sp>
          <p:nvSpPr>
            <p:cNvPr id="100" name="Oval 99"/>
            <p:cNvSpPr>
              <a:spLocks noChangeAspect="1"/>
            </p:cNvSpPr>
            <p:nvPr/>
          </p:nvSpPr>
          <p:spPr bwMode="auto">
            <a:xfrm>
              <a:off x="6019583" y="4921231"/>
              <a:ext cx="1396488" cy="1007291"/>
            </a:xfrm>
            <a:prstGeom prst="ellipse">
              <a:avLst/>
            </a:prstGeom>
            <a:solidFill>
              <a:srgbClr val="FF0000"/>
            </a:solidFill>
            <a:ln w="25400" cap="flat" cmpd="sng" algn="ctr">
              <a:solidFill>
                <a:srgbClr val="FF0000"/>
              </a:solidFill>
              <a:prstDash val="solid"/>
            </a:ln>
            <a:effectLst/>
          </p:spPr>
          <p:txBody>
            <a:bodyPr anchor="ctr"/>
            <a:lstStyle/>
            <a:p>
              <a:pPr algn="ctr">
                <a:defRPr/>
              </a:pPr>
              <a:r>
                <a:rPr lang="en-US" sz="1050" kern="0" dirty="0">
                  <a:solidFill>
                    <a:sysClr val="window" lastClr="FFFFFF"/>
                  </a:solidFill>
                  <a:latin typeface="Calibri"/>
                </a:rPr>
                <a:t>Traumatized by work</a:t>
              </a:r>
            </a:p>
          </p:txBody>
        </p:sp>
        <p:grpSp>
          <p:nvGrpSpPr>
            <p:cNvPr id="20491" name="Group 50"/>
            <p:cNvGrpSpPr>
              <a:grpSpLocks/>
            </p:cNvGrpSpPr>
            <p:nvPr/>
          </p:nvGrpSpPr>
          <p:grpSpPr bwMode="auto">
            <a:xfrm>
              <a:off x="7715250" y="4357933"/>
              <a:ext cx="1362075" cy="2133599"/>
              <a:chOff x="7715250" y="4357933"/>
              <a:chExt cx="1362075" cy="2133599"/>
            </a:xfrm>
          </p:grpSpPr>
          <p:sp>
            <p:nvSpPr>
              <p:cNvPr id="121" name="Oval 120"/>
              <p:cNvSpPr/>
              <p:nvPr/>
            </p:nvSpPr>
            <p:spPr bwMode="auto">
              <a:xfrm>
                <a:off x="7714742" y="4358220"/>
                <a:ext cx="1362583" cy="913455"/>
              </a:xfrm>
              <a:prstGeom prst="ellipse">
                <a:avLst/>
              </a:prstGeom>
              <a:solidFill>
                <a:srgbClr val="FF0000">
                  <a:alpha val="72000"/>
                </a:srgbClr>
              </a:solidFill>
              <a:ln w="25400" cap="flat" cmpd="sng" algn="ctr">
                <a:solidFill>
                  <a:srgbClr val="FF5050"/>
                </a:solidFill>
                <a:prstDash val="solid"/>
              </a:ln>
              <a:effectLst/>
            </p:spPr>
            <p:txBody>
              <a:bodyPr anchor="ctr"/>
              <a:lstStyle/>
              <a:p>
                <a:pPr algn="ctr">
                  <a:defRPr/>
                </a:pPr>
                <a:r>
                  <a:rPr lang="en-US" sz="1050" kern="0" dirty="0">
                    <a:solidFill>
                      <a:sysClr val="window" lastClr="FFFFFF"/>
                    </a:solidFill>
                    <a:latin typeface="Calibri"/>
                  </a:rPr>
                  <a:t>Secondary Exposure (ProQOL STS)</a:t>
                </a:r>
              </a:p>
            </p:txBody>
          </p:sp>
          <p:sp>
            <p:nvSpPr>
              <p:cNvPr id="122" name="Oval 121"/>
              <p:cNvSpPr/>
              <p:nvPr/>
            </p:nvSpPr>
            <p:spPr bwMode="auto">
              <a:xfrm>
                <a:off x="7714742" y="5578076"/>
                <a:ext cx="1362583" cy="913456"/>
              </a:xfrm>
              <a:prstGeom prst="ellipse">
                <a:avLst/>
              </a:prstGeom>
              <a:solidFill>
                <a:srgbClr val="FF0000">
                  <a:alpha val="72000"/>
                </a:srgbClr>
              </a:solidFill>
              <a:ln w="25400" cap="flat" cmpd="sng" algn="ctr">
                <a:solidFill>
                  <a:srgbClr val="FF5050"/>
                </a:solidFill>
                <a:prstDash val="solid"/>
              </a:ln>
              <a:effectLst/>
            </p:spPr>
            <p:txBody>
              <a:bodyPr anchor="ctr"/>
              <a:lstStyle/>
              <a:p>
                <a:pPr algn="ctr">
                  <a:defRPr/>
                </a:pPr>
                <a:r>
                  <a:rPr lang="en-US" sz="1050" kern="0" dirty="0">
                    <a:solidFill>
                      <a:sysClr val="window" lastClr="FFFFFF"/>
                    </a:solidFill>
                    <a:latin typeface="Calibri"/>
                  </a:rPr>
                  <a:t>Primary Exposure </a:t>
                </a:r>
              </a:p>
            </p:txBody>
          </p:sp>
        </p:grpSp>
        <p:grpSp>
          <p:nvGrpSpPr>
            <p:cNvPr id="20492" name="Group 85"/>
            <p:cNvGrpSpPr>
              <a:grpSpLocks/>
            </p:cNvGrpSpPr>
            <p:nvPr/>
          </p:nvGrpSpPr>
          <p:grpSpPr bwMode="auto">
            <a:xfrm>
              <a:off x="5681664" y="2063750"/>
              <a:ext cx="1334441" cy="2098040"/>
              <a:chOff x="5334002" y="1981200"/>
              <a:chExt cx="1180341" cy="2005273"/>
            </a:xfrm>
          </p:grpSpPr>
          <p:sp>
            <p:nvSpPr>
              <p:cNvPr id="119" name="Oval 118"/>
              <p:cNvSpPr>
                <a:spLocks noChangeAspect="1"/>
              </p:cNvSpPr>
              <p:nvPr/>
            </p:nvSpPr>
            <p:spPr>
              <a:xfrm>
                <a:off x="5334446" y="2806963"/>
                <a:ext cx="1179530" cy="1178731"/>
              </a:xfrm>
              <a:prstGeom prst="ellipse">
                <a:avLst/>
              </a:prstGeom>
              <a:solidFill>
                <a:sysClr val="window" lastClr="FFFFFF">
                  <a:lumMod val="65000"/>
                  <a:alpha val="63000"/>
                </a:sysClr>
              </a:solidFill>
              <a:ln w="25400" cap="flat" cmpd="sng" algn="ctr">
                <a:solidFill>
                  <a:sysClr val="window" lastClr="FFFFFF">
                    <a:lumMod val="75000"/>
                  </a:sysClr>
                </a:solidFill>
                <a:prstDash val="solid"/>
              </a:ln>
              <a:effectLst/>
            </p:spPr>
            <p:txBody>
              <a:bodyPr anchor="ctr"/>
              <a:lstStyle/>
              <a:p>
                <a:pPr algn="ctr">
                  <a:defRPr/>
                </a:pPr>
                <a:r>
                  <a:rPr lang="en-US" sz="1200" kern="0" dirty="0">
                    <a:solidFill>
                      <a:sysClr val="windowText" lastClr="000000">
                        <a:lumMod val="95000"/>
                        <a:lumOff val="5000"/>
                      </a:sysClr>
                    </a:solidFill>
                    <a:latin typeface="Calibri"/>
                  </a:rPr>
                  <a:t>Frustration </a:t>
                </a:r>
                <a:r>
                  <a:rPr lang="en-US" sz="1300" kern="0" dirty="0">
                    <a:solidFill>
                      <a:sysClr val="windowText" lastClr="000000">
                        <a:lumMod val="95000"/>
                        <a:lumOff val="5000"/>
                      </a:sysClr>
                    </a:solidFill>
                    <a:latin typeface="Calibri"/>
                  </a:rPr>
                  <a:t>Anger</a:t>
                </a:r>
              </a:p>
            </p:txBody>
          </p:sp>
          <p:sp>
            <p:nvSpPr>
              <p:cNvPr id="120" name="Oval 119"/>
              <p:cNvSpPr>
                <a:spLocks noChangeAspect="1"/>
              </p:cNvSpPr>
              <p:nvPr/>
            </p:nvSpPr>
            <p:spPr>
              <a:xfrm>
                <a:off x="5334446" y="1981486"/>
                <a:ext cx="1179530" cy="1178731"/>
              </a:xfrm>
              <a:prstGeom prst="ellipse">
                <a:avLst/>
              </a:prstGeom>
              <a:solidFill>
                <a:sysClr val="window" lastClr="FFFFFF">
                  <a:lumMod val="65000"/>
                  <a:alpha val="63000"/>
                </a:sysClr>
              </a:solidFill>
              <a:ln w="25400" cap="flat" cmpd="sng" algn="ctr">
                <a:solidFill>
                  <a:sysClr val="window" lastClr="FFFFFF">
                    <a:lumMod val="75000"/>
                  </a:sysClr>
                </a:solidFill>
                <a:prstDash val="solid"/>
              </a:ln>
              <a:effectLst/>
            </p:spPr>
            <p:txBody>
              <a:bodyPr anchor="ctr"/>
              <a:lstStyle/>
              <a:p>
                <a:pPr algn="ctr">
                  <a:defRPr/>
                </a:pPr>
                <a:r>
                  <a:rPr lang="en-US" sz="1300" kern="0" dirty="0">
                    <a:solidFill>
                      <a:sysClr val="windowText" lastClr="000000">
                        <a:lumMod val="95000"/>
                        <a:lumOff val="5000"/>
                      </a:sysClr>
                    </a:solidFill>
                    <a:latin typeface="Calibri"/>
                  </a:rPr>
                  <a:t>Exhaustion</a:t>
                </a:r>
              </a:p>
            </p:txBody>
          </p:sp>
        </p:grpSp>
        <p:sp>
          <p:nvSpPr>
            <p:cNvPr id="103" name="Oval 102"/>
            <p:cNvSpPr/>
            <p:nvPr/>
          </p:nvSpPr>
          <p:spPr bwMode="auto">
            <a:xfrm>
              <a:off x="7128701" y="2514074"/>
              <a:ext cx="1863059" cy="1156661"/>
            </a:xfrm>
            <a:prstGeom prst="ellipse">
              <a:avLst/>
            </a:prstGeom>
            <a:solidFill>
              <a:sysClr val="window" lastClr="FFFFFF">
                <a:lumMod val="65000"/>
              </a:sysClr>
            </a:solidFill>
            <a:ln w="25400" cap="flat" cmpd="sng" algn="ctr">
              <a:solidFill>
                <a:sysClr val="window" lastClr="FFFFFF">
                  <a:lumMod val="65000"/>
                </a:sysClr>
              </a:solidFill>
              <a:prstDash val="solid"/>
            </a:ln>
            <a:effectLst/>
          </p:spPr>
          <p:txBody>
            <a:bodyPr anchor="ctr"/>
            <a:lstStyle/>
            <a:p>
              <a:pPr algn="ctr">
                <a:defRPr/>
              </a:pPr>
              <a:r>
                <a:rPr lang="en-US" sz="1200" kern="0" dirty="0">
                  <a:solidFill>
                    <a:sysClr val="windowText" lastClr="000000">
                      <a:lumMod val="95000"/>
                      <a:lumOff val="5000"/>
                    </a:sysClr>
                  </a:solidFill>
                  <a:latin typeface="Calibri"/>
                </a:rPr>
                <a:t>Depressed by Work Environment</a:t>
              </a:r>
            </a:p>
            <a:p>
              <a:pPr algn="ctr">
                <a:defRPr/>
              </a:pPr>
              <a:r>
                <a:rPr lang="en-US" sz="1200" kern="0" dirty="0">
                  <a:solidFill>
                    <a:sysClr val="windowText" lastClr="000000">
                      <a:lumMod val="95000"/>
                      <a:lumOff val="5000"/>
                    </a:sysClr>
                  </a:solidFill>
                  <a:latin typeface="Calibri"/>
                </a:rPr>
                <a:t>(</a:t>
              </a:r>
              <a:r>
                <a:rPr lang="en-US" sz="1200" kern="0" dirty="0" err="1">
                  <a:solidFill>
                    <a:sysClr val="windowText" lastClr="000000">
                      <a:lumMod val="95000"/>
                      <a:lumOff val="5000"/>
                    </a:sysClr>
                  </a:solidFill>
                  <a:latin typeface="Calibri"/>
                </a:rPr>
                <a:t>ProQOL</a:t>
              </a:r>
              <a:r>
                <a:rPr lang="en-US" sz="1200" kern="0" dirty="0">
                  <a:solidFill>
                    <a:sysClr val="windowText" lastClr="000000">
                      <a:lumMod val="95000"/>
                      <a:lumOff val="5000"/>
                    </a:sysClr>
                  </a:solidFill>
                  <a:latin typeface="Calibri"/>
                </a:rPr>
                <a:t> Burnout)</a:t>
              </a:r>
            </a:p>
          </p:txBody>
        </p:sp>
        <p:cxnSp>
          <p:nvCxnSpPr>
            <p:cNvPr id="104" name="Straight Arrow Connector 103"/>
            <p:cNvCxnSpPr>
              <a:stCxn id="97" idx="6"/>
              <a:endCxn id="96" idx="2"/>
            </p:cNvCxnSpPr>
            <p:nvPr/>
          </p:nvCxnSpPr>
          <p:spPr bwMode="auto">
            <a:xfrm>
              <a:off x="2943225" y="759413"/>
              <a:ext cx="866775" cy="287575"/>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105" name="Straight Arrow Connector 104"/>
            <p:cNvCxnSpPr>
              <a:stCxn id="98" idx="6"/>
              <a:endCxn id="96" idx="2"/>
            </p:cNvCxnSpPr>
            <p:nvPr/>
          </p:nvCxnSpPr>
          <p:spPr bwMode="auto">
            <a:xfrm flipV="1">
              <a:off x="2943225" y="1046988"/>
              <a:ext cx="866775" cy="1998425"/>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106" name="Straight Arrow Connector 105"/>
            <p:cNvCxnSpPr>
              <a:stCxn id="99" idx="6"/>
              <a:endCxn id="96" idx="2"/>
            </p:cNvCxnSpPr>
            <p:nvPr/>
          </p:nvCxnSpPr>
          <p:spPr bwMode="auto">
            <a:xfrm flipV="1">
              <a:off x="2943225" y="1046988"/>
              <a:ext cx="866775" cy="4314243"/>
            </a:xfrm>
            <a:prstGeom prst="straightConnector1">
              <a:avLst/>
            </a:prstGeom>
            <a:noFill/>
            <a:ln w="28575" cap="flat" cmpd="sng" algn="ctr">
              <a:solidFill>
                <a:srgbClr val="92D050"/>
              </a:solidFill>
              <a:prstDash val="solid"/>
              <a:tailEnd type="arrow"/>
            </a:ln>
            <a:effectLst/>
            <a:scene3d>
              <a:camera prst="orthographicFront"/>
              <a:lightRig rig="threePt" dir="t"/>
            </a:scene3d>
            <a:sp3d>
              <a:bevelT/>
            </a:sp3d>
          </p:spPr>
        </p:cxnSp>
        <p:cxnSp>
          <p:nvCxnSpPr>
            <p:cNvPr id="20497" name="Straight Arrow Connector 106"/>
            <p:cNvCxnSpPr>
              <a:cxnSpLocks noChangeShapeType="1"/>
              <a:stCxn id="97" idx="6"/>
              <a:endCxn id="95" idx="2"/>
            </p:cNvCxnSpPr>
            <p:nvPr/>
          </p:nvCxnSpPr>
          <p:spPr bwMode="auto">
            <a:xfrm>
              <a:off x="2943225" y="758825"/>
              <a:ext cx="833438" cy="2333625"/>
            </a:xfrm>
            <a:prstGeom prst="straightConnector1">
              <a:avLst/>
            </a:prstGeom>
            <a:noFill/>
            <a:ln w="28575" algn="ctr">
              <a:solidFill>
                <a:srgbClr val="A6A6A6"/>
              </a:solidFill>
              <a:round/>
              <a:headEnd/>
              <a:tailEnd type="arrow" w="med" len="med"/>
            </a:ln>
          </p:spPr>
        </p:cxnSp>
        <p:cxnSp>
          <p:nvCxnSpPr>
            <p:cNvPr id="20498" name="Straight Arrow Connector 107"/>
            <p:cNvCxnSpPr>
              <a:cxnSpLocks noChangeShapeType="1"/>
              <a:stCxn id="98" idx="6"/>
              <a:endCxn id="95" idx="2"/>
            </p:cNvCxnSpPr>
            <p:nvPr/>
          </p:nvCxnSpPr>
          <p:spPr bwMode="auto">
            <a:xfrm>
              <a:off x="2943225" y="3044825"/>
              <a:ext cx="833438" cy="47625"/>
            </a:xfrm>
            <a:prstGeom prst="straightConnector1">
              <a:avLst/>
            </a:prstGeom>
            <a:noFill/>
            <a:ln w="28575" algn="ctr">
              <a:solidFill>
                <a:srgbClr val="A6A6A6"/>
              </a:solidFill>
              <a:round/>
              <a:headEnd/>
              <a:tailEnd type="arrow" w="med" len="med"/>
            </a:ln>
          </p:spPr>
        </p:cxnSp>
        <p:cxnSp>
          <p:nvCxnSpPr>
            <p:cNvPr id="20499" name="Straight Arrow Connector 108"/>
            <p:cNvCxnSpPr>
              <a:cxnSpLocks noChangeShapeType="1"/>
              <a:stCxn id="99" idx="6"/>
              <a:endCxn id="95" idx="2"/>
            </p:cNvCxnSpPr>
            <p:nvPr/>
          </p:nvCxnSpPr>
          <p:spPr bwMode="auto">
            <a:xfrm flipV="1">
              <a:off x="2943225" y="3092450"/>
              <a:ext cx="833438" cy="2268538"/>
            </a:xfrm>
            <a:prstGeom prst="straightConnector1">
              <a:avLst/>
            </a:prstGeom>
            <a:noFill/>
            <a:ln w="28575" algn="ctr">
              <a:solidFill>
                <a:srgbClr val="A6A6A6"/>
              </a:solidFill>
              <a:round/>
              <a:headEnd/>
              <a:tailEnd type="arrow" w="med" len="med"/>
            </a:ln>
          </p:spPr>
        </p:cxnSp>
        <p:cxnSp>
          <p:nvCxnSpPr>
            <p:cNvPr id="20500" name="Straight Arrow Connector 109"/>
            <p:cNvCxnSpPr>
              <a:cxnSpLocks noChangeShapeType="1"/>
              <a:stCxn id="95" idx="6"/>
            </p:cNvCxnSpPr>
            <p:nvPr/>
          </p:nvCxnSpPr>
          <p:spPr bwMode="auto">
            <a:xfrm flipV="1">
              <a:off x="5414963" y="2679700"/>
              <a:ext cx="285750" cy="412750"/>
            </a:xfrm>
            <a:prstGeom prst="straightConnector1">
              <a:avLst/>
            </a:prstGeom>
            <a:noFill/>
            <a:ln w="28575" algn="ctr">
              <a:solidFill>
                <a:srgbClr val="7F7F7F"/>
              </a:solidFill>
              <a:round/>
              <a:headEnd/>
              <a:tailEnd type="arrow" w="med" len="med"/>
            </a:ln>
          </p:spPr>
        </p:cxnSp>
        <p:cxnSp>
          <p:nvCxnSpPr>
            <p:cNvPr id="20501" name="Straight Arrow Connector 110"/>
            <p:cNvCxnSpPr>
              <a:cxnSpLocks noChangeShapeType="1"/>
              <a:stCxn id="95" idx="6"/>
            </p:cNvCxnSpPr>
            <p:nvPr/>
          </p:nvCxnSpPr>
          <p:spPr bwMode="auto">
            <a:xfrm>
              <a:off x="5414963" y="3092450"/>
              <a:ext cx="285750" cy="412750"/>
            </a:xfrm>
            <a:prstGeom prst="straightConnector1">
              <a:avLst/>
            </a:prstGeom>
            <a:noFill/>
            <a:ln w="28575" algn="ctr">
              <a:solidFill>
                <a:srgbClr val="7F7F7F"/>
              </a:solidFill>
              <a:round/>
              <a:headEnd/>
              <a:tailEnd type="arrow" w="med" len="med"/>
            </a:ln>
          </p:spPr>
        </p:cxnSp>
        <p:cxnSp>
          <p:nvCxnSpPr>
            <p:cNvPr id="20502" name="Straight Arrow Connector 111"/>
            <p:cNvCxnSpPr>
              <a:cxnSpLocks noChangeShapeType="1"/>
              <a:stCxn id="99" idx="6"/>
              <a:endCxn id="100" idx="2"/>
            </p:cNvCxnSpPr>
            <p:nvPr/>
          </p:nvCxnSpPr>
          <p:spPr bwMode="auto">
            <a:xfrm>
              <a:off x="2943225" y="5360984"/>
              <a:ext cx="3076575" cy="63748"/>
            </a:xfrm>
            <a:prstGeom prst="straightConnector1">
              <a:avLst/>
            </a:prstGeom>
            <a:noFill/>
            <a:ln w="12700" algn="ctr">
              <a:solidFill>
                <a:srgbClr val="C00000"/>
              </a:solidFill>
              <a:prstDash val="lgDashDot"/>
              <a:round/>
              <a:headEnd/>
              <a:tailEnd type="arrow" w="med" len="med"/>
            </a:ln>
          </p:spPr>
        </p:cxnSp>
        <p:cxnSp>
          <p:nvCxnSpPr>
            <p:cNvPr id="20503" name="Straight Arrow Connector 112"/>
            <p:cNvCxnSpPr>
              <a:cxnSpLocks noChangeShapeType="1"/>
              <a:stCxn id="100" idx="6"/>
              <a:endCxn id="121" idx="2"/>
            </p:cNvCxnSpPr>
            <p:nvPr/>
          </p:nvCxnSpPr>
          <p:spPr bwMode="auto">
            <a:xfrm flipV="1">
              <a:off x="7416801" y="4815133"/>
              <a:ext cx="298449" cy="609599"/>
            </a:xfrm>
            <a:prstGeom prst="straightConnector1">
              <a:avLst/>
            </a:prstGeom>
            <a:noFill/>
            <a:ln w="28575" algn="ctr">
              <a:solidFill>
                <a:srgbClr val="FF0000"/>
              </a:solidFill>
              <a:prstDash val="sysDash"/>
              <a:round/>
              <a:headEnd/>
              <a:tailEnd type="arrow" w="med" len="med"/>
            </a:ln>
          </p:spPr>
        </p:cxnSp>
        <p:cxnSp>
          <p:nvCxnSpPr>
            <p:cNvPr id="20504" name="Straight Arrow Connector 113"/>
            <p:cNvCxnSpPr>
              <a:cxnSpLocks noChangeShapeType="1"/>
              <a:stCxn id="100" idx="6"/>
              <a:endCxn id="122" idx="2"/>
            </p:cNvCxnSpPr>
            <p:nvPr/>
          </p:nvCxnSpPr>
          <p:spPr bwMode="auto">
            <a:xfrm>
              <a:off x="7416801" y="5424732"/>
              <a:ext cx="298449" cy="609602"/>
            </a:xfrm>
            <a:prstGeom prst="straightConnector1">
              <a:avLst/>
            </a:prstGeom>
            <a:noFill/>
            <a:ln w="28575" algn="ctr">
              <a:solidFill>
                <a:srgbClr val="FF0000"/>
              </a:solidFill>
              <a:prstDash val="sysDash"/>
              <a:round/>
              <a:headEnd/>
              <a:tailEnd type="arrow" w="med" len="med"/>
            </a:ln>
          </p:spPr>
        </p:cxnSp>
        <p:cxnSp>
          <p:nvCxnSpPr>
            <p:cNvPr id="20505" name="Straight Arrow Connector 114"/>
            <p:cNvCxnSpPr>
              <a:cxnSpLocks noChangeShapeType="1"/>
              <a:stCxn id="95" idx="4"/>
            </p:cNvCxnSpPr>
            <p:nvPr/>
          </p:nvCxnSpPr>
          <p:spPr bwMode="auto">
            <a:xfrm rot="16200000" flipH="1">
              <a:off x="4732338" y="3775075"/>
              <a:ext cx="1498600" cy="1771650"/>
            </a:xfrm>
            <a:prstGeom prst="straightConnector1">
              <a:avLst/>
            </a:prstGeom>
            <a:noFill/>
            <a:ln w="12700" algn="ctr">
              <a:solidFill>
                <a:srgbClr val="FF0000"/>
              </a:solidFill>
              <a:round/>
              <a:headEnd/>
              <a:tailEnd type="arrow" w="med" len="med"/>
            </a:ln>
          </p:spPr>
        </p:cxnSp>
        <p:cxnSp>
          <p:nvCxnSpPr>
            <p:cNvPr id="20506" name="Straight Arrow Connector 115"/>
            <p:cNvCxnSpPr>
              <a:cxnSpLocks noChangeShapeType="1"/>
              <a:endCxn id="103" idx="1"/>
            </p:cNvCxnSpPr>
            <p:nvPr/>
          </p:nvCxnSpPr>
          <p:spPr bwMode="auto">
            <a:xfrm>
              <a:off x="6973888" y="2660650"/>
              <a:ext cx="428279" cy="23198"/>
            </a:xfrm>
            <a:prstGeom prst="straightConnector1">
              <a:avLst/>
            </a:prstGeom>
            <a:noFill/>
            <a:ln w="28575" algn="ctr">
              <a:solidFill>
                <a:srgbClr val="7F7F7F"/>
              </a:solidFill>
              <a:prstDash val="sysDash"/>
              <a:round/>
              <a:headEnd/>
              <a:tailEnd type="arrow" w="med" len="med"/>
            </a:ln>
          </p:spPr>
        </p:cxnSp>
        <p:cxnSp>
          <p:nvCxnSpPr>
            <p:cNvPr id="20507" name="Straight Arrow Connector 116"/>
            <p:cNvCxnSpPr>
              <a:cxnSpLocks noChangeShapeType="1"/>
              <a:endCxn id="103" idx="3"/>
            </p:cNvCxnSpPr>
            <p:nvPr/>
          </p:nvCxnSpPr>
          <p:spPr bwMode="auto">
            <a:xfrm flipV="1">
              <a:off x="6973888" y="3501052"/>
              <a:ext cx="428279" cy="23198"/>
            </a:xfrm>
            <a:prstGeom prst="straightConnector1">
              <a:avLst/>
            </a:prstGeom>
            <a:noFill/>
            <a:ln w="28575" algn="ctr">
              <a:solidFill>
                <a:srgbClr val="7F7F7F"/>
              </a:solidFill>
              <a:prstDash val="sysDash"/>
              <a:round/>
              <a:headEnd/>
              <a:tailEnd type="arrow" w="med" len="med"/>
            </a:ln>
          </p:spPr>
        </p:cxnSp>
        <p:cxnSp>
          <p:nvCxnSpPr>
            <p:cNvPr id="20508" name="Straight Arrow Connector 117"/>
            <p:cNvCxnSpPr>
              <a:cxnSpLocks noChangeShapeType="1"/>
              <a:stCxn id="100" idx="0"/>
              <a:endCxn id="103" idx="4"/>
            </p:cNvCxnSpPr>
            <p:nvPr/>
          </p:nvCxnSpPr>
          <p:spPr bwMode="auto">
            <a:xfrm rot="5400000" flipH="1" flipV="1">
              <a:off x="6763659" y="3624940"/>
              <a:ext cx="1251515" cy="1342230"/>
            </a:xfrm>
            <a:prstGeom prst="straightConnector1">
              <a:avLst/>
            </a:prstGeom>
            <a:noFill/>
            <a:ln w="19050" algn="ctr">
              <a:solidFill>
                <a:srgbClr val="C00000"/>
              </a:solidFill>
              <a:prstDash val="sysDash"/>
              <a:round/>
              <a:headEnd type="triangle" w="med" len="med"/>
              <a:tailEnd type="triangl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855F-66D1-AE51-3F76-DC2053CE0B47}"/>
              </a:ext>
            </a:extLst>
          </p:cNvPr>
          <p:cNvSpPr>
            <a:spLocks noGrp="1"/>
          </p:cNvSpPr>
          <p:nvPr>
            <p:ph type="title"/>
          </p:nvPr>
        </p:nvSpPr>
        <p:spPr/>
        <p:txBody>
          <a:bodyPr/>
          <a:lstStyle/>
          <a:p>
            <a:r>
              <a:rPr lang="en-US" dirty="0"/>
              <a:t>What Does “IT” Look Like? </a:t>
            </a:r>
          </a:p>
        </p:txBody>
      </p:sp>
      <p:graphicFrame>
        <p:nvGraphicFramePr>
          <p:cNvPr id="4" name="Content Placeholder 3">
            <a:extLst>
              <a:ext uri="{FF2B5EF4-FFF2-40B4-BE49-F238E27FC236}">
                <a16:creationId xmlns:a16="http://schemas.microsoft.com/office/drawing/2014/main" id="{E037F705-9A1B-88D8-E8A4-0BF3952BCEEA}"/>
              </a:ext>
            </a:extLst>
          </p:cNvPr>
          <p:cNvGraphicFramePr>
            <a:graphicFrameLocks noGrp="1"/>
          </p:cNvGraphicFramePr>
          <p:nvPr>
            <p:ph idx="1"/>
          </p:nvPr>
        </p:nvGraphicFramePr>
        <p:xfrm>
          <a:off x="635000" y="1897360"/>
          <a:ext cx="10922000" cy="4595515"/>
        </p:xfrm>
        <a:graphic>
          <a:graphicData uri="http://schemas.openxmlformats.org/drawingml/2006/table">
            <a:tbl>
              <a:tblPr firstRow="1" bandRow="1">
                <a:tableStyleId>{5C22544A-7EE6-4342-B048-85BDC9FD1C3A}</a:tableStyleId>
              </a:tblPr>
              <a:tblGrid>
                <a:gridCol w="2730500">
                  <a:extLst>
                    <a:ext uri="{9D8B030D-6E8A-4147-A177-3AD203B41FA5}">
                      <a16:colId xmlns:a16="http://schemas.microsoft.com/office/drawing/2014/main" val="1090489300"/>
                    </a:ext>
                  </a:extLst>
                </a:gridCol>
                <a:gridCol w="2730500">
                  <a:extLst>
                    <a:ext uri="{9D8B030D-6E8A-4147-A177-3AD203B41FA5}">
                      <a16:colId xmlns:a16="http://schemas.microsoft.com/office/drawing/2014/main" val="4139805411"/>
                    </a:ext>
                  </a:extLst>
                </a:gridCol>
                <a:gridCol w="2730500">
                  <a:extLst>
                    <a:ext uri="{9D8B030D-6E8A-4147-A177-3AD203B41FA5}">
                      <a16:colId xmlns:a16="http://schemas.microsoft.com/office/drawing/2014/main" val="1748857528"/>
                    </a:ext>
                  </a:extLst>
                </a:gridCol>
                <a:gridCol w="2730500">
                  <a:extLst>
                    <a:ext uri="{9D8B030D-6E8A-4147-A177-3AD203B41FA5}">
                      <a16:colId xmlns:a16="http://schemas.microsoft.com/office/drawing/2014/main" val="785763915"/>
                    </a:ext>
                  </a:extLst>
                </a:gridCol>
              </a:tblGrid>
              <a:tr h="846475">
                <a:tc>
                  <a:txBody>
                    <a:bodyPr/>
                    <a:lstStyle/>
                    <a:p>
                      <a:pPr algn="ctr"/>
                      <a:r>
                        <a:rPr lang="en-US" sz="2400" dirty="0">
                          <a:latin typeface="Segoe UI" panose="020B0502040204020203" pitchFamily="34" charset="0"/>
                          <a:cs typeface="Segoe UI" panose="020B0502040204020203" pitchFamily="34" charset="0"/>
                        </a:rPr>
                        <a:t>Physical Signs</a:t>
                      </a:r>
                    </a:p>
                  </a:txBody>
                  <a:tcPr/>
                </a:tc>
                <a:tc>
                  <a:txBody>
                    <a:bodyPr/>
                    <a:lstStyle/>
                    <a:p>
                      <a:pPr algn="ctr"/>
                      <a:r>
                        <a:rPr lang="en-US" sz="2400" dirty="0">
                          <a:latin typeface="Segoe UI" panose="020B0502040204020203" pitchFamily="34" charset="0"/>
                          <a:cs typeface="Segoe UI" panose="020B0502040204020203" pitchFamily="34" charset="0"/>
                        </a:rPr>
                        <a:t>Emotional Signs</a:t>
                      </a:r>
                    </a:p>
                  </a:txBody>
                  <a:tcPr/>
                </a:tc>
                <a:tc>
                  <a:txBody>
                    <a:bodyPr/>
                    <a:lstStyle/>
                    <a:p>
                      <a:pPr algn="ctr"/>
                      <a:r>
                        <a:rPr lang="en-US" sz="2400" dirty="0">
                          <a:latin typeface="Segoe UI" panose="020B0502040204020203" pitchFamily="34" charset="0"/>
                          <a:cs typeface="Segoe UI" panose="020B0502040204020203" pitchFamily="34" charset="0"/>
                        </a:rPr>
                        <a:t>Cognitive Signs</a:t>
                      </a:r>
                    </a:p>
                  </a:txBody>
                  <a:tcPr/>
                </a:tc>
                <a:tc>
                  <a:txBody>
                    <a:bodyPr/>
                    <a:lstStyle/>
                    <a:p>
                      <a:pPr algn="ctr"/>
                      <a:r>
                        <a:rPr lang="en-US" sz="2400" dirty="0">
                          <a:latin typeface="Segoe UI" panose="020B0502040204020203" pitchFamily="34" charset="0"/>
                          <a:cs typeface="Segoe UI" panose="020B0502040204020203" pitchFamily="34" charset="0"/>
                        </a:rPr>
                        <a:t>Behavioral Signs</a:t>
                      </a:r>
                    </a:p>
                  </a:txBody>
                  <a:tcPr/>
                </a:tc>
                <a:extLst>
                  <a:ext uri="{0D108BD9-81ED-4DB2-BD59-A6C34878D82A}">
                    <a16:rowId xmlns:a16="http://schemas.microsoft.com/office/drawing/2014/main" val="417483101"/>
                  </a:ext>
                </a:extLst>
              </a:tr>
              <a:tr h="3482637">
                <a:tc>
                  <a:txBody>
                    <a:bodyPr/>
                    <a:lstStyle/>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Fatigue or low energy</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Headaches, stomach upset, or muscle tension</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Sleep problems or appetite changes</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Frequent illness or slower recovery</a:t>
                      </a:r>
                    </a:p>
                    <a:p>
                      <a:endParaRPr lang="en-US" sz="2000" dirty="0">
                        <a:latin typeface="Segoe UI" panose="020B0502040204020203" pitchFamily="34" charset="0"/>
                        <a:cs typeface="Segoe UI" panose="020B0502040204020203" pitchFamily="34" charset="0"/>
                      </a:endParaRPr>
                    </a:p>
                  </a:txBody>
                  <a:tcPr/>
                </a:tc>
                <a:tc>
                  <a:txBody>
                    <a:bodyPr/>
                    <a:lstStyle/>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Irritability, anxiety, or feeling overwhelmed</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Mood swings or tearfulness</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Emotional numbness or loss of empathy</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Reduced sense of accomplishment</a:t>
                      </a:r>
                    </a:p>
                    <a:p>
                      <a:pPr algn="l">
                        <a:defRPr sz="1800">
                          <a:latin typeface="Arial"/>
                        </a:defRPr>
                      </a:pPr>
                      <a:endParaRPr lang="en-US" sz="2000" dirty="0">
                        <a:latin typeface="Segoe UI" panose="020B0502040204020203" pitchFamily="34" charset="0"/>
                        <a:cs typeface="Segoe UI" panose="020B0502040204020203" pitchFamily="34" charset="0"/>
                      </a:endParaRPr>
                    </a:p>
                    <a:p>
                      <a:endParaRPr lang="en-US" sz="2000" dirty="0">
                        <a:latin typeface="Segoe UI" panose="020B0502040204020203" pitchFamily="34" charset="0"/>
                        <a:cs typeface="Segoe UI" panose="020B0502040204020203" pitchFamily="34" charset="0"/>
                      </a:endParaRPr>
                    </a:p>
                  </a:txBody>
                  <a:tcPr/>
                </a:tc>
                <a:tc>
                  <a:txBody>
                    <a:bodyPr/>
                    <a:lstStyle/>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Trouble concentrating or making decisions</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Memory lapses or “mental fog”</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Negative or racing thoughts</a:t>
                      </a:r>
                    </a:p>
                    <a:p>
                      <a:endParaRPr lang="en-US" sz="2000" dirty="0">
                        <a:latin typeface="Segoe UI" panose="020B0502040204020203" pitchFamily="34" charset="0"/>
                        <a:cs typeface="Segoe UI" panose="020B0502040204020203" pitchFamily="34" charset="0"/>
                      </a:endParaRPr>
                    </a:p>
                  </a:txBody>
                  <a:tcPr/>
                </a:tc>
                <a:tc>
                  <a:txBody>
                    <a:bodyPr/>
                    <a:lstStyle/>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Withdrawal or conflict with coworkers</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Decline in work performance or attendance</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Neglecting self-care</a:t>
                      </a:r>
                    </a:p>
                    <a:p>
                      <a:pPr marL="285750" indent="-285750" algn="l">
                        <a:buFont typeface="Arial" panose="020B0604020202020204" pitchFamily="34" charset="0"/>
                        <a:buChar char="•"/>
                        <a:defRPr sz="1800">
                          <a:latin typeface="Arial"/>
                        </a:defRPr>
                      </a:pPr>
                      <a:r>
                        <a:rPr lang="en-US" sz="2000" dirty="0">
                          <a:latin typeface="Segoe UI" panose="020B0502040204020203" pitchFamily="34" charset="0"/>
                          <a:cs typeface="Segoe UI" panose="020B0502040204020203" pitchFamily="34" charset="0"/>
                        </a:rPr>
                        <a:t>Using food, alcohol, or other substances to cope</a:t>
                      </a:r>
                    </a:p>
                    <a:p>
                      <a:endParaRPr lang="en-US" sz="20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3294974059"/>
                  </a:ext>
                </a:extLst>
              </a:tr>
            </a:tbl>
          </a:graphicData>
        </a:graphic>
      </p:graphicFrame>
    </p:spTree>
    <p:extLst>
      <p:ext uri="{BB962C8B-B14F-4D97-AF65-F5344CB8AC3E}">
        <p14:creationId xmlns:p14="http://schemas.microsoft.com/office/powerpoint/2010/main" val="1728099506"/>
      </p:ext>
    </p:extLst>
  </p:cSld>
  <p:clrMapOvr>
    <a:masterClrMapping/>
  </p:clrMapOvr>
</p:sld>
</file>

<file path=ppt/theme/theme1.xml><?xml version="1.0" encoding="utf-8"?>
<a:theme xmlns:a="http://schemas.openxmlformats.org/drawingml/2006/main" name="Custom Design">
  <a:themeElements>
    <a:clrScheme name="KFMC">
      <a:dk1>
        <a:srgbClr val="000000"/>
      </a:dk1>
      <a:lt1>
        <a:srgbClr val="FFFFFF"/>
      </a:lt1>
      <a:dk2>
        <a:srgbClr val="797979"/>
      </a:dk2>
      <a:lt2>
        <a:srgbClr val="E7E6E6"/>
      </a:lt2>
      <a:accent1>
        <a:srgbClr val="00519F"/>
      </a:accent1>
      <a:accent2>
        <a:srgbClr val="4DB95F"/>
      </a:accent2>
      <a:accent3>
        <a:srgbClr val="FF6700"/>
      </a:accent3>
      <a:accent4>
        <a:srgbClr val="FCE761"/>
      </a:accent4>
      <a:accent5>
        <a:srgbClr val="71CFFE"/>
      </a:accent5>
      <a:accent6>
        <a:srgbClr val="592C8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2.pptx  -  Read-Only" id="{879877E6-A79D-428C-9CCA-949FF0A0BE3F}" vid="{4DC40F91-114D-4AB5-93CF-BE4FFCF83D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481C280F119D49ADA3EE2FA2D6CC21" ma:contentTypeVersion="19" ma:contentTypeDescription="Create a new document." ma:contentTypeScope="" ma:versionID="12807ed389727e15a76f502fabcc3a15">
  <xsd:schema xmlns:xsd="http://www.w3.org/2001/XMLSchema" xmlns:xs="http://www.w3.org/2001/XMLSchema" xmlns:p="http://schemas.microsoft.com/office/2006/metadata/properties" xmlns:ns2="8ffac74b-5f2e-4fdf-a7cc-730f7a748dad" xmlns:ns3="f662cf74-d401-494c-bb04-6b1b0a86697b" targetNamespace="http://schemas.microsoft.com/office/2006/metadata/properties" ma:root="true" ma:fieldsID="8661143b52af9351ed82255167f2771e" ns2:_="" ns3:_="">
    <xsd:import namespace="8ffac74b-5f2e-4fdf-a7cc-730f7a748dad"/>
    <xsd:import namespace="f662cf74-d401-494c-bb04-6b1b0a86697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ac74b-5f2e-4fdf-a7cc-730f7a748da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14e6a9-7d23-4bd7-860b-1168917b0e17}" ma:internalName="TaxCatchAll" ma:showField="CatchAllData" ma:web="8ffac74b-5f2e-4fdf-a7cc-730f7a748da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62cf74-d401-494c-bb04-6b1b0a86697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8ed7cba-b263-44e1-aaea-116db9091a5a"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ffac74b-5f2e-4fdf-a7cc-730f7a748dad" xsi:nil="true"/>
    <lcf76f155ced4ddcb4097134ff3c332f xmlns="f662cf74-d401-494c-bb04-6b1b0a8669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8DABCD7-C1BF-4B00-BAF0-F0FA170A5E52}"/>
</file>

<file path=customXml/itemProps2.xml><?xml version="1.0" encoding="utf-8"?>
<ds:datastoreItem xmlns:ds="http://schemas.openxmlformats.org/officeDocument/2006/customXml" ds:itemID="{2509EA38-1F65-4F6A-B7C2-F678C4FD751B}"/>
</file>

<file path=customXml/itemProps3.xml><?xml version="1.0" encoding="utf-8"?>
<ds:datastoreItem xmlns:ds="http://schemas.openxmlformats.org/officeDocument/2006/customXml" ds:itemID="{A60CCA44-B8D2-4BA1-AE08-405CD543AB4B}"/>
</file>

<file path=docProps/app.xml><?xml version="1.0" encoding="utf-8"?>
<Properties xmlns="http://schemas.openxmlformats.org/officeDocument/2006/extended-properties" xmlns:vt="http://schemas.openxmlformats.org/officeDocument/2006/docPropsVTypes">
  <Template>PowerPoint Template 2</Template>
  <TotalTime>18510</TotalTime>
  <Words>2726</Words>
  <Application>Microsoft Office PowerPoint</Application>
  <PresentationFormat>Widescreen</PresentationFormat>
  <Paragraphs>330</Paragraphs>
  <Slides>35</Slides>
  <Notes>26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Aptos</vt:lpstr>
      <vt:lpstr>Arial</vt:lpstr>
      <vt:lpstr>Calibri</vt:lpstr>
      <vt:lpstr>Cambria</vt:lpstr>
      <vt:lpstr>Courier New</vt:lpstr>
      <vt:lpstr>Montserrat</vt:lpstr>
      <vt:lpstr>Segoe UI</vt:lpstr>
      <vt:lpstr>Symbol</vt:lpstr>
      <vt:lpstr>Times New Roman</vt:lpstr>
      <vt:lpstr>Wingdings</vt:lpstr>
      <vt:lpstr>Custom Design</vt:lpstr>
      <vt:lpstr>Caring for the Caregiver</vt:lpstr>
      <vt:lpstr>Session Objectives</vt:lpstr>
      <vt:lpstr>What is Burnout?</vt:lpstr>
      <vt:lpstr>Emotional exhaustion is the “fuel” that drives burnout</vt:lpstr>
      <vt:lpstr>Loss of Empathy: Compassion Fatigue and Moral Distress</vt:lpstr>
      <vt:lpstr>Trauma &amp; Secondary Traumatic Stress </vt:lpstr>
      <vt:lpstr>People Bring Themselves</vt:lpstr>
      <vt:lpstr>Complex Relationships</vt:lpstr>
      <vt:lpstr>What Does “IT” Look Like? </vt:lpstr>
      <vt:lpstr>Contributing Factors in LTC/Assisted Living</vt:lpstr>
      <vt:lpstr>Why This Matters in LTC &amp; Assisted Living</vt:lpstr>
      <vt:lpstr>Burnout loses its power when we name it, share it, and face it together.</vt:lpstr>
      <vt:lpstr>Measuring CS &amp; CF: The Professional Quality of Life Scale (ProQOL)</vt:lpstr>
      <vt:lpstr>Compassion Satisfaction</vt:lpstr>
      <vt:lpstr>Compassion Satisfaction</vt:lpstr>
      <vt:lpstr>Perceived Support</vt:lpstr>
      <vt:lpstr>Burnout</vt:lpstr>
      <vt:lpstr>Secondary Traumatic Stress</vt:lpstr>
      <vt:lpstr>Moral Distress</vt:lpstr>
      <vt:lpstr>Hope begins when we realize that someone else understands our struggle.</vt:lpstr>
      <vt:lpstr>A Public Health Crisis: An Urgent Call to Action</vt:lpstr>
      <vt:lpstr>Build a Commitment to the Health and Safety of Health Workers into the fabric of health organizations.</vt:lpstr>
      <vt:lpstr>Retention Drivers in Aging Services</vt:lpstr>
      <vt:lpstr>Recommended Actions for LTC &amp; Assisted Living</vt:lpstr>
      <vt:lpstr>Key Recommendations- Self Care</vt:lpstr>
      <vt:lpstr>Why Self-Care Is Not Selfish—It’s Essential</vt:lpstr>
      <vt:lpstr>Evidence-Based Self-Care Strategies</vt:lpstr>
      <vt:lpstr>Self‑Care Action Steps</vt:lpstr>
      <vt:lpstr>Taking Back Your Power</vt:lpstr>
      <vt:lpstr>Taking Back Your Power</vt:lpstr>
      <vt:lpstr>Quick Access Self-Care Toolkit</vt:lpstr>
      <vt:lpstr>Commit to Action- SMART Goal worksheet</vt:lpstr>
      <vt:lpstr>Personal Self-Care Commitment</vt:lpstr>
      <vt:lpstr>PowerPoint Presentation</vt:lpstr>
      <vt:lpstr>References</vt:lpstr>
    </vt:vector>
  </TitlesOfParts>
  <Company>KFMC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Brenda Groves</dc:creator>
  <cp:lastModifiedBy>Brenda Groves</cp:lastModifiedBy>
  <cp:revision>19</cp:revision>
  <dcterms:created xsi:type="dcterms:W3CDTF">2025-08-15T19:01:16Z</dcterms:created>
  <dcterms:modified xsi:type="dcterms:W3CDTF">2025-10-09T16:03:16Z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0x0101009A481C280F119D49ADA3EE2FA2D6CC21</vt:lpwstr>
  </property>
</Properties>
</file>