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6"/>
  </p:notesMasterIdLst>
  <p:sldIdLst>
    <p:sldId id="256" r:id="rId5"/>
    <p:sldId id="257" r:id="rId6"/>
    <p:sldId id="258" r:id="rId7"/>
    <p:sldId id="259" r:id="rId8"/>
    <p:sldId id="264" r:id="rId9"/>
    <p:sldId id="265" r:id="rId10"/>
    <p:sldId id="266" r:id="rId11"/>
    <p:sldId id="260" r:id="rId12"/>
    <p:sldId id="261" r:id="rId13"/>
    <p:sldId id="267" r:id="rId14"/>
    <p:sldId id="262" r:id="rId15"/>
  </p:sldIdLst>
  <p:sldSz cx="18288000" cy="10287000"/>
  <p:notesSz cx="7010400" cy="9296400"/>
  <p:embeddedFontLst>
    <p:embeddedFont>
      <p:font typeface="Calibri" panose="020F0502020204030204" pitchFamily="34" charset="0"/>
      <p:regular r:id="rId17"/>
      <p:bold r:id="rId18"/>
      <p:italic r:id="rId19"/>
      <p:boldItalic r:id="rId20"/>
    </p:embeddedFont>
    <p:embeddedFont>
      <p:font typeface="Century Gothic" panose="020B0502020202020204" pitchFamily="34" charset="0"/>
      <p:regular r:id="rId21"/>
      <p:bold r:id="rId22"/>
      <p:italic r:id="rId23"/>
      <p:boldItalic r:id="rId24"/>
    </p:embeddedFont>
    <p:embeddedFont>
      <p:font typeface="TAN Twinkle" panose="020B0604020202020204"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FD6B2E-7224-E1A2-16BE-49BD1E9EE64A}" v="290" dt="2025-10-02T20:00:47.290"/>
    <p1510:client id="{A615433C-375C-48A4-AF98-C4F541BE85F1}" v="2" dt="2025-10-02T20:37:57.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9986" autoAdjust="0"/>
  </p:normalViewPr>
  <p:slideViewPr>
    <p:cSldViewPr>
      <p:cViewPr>
        <p:scale>
          <a:sx n="41" d="100"/>
          <a:sy n="41" d="100"/>
        </p:scale>
        <p:origin x="840" y="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2.fntdata"/><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font" Target="fonts/font5.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5" Type="http://schemas.openxmlformats.org/officeDocument/2006/relationships/font" Target="fonts/font9.fntdata"/><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8.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7.fntdata"/><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font" Target="fonts/font3.fntdata"/><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6.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cy Hughes" userId="e431dec5-6fe4-4eb3-a61b-4dace868b921" providerId="ADAL" clId="{A615433C-375C-48A4-AF98-C4F541BE85F1}"/>
    <pc:docChg chg="undo redo custSel addSld delSld modSld sldOrd modNotesMaster">
      <pc:chgData name="Jacy Hughes" userId="e431dec5-6fe4-4eb3-a61b-4dace868b921" providerId="ADAL" clId="{A615433C-375C-48A4-AF98-C4F541BE85F1}" dt="2025-10-03T18:43:11.403" v="354"/>
      <pc:docMkLst>
        <pc:docMk/>
      </pc:docMkLst>
      <pc:sldChg chg="delSp modSp mod">
        <pc:chgData name="Jacy Hughes" userId="e431dec5-6fe4-4eb3-a61b-4dace868b921" providerId="ADAL" clId="{A615433C-375C-48A4-AF98-C4F541BE85F1}" dt="2025-09-12T17:11:50.883" v="53" actId="1076"/>
        <pc:sldMkLst>
          <pc:docMk/>
          <pc:sldMk cId="0" sldId="256"/>
        </pc:sldMkLst>
        <pc:spChg chg="mod">
          <ac:chgData name="Jacy Hughes" userId="e431dec5-6fe4-4eb3-a61b-4dace868b921" providerId="ADAL" clId="{A615433C-375C-48A4-AF98-C4F541BE85F1}" dt="2025-09-12T17:11:50.883" v="53" actId="1076"/>
          <ac:spMkLst>
            <pc:docMk/>
            <pc:sldMk cId="0" sldId="256"/>
            <ac:spMk id="12" creationId="{00000000-0000-0000-0000-000000000000}"/>
          </ac:spMkLst>
        </pc:spChg>
        <pc:grpChg chg="mod">
          <ac:chgData name="Jacy Hughes" userId="e431dec5-6fe4-4eb3-a61b-4dace868b921" providerId="ADAL" clId="{A615433C-375C-48A4-AF98-C4F541BE85F1}" dt="2025-09-12T17:11:45.588" v="52" actId="1076"/>
          <ac:grpSpMkLst>
            <pc:docMk/>
            <pc:sldMk cId="0" sldId="256"/>
            <ac:grpSpMk id="8" creationId="{00000000-0000-0000-0000-000000000000}"/>
          </ac:grpSpMkLst>
        </pc:grpChg>
      </pc:sldChg>
      <pc:sldChg chg="addSp delSp modSp mod">
        <pc:chgData name="Jacy Hughes" userId="e431dec5-6fe4-4eb3-a61b-4dace868b921" providerId="ADAL" clId="{A615433C-375C-48A4-AF98-C4F541BE85F1}" dt="2025-10-02T18:53:26.026" v="293" actId="1076"/>
        <pc:sldMkLst>
          <pc:docMk/>
          <pc:sldMk cId="0" sldId="257"/>
        </pc:sldMkLst>
        <pc:spChg chg="mod">
          <ac:chgData name="Jacy Hughes" userId="e431dec5-6fe4-4eb3-a61b-4dace868b921" providerId="ADAL" clId="{A615433C-375C-48A4-AF98-C4F541BE85F1}" dt="2025-09-12T14:04:25.056" v="14" actId="20577"/>
          <ac:spMkLst>
            <pc:docMk/>
            <pc:sldMk cId="0" sldId="257"/>
            <ac:spMk id="8" creationId="{00000000-0000-0000-0000-000000000000}"/>
          </ac:spMkLst>
        </pc:spChg>
        <pc:spChg chg="mod topLvl">
          <ac:chgData name="Jacy Hughes" userId="e431dec5-6fe4-4eb3-a61b-4dace868b921" providerId="ADAL" clId="{A615433C-375C-48A4-AF98-C4F541BE85F1}" dt="2025-10-02T18:53:26.026" v="293" actId="1076"/>
          <ac:spMkLst>
            <pc:docMk/>
            <pc:sldMk cId="0" sldId="257"/>
            <ac:spMk id="10" creationId="{00000000-0000-0000-0000-000000000000}"/>
          </ac:spMkLst>
        </pc:spChg>
        <pc:grpChg chg="add del">
          <ac:chgData name="Jacy Hughes" userId="e431dec5-6fe4-4eb3-a61b-4dace868b921" providerId="ADAL" clId="{A615433C-375C-48A4-AF98-C4F541BE85F1}" dt="2025-09-12T14:04:35.600" v="20" actId="478"/>
          <ac:grpSpMkLst>
            <pc:docMk/>
            <pc:sldMk cId="0" sldId="257"/>
            <ac:grpSpMk id="5" creationId="{00000000-0000-0000-0000-000000000000}"/>
          </ac:grpSpMkLst>
        </pc:grpChg>
      </pc:sldChg>
      <pc:sldChg chg="del">
        <pc:chgData name="Jacy Hughes" userId="e431dec5-6fe4-4eb3-a61b-4dace868b921" providerId="ADAL" clId="{A615433C-375C-48A4-AF98-C4F541BE85F1}" dt="2025-09-12T13:57:05.166" v="0" actId="47"/>
        <pc:sldMkLst>
          <pc:docMk/>
          <pc:sldMk cId="1348289068" sldId="258"/>
        </pc:sldMkLst>
      </pc:sldChg>
      <pc:sldChg chg="modSp add del mod">
        <pc:chgData name="Jacy Hughes" userId="e431dec5-6fe4-4eb3-a61b-4dace868b921" providerId="ADAL" clId="{A615433C-375C-48A4-AF98-C4F541BE85F1}" dt="2025-10-03T18:42:21.488" v="353" actId="20577"/>
        <pc:sldMkLst>
          <pc:docMk/>
          <pc:sldMk cId="2428217187" sldId="259"/>
        </pc:sldMkLst>
        <pc:spChg chg="mod">
          <ac:chgData name="Jacy Hughes" userId="e431dec5-6fe4-4eb3-a61b-4dace868b921" providerId="ADAL" clId="{A615433C-375C-48A4-AF98-C4F541BE85F1}" dt="2025-10-03T18:42:21.488" v="353" actId="20577"/>
          <ac:spMkLst>
            <pc:docMk/>
            <pc:sldMk cId="2428217187" sldId="259"/>
            <ac:spMk id="8" creationId="{4B9BF44E-8E12-46A0-0A36-8B3F925E26F7}"/>
          </ac:spMkLst>
        </pc:spChg>
        <pc:spChg chg="mod">
          <ac:chgData name="Jacy Hughes" userId="e431dec5-6fe4-4eb3-a61b-4dace868b921" providerId="ADAL" clId="{A615433C-375C-48A4-AF98-C4F541BE85F1}" dt="2025-09-30T17:09:30.142" v="147" actId="20577"/>
          <ac:spMkLst>
            <pc:docMk/>
            <pc:sldMk cId="2428217187" sldId="259"/>
            <ac:spMk id="10" creationId="{4773FB8A-790E-391F-A631-10E79628CB9E}"/>
          </ac:spMkLst>
        </pc:spChg>
      </pc:sldChg>
      <pc:sldChg chg="modSp add del mod">
        <pc:chgData name="Jacy Hughes" userId="e431dec5-6fe4-4eb3-a61b-4dace868b921" providerId="ADAL" clId="{A615433C-375C-48A4-AF98-C4F541BE85F1}" dt="2025-10-03T15:29:21.191" v="342" actId="20577"/>
        <pc:sldMkLst>
          <pc:docMk/>
          <pc:sldMk cId="3893187711" sldId="260"/>
        </pc:sldMkLst>
        <pc:spChg chg="mod">
          <ac:chgData name="Jacy Hughes" userId="e431dec5-6fe4-4eb3-a61b-4dace868b921" providerId="ADAL" clId="{A615433C-375C-48A4-AF98-C4F541BE85F1}" dt="2025-10-03T15:29:21.191" v="342" actId="20577"/>
          <ac:spMkLst>
            <pc:docMk/>
            <pc:sldMk cId="3893187711" sldId="260"/>
            <ac:spMk id="8" creationId="{4B9BF44E-8E12-46A0-0A36-8B3F925E26F7}"/>
          </ac:spMkLst>
        </pc:spChg>
        <pc:spChg chg="mod">
          <ac:chgData name="Jacy Hughes" userId="e431dec5-6fe4-4eb3-a61b-4dace868b921" providerId="ADAL" clId="{A615433C-375C-48A4-AF98-C4F541BE85F1}" dt="2025-09-12T17:13:40.223" v="87" actId="14100"/>
          <ac:spMkLst>
            <pc:docMk/>
            <pc:sldMk cId="3893187711" sldId="260"/>
            <ac:spMk id="10" creationId="{4773FB8A-790E-391F-A631-10E79628CB9E}"/>
          </ac:spMkLst>
        </pc:spChg>
      </pc:sldChg>
      <pc:sldChg chg="modSp add del mod modNotesTx">
        <pc:chgData name="Jacy Hughes" userId="e431dec5-6fe4-4eb3-a61b-4dace868b921" providerId="ADAL" clId="{A615433C-375C-48A4-AF98-C4F541BE85F1}" dt="2025-09-19T13:55:41.492" v="104" actId="20577"/>
        <pc:sldMkLst>
          <pc:docMk/>
          <pc:sldMk cId="2094673674" sldId="261"/>
        </pc:sldMkLst>
        <pc:spChg chg="mod">
          <ac:chgData name="Jacy Hughes" userId="e431dec5-6fe4-4eb3-a61b-4dace868b921" providerId="ADAL" clId="{A615433C-375C-48A4-AF98-C4F541BE85F1}" dt="2025-09-19T13:55:41.492" v="104" actId="20577"/>
          <ac:spMkLst>
            <pc:docMk/>
            <pc:sldMk cId="2094673674" sldId="261"/>
            <ac:spMk id="8" creationId="{4B9BF44E-8E12-46A0-0A36-8B3F925E26F7}"/>
          </ac:spMkLst>
        </pc:spChg>
        <pc:spChg chg="mod">
          <ac:chgData name="Jacy Hughes" userId="e431dec5-6fe4-4eb3-a61b-4dace868b921" providerId="ADAL" clId="{A615433C-375C-48A4-AF98-C4F541BE85F1}" dt="2025-09-19T13:55:20.957" v="93" actId="20577"/>
          <ac:spMkLst>
            <pc:docMk/>
            <pc:sldMk cId="2094673674" sldId="261"/>
            <ac:spMk id="10" creationId="{4773FB8A-790E-391F-A631-10E79628CB9E}"/>
          </ac:spMkLst>
        </pc:spChg>
      </pc:sldChg>
      <pc:sldChg chg="del">
        <pc:chgData name="Jacy Hughes" userId="e431dec5-6fe4-4eb3-a61b-4dace868b921" providerId="ADAL" clId="{A615433C-375C-48A4-AF98-C4F541BE85F1}" dt="2025-09-12T13:57:09.686" v="4" actId="47"/>
        <pc:sldMkLst>
          <pc:docMk/>
          <pc:sldMk cId="3087132570" sldId="262"/>
        </pc:sldMkLst>
      </pc:sldChg>
      <pc:sldChg chg="add del">
        <pc:chgData name="Jacy Hughes" userId="e431dec5-6fe4-4eb3-a61b-4dace868b921" providerId="ADAL" clId="{A615433C-375C-48A4-AF98-C4F541BE85F1}" dt="2025-10-03T15:29:16.528" v="339" actId="2696"/>
        <pc:sldMkLst>
          <pc:docMk/>
          <pc:sldMk cId="2278646775" sldId="263"/>
        </pc:sldMkLst>
      </pc:sldChg>
      <pc:sldChg chg="modSp add mod">
        <pc:chgData name="Jacy Hughes" userId="e431dec5-6fe4-4eb3-a61b-4dace868b921" providerId="ADAL" clId="{A615433C-375C-48A4-AF98-C4F541BE85F1}" dt="2025-09-30T17:09:23.464" v="146" actId="20577"/>
        <pc:sldMkLst>
          <pc:docMk/>
          <pc:sldMk cId="694887831" sldId="264"/>
        </pc:sldMkLst>
        <pc:spChg chg="mod">
          <ac:chgData name="Jacy Hughes" userId="e431dec5-6fe4-4eb3-a61b-4dace868b921" providerId="ADAL" clId="{A615433C-375C-48A4-AF98-C4F541BE85F1}" dt="2025-09-30T17:09:23.464" v="146" actId="20577"/>
          <ac:spMkLst>
            <pc:docMk/>
            <pc:sldMk cId="694887831" sldId="264"/>
            <ac:spMk id="8" creationId="{4B9BF44E-8E12-46A0-0A36-8B3F925E26F7}"/>
          </ac:spMkLst>
        </pc:spChg>
        <pc:spChg chg="mod">
          <ac:chgData name="Jacy Hughes" userId="e431dec5-6fe4-4eb3-a61b-4dace868b921" providerId="ADAL" clId="{A615433C-375C-48A4-AF98-C4F541BE85F1}" dt="2025-09-30T17:09:19.746" v="143" actId="6549"/>
          <ac:spMkLst>
            <pc:docMk/>
            <pc:sldMk cId="694887831" sldId="264"/>
            <ac:spMk id="10" creationId="{4773FB8A-790E-391F-A631-10E79628CB9E}"/>
          </ac:spMkLst>
        </pc:spChg>
        <pc:grpChg chg="mod">
          <ac:chgData name="Jacy Hughes" userId="e431dec5-6fe4-4eb3-a61b-4dace868b921" providerId="ADAL" clId="{A615433C-375C-48A4-AF98-C4F541BE85F1}" dt="2025-09-30T17:09:21.858" v="144" actId="1076"/>
          <ac:grpSpMkLst>
            <pc:docMk/>
            <pc:sldMk cId="694887831" sldId="264"/>
            <ac:grpSpMk id="5" creationId="{136DB1EA-55B4-23B6-76D6-44144E63CA33}"/>
          </ac:grpSpMkLst>
        </pc:grpChg>
      </pc:sldChg>
      <pc:sldChg chg="modSp add mod">
        <pc:chgData name="Jacy Hughes" userId="e431dec5-6fe4-4eb3-a61b-4dace868b921" providerId="ADAL" clId="{A615433C-375C-48A4-AF98-C4F541BE85F1}" dt="2025-10-03T18:43:11.403" v="354"/>
        <pc:sldMkLst>
          <pc:docMk/>
          <pc:sldMk cId="1034782865" sldId="265"/>
        </pc:sldMkLst>
        <pc:spChg chg="mod">
          <ac:chgData name="Jacy Hughes" userId="e431dec5-6fe4-4eb3-a61b-4dace868b921" providerId="ADAL" clId="{A615433C-375C-48A4-AF98-C4F541BE85F1}" dt="2025-09-30T17:15:14.167" v="181" actId="20577"/>
          <ac:spMkLst>
            <pc:docMk/>
            <pc:sldMk cId="1034782865" sldId="265"/>
            <ac:spMk id="8" creationId="{4B9BF44E-8E12-46A0-0A36-8B3F925E26F7}"/>
          </ac:spMkLst>
        </pc:spChg>
        <pc:spChg chg="mod">
          <ac:chgData name="Jacy Hughes" userId="e431dec5-6fe4-4eb3-a61b-4dace868b921" providerId="ADAL" clId="{A615433C-375C-48A4-AF98-C4F541BE85F1}" dt="2025-10-03T18:43:11.403" v="354"/>
          <ac:spMkLst>
            <pc:docMk/>
            <pc:sldMk cId="1034782865" sldId="265"/>
            <ac:spMk id="10" creationId="{4773FB8A-790E-391F-A631-10E79628CB9E}"/>
          </ac:spMkLst>
        </pc:spChg>
        <pc:spChg chg="mod">
          <ac:chgData name="Jacy Hughes" userId="e431dec5-6fe4-4eb3-a61b-4dace868b921" providerId="ADAL" clId="{A615433C-375C-48A4-AF98-C4F541BE85F1}" dt="2025-09-30T17:15:18.317" v="182" actId="1076"/>
          <ac:spMkLst>
            <pc:docMk/>
            <pc:sldMk cId="1034782865" sldId="265"/>
            <ac:spMk id="12" creationId="{4B9D0DEA-EFEF-9A6A-6381-7DF0A3758BD1}"/>
          </ac:spMkLst>
        </pc:spChg>
        <pc:grpChg chg="mod">
          <ac:chgData name="Jacy Hughes" userId="e431dec5-6fe4-4eb3-a61b-4dace868b921" providerId="ADAL" clId="{A615433C-375C-48A4-AF98-C4F541BE85F1}" dt="2025-10-01T19:20:35.559" v="218" actId="1076"/>
          <ac:grpSpMkLst>
            <pc:docMk/>
            <pc:sldMk cId="1034782865" sldId="265"/>
            <ac:grpSpMk id="5" creationId="{136DB1EA-55B4-23B6-76D6-44144E63CA33}"/>
          </ac:grpSpMkLst>
        </pc:grpChg>
      </pc:sldChg>
      <pc:sldChg chg="modSp add mod ord">
        <pc:chgData name="Jacy Hughes" userId="e431dec5-6fe4-4eb3-a61b-4dace868b921" providerId="ADAL" clId="{A615433C-375C-48A4-AF98-C4F541BE85F1}" dt="2025-10-01T19:20:37.740" v="219" actId="20577"/>
        <pc:sldMkLst>
          <pc:docMk/>
          <pc:sldMk cId="370515753" sldId="266"/>
        </pc:sldMkLst>
        <pc:spChg chg="mod">
          <ac:chgData name="Jacy Hughes" userId="e431dec5-6fe4-4eb3-a61b-4dace868b921" providerId="ADAL" clId="{A615433C-375C-48A4-AF98-C4F541BE85F1}" dt="2025-09-30T17:15:52.418" v="213" actId="20577"/>
          <ac:spMkLst>
            <pc:docMk/>
            <pc:sldMk cId="370515753" sldId="266"/>
            <ac:spMk id="8" creationId="{4B9BF44E-8E12-46A0-0A36-8B3F925E26F7}"/>
          </ac:spMkLst>
        </pc:spChg>
        <pc:spChg chg="mod">
          <ac:chgData name="Jacy Hughes" userId="e431dec5-6fe4-4eb3-a61b-4dace868b921" providerId="ADAL" clId="{A615433C-375C-48A4-AF98-C4F541BE85F1}" dt="2025-10-01T19:20:37.740" v="219" actId="20577"/>
          <ac:spMkLst>
            <pc:docMk/>
            <pc:sldMk cId="370515753" sldId="266"/>
            <ac:spMk id="10" creationId="{4773FB8A-790E-391F-A631-10E79628CB9E}"/>
          </ac:spMkLst>
        </pc:spChg>
      </pc:sldChg>
      <pc:sldChg chg="addSp delSp modSp add mod modNotesTx">
        <pc:chgData name="Jacy Hughes" userId="e431dec5-6fe4-4eb3-a61b-4dace868b921" providerId="ADAL" clId="{A615433C-375C-48A4-AF98-C4F541BE85F1}" dt="2025-10-03T16:22:06.365" v="352" actId="5793"/>
        <pc:sldMkLst>
          <pc:docMk/>
          <pc:sldMk cId="1109460598" sldId="267"/>
        </pc:sldMkLst>
        <pc:spChg chg="mod">
          <ac:chgData name="Jacy Hughes" userId="e431dec5-6fe4-4eb3-a61b-4dace868b921" providerId="ADAL" clId="{A615433C-375C-48A4-AF98-C4F541BE85F1}" dt="2025-10-02T18:53:20.672" v="291"/>
          <ac:spMkLst>
            <pc:docMk/>
            <pc:sldMk cId="1109460598" sldId="267"/>
            <ac:spMk id="6" creationId="{86751018-DCFE-E83A-66FE-3D45F2E9F337}"/>
          </ac:spMkLst>
        </pc:spChg>
        <pc:spChg chg="mod">
          <ac:chgData name="Jacy Hughes" userId="e431dec5-6fe4-4eb3-a61b-4dace868b921" providerId="ADAL" clId="{A615433C-375C-48A4-AF98-C4F541BE85F1}" dt="2025-10-02T18:52:48.486" v="265" actId="20577"/>
          <ac:spMkLst>
            <pc:docMk/>
            <pc:sldMk cId="1109460598" sldId="267"/>
            <ac:spMk id="8" creationId="{4B9BF44E-8E12-46A0-0A36-8B3F925E26F7}"/>
          </ac:spMkLst>
        </pc:spChg>
        <pc:spChg chg="del mod">
          <ac:chgData name="Jacy Hughes" userId="e431dec5-6fe4-4eb3-a61b-4dace868b921" providerId="ADAL" clId="{A615433C-375C-48A4-AF98-C4F541BE85F1}" dt="2025-10-02T18:53:05.050" v="288"/>
          <ac:spMkLst>
            <pc:docMk/>
            <pc:sldMk cId="1109460598" sldId="267"/>
            <ac:spMk id="10" creationId="{4773FB8A-790E-391F-A631-10E79628CB9E}"/>
          </ac:spMkLst>
        </pc:spChg>
        <pc:spChg chg="add mod">
          <ac:chgData name="Jacy Hughes" userId="e431dec5-6fe4-4eb3-a61b-4dace868b921" providerId="ADAL" clId="{A615433C-375C-48A4-AF98-C4F541BE85F1}" dt="2025-10-03T16:22:06.365" v="352" actId="5793"/>
          <ac:spMkLst>
            <pc:docMk/>
            <pc:sldMk cId="1109460598" sldId="267"/>
            <ac:spMk id="11" creationId="{6217DC1C-053E-4946-AC15-3D5F25EAC883}"/>
          </ac:spMkLst>
        </pc:spChg>
      </pc:sldChg>
    </pc:docChg>
  </pc:docChgLst>
  <pc:docChgLst>
    <pc:chgData name="Cora Malone" userId="S::cora0414@ksu.edu::1625d84a-a39a-4326-944a-850ee405885e" providerId="AD" clId="Web-{CFF4A490-80F6-1AF1-D7AA-37F5F4714DCD}"/>
    <pc:docChg chg="addSld modSld">
      <pc:chgData name="Cora Malone" userId="S::cora0414@ksu.edu::1625d84a-a39a-4326-944a-850ee405885e" providerId="AD" clId="Web-{CFF4A490-80F6-1AF1-D7AA-37F5F4714DCD}" dt="2025-09-22T14:10:34.743" v="16" actId="20577"/>
      <pc:docMkLst>
        <pc:docMk/>
      </pc:docMkLst>
      <pc:sldChg chg="modSp add replId">
        <pc:chgData name="Cora Malone" userId="S::cora0414@ksu.edu::1625d84a-a39a-4326-944a-850ee405885e" providerId="AD" clId="Web-{CFF4A490-80F6-1AF1-D7AA-37F5F4714DCD}" dt="2025-09-22T14:10:34.743" v="16" actId="20577"/>
        <pc:sldMkLst>
          <pc:docMk/>
          <pc:sldMk cId="3087132570" sldId="262"/>
        </pc:sldMkLst>
        <pc:spChg chg="mod">
          <ac:chgData name="Cora Malone" userId="S::cora0414@ksu.edu::1625d84a-a39a-4326-944a-850ee405885e" providerId="AD" clId="Web-{CFF4A490-80F6-1AF1-D7AA-37F5F4714DCD}" dt="2025-09-22T14:10:34.743" v="16" actId="20577"/>
          <ac:spMkLst>
            <pc:docMk/>
            <pc:sldMk cId="3087132570" sldId="262"/>
            <ac:spMk id="8" creationId="{F6E2BC92-812C-D9B2-B403-2C32A9DDD72A}"/>
          </ac:spMkLst>
        </pc:spChg>
        <pc:spChg chg="mod">
          <ac:chgData name="Cora Malone" userId="S::cora0414@ksu.edu::1625d84a-a39a-4326-944a-850ee405885e" providerId="AD" clId="Web-{CFF4A490-80F6-1AF1-D7AA-37F5F4714DCD}" dt="2025-09-22T14:10:11.382" v="9" actId="1076"/>
          <ac:spMkLst>
            <pc:docMk/>
            <pc:sldMk cId="3087132570" sldId="262"/>
            <ac:spMk id="10" creationId="{47D415C5-9B93-9EA8-5204-615EB7768D05}"/>
          </ac:spMkLst>
        </pc:spChg>
      </pc:sldChg>
    </pc:docChg>
  </pc:docChgLst>
  <pc:docChgLst>
    <pc:chgData name="Jacy Hughes" userId="S::jacy1@ksu.edu::e431dec5-6fe4-4eb3-a61b-4dace868b921" providerId="AD" clId="Web-{06FD6B2E-7224-E1A2-16BE-49BD1E9EE64A}"/>
    <pc:docChg chg="modSld">
      <pc:chgData name="Jacy Hughes" userId="S::jacy1@ksu.edu::e431dec5-6fe4-4eb3-a61b-4dace868b921" providerId="AD" clId="Web-{06FD6B2E-7224-E1A2-16BE-49BD1E9EE64A}" dt="2025-10-02T20:00:47.290" v="170" actId="20577"/>
      <pc:docMkLst>
        <pc:docMk/>
      </pc:docMkLst>
      <pc:sldChg chg="modNotes">
        <pc:chgData name="Jacy Hughes" userId="S::jacy1@ksu.edu::e431dec5-6fe4-4eb3-a61b-4dace868b921" providerId="AD" clId="Web-{06FD6B2E-7224-E1A2-16BE-49BD1E9EE64A}" dt="2025-10-02T19:10:10.858" v="35"/>
        <pc:sldMkLst>
          <pc:docMk/>
          <pc:sldMk cId="0" sldId="257"/>
        </pc:sldMkLst>
      </pc:sldChg>
      <pc:sldChg chg="modSp">
        <pc:chgData name="Jacy Hughes" userId="S::jacy1@ksu.edu::e431dec5-6fe4-4eb3-a61b-4dace868b921" providerId="AD" clId="Web-{06FD6B2E-7224-E1A2-16BE-49BD1E9EE64A}" dt="2025-10-02T20:00:39.134" v="168" actId="20577"/>
        <pc:sldMkLst>
          <pc:docMk/>
          <pc:sldMk cId="2428217187" sldId="259"/>
        </pc:sldMkLst>
        <pc:spChg chg="mod">
          <ac:chgData name="Jacy Hughes" userId="S::jacy1@ksu.edu::e431dec5-6fe4-4eb3-a61b-4dace868b921" providerId="AD" clId="Web-{06FD6B2E-7224-E1A2-16BE-49BD1E9EE64A}" dt="2025-10-02T20:00:39.134" v="168" actId="20577"/>
          <ac:spMkLst>
            <pc:docMk/>
            <pc:sldMk cId="2428217187" sldId="259"/>
            <ac:spMk id="8" creationId="{4B9BF44E-8E12-46A0-0A36-8B3F925E26F7}"/>
          </ac:spMkLst>
        </pc:spChg>
        <pc:spChg chg="mod">
          <ac:chgData name="Jacy Hughes" userId="S::jacy1@ksu.edu::e431dec5-6fe4-4eb3-a61b-4dace868b921" providerId="AD" clId="Web-{06FD6B2E-7224-E1A2-16BE-49BD1E9EE64A}" dt="2025-10-02T19:09:12.763" v="0" actId="20577"/>
          <ac:spMkLst>
            <pc:docMk/>
            <pc:sldMk cId="2428217187" sldId="259"/>
            <ac:spMk id="10" creationId="{4773FB8A-790E-391F-A631-10E79628CB9E}"/>
          </ac:spMkLst>
        </pc:spChg>
        <pc:grpChg chg="mod">
          <ac:chgData name="Jacy Hughes" userId="S::jacy1@ksu.edu::e431dec5-6fe4-4eb3-a61b-4dace868b921" providerId="AD" clId="Web-{06FD6B2E-7224-E1A2-16BE-49BD1E9EE64A}" dt="2025-10-02T19:09:28.498" v="2" actId="1076"/>
          <ac:grpSpMkLst>
            <pc:docMk/>
            <pc:sldMk cId="2428217187" sldId="259"/>
            <ac:grpSpMk id="5" creationId="{136DB1EA-55B4-23B6-76D6-44144E63CA33}"/>
          </ac:grpSpMkLst>
        </pc:grpChg>
      </pc:sldChg>
      <pc:sldChg chg="modNotes">
        <pc:chgData name="Jacy Hughes" userId="S::jacy1@ksu.edu::e431dec5-6fe4-4eb3-a61b-4dace868b921" providerId="AD" clId="Web-{06FD6B2E-7224-E1A2-16BE-49BD1E9EE64A}" dt="2025-10-02T19:51:34.665" v="167"/>
        <pc:sldMkLst>
          <pc:docMk/>
          <pc:sldMk cId="2278646775" sldId="263"/>
        </pc:sldMkLst>
      </pc:sldChg>
      <pc:sldChg chg="modSp">
        <pc:chgData name="Jacy Hughes" userId="S::jacy1@ksu.edu::e431dec5-6fe4-4eb3-a61b-4dace868b921" providerId="AD" clId="Web-{06FD6B2E-7224-E1A2-16BE-49BD1E9EE64A}" dt="2025-10-02T20:00:47.290" v="170" actId="20577"/>
        <pc:sldMkLst>
          <pc:docMk/>
          <pc:sldMk cId="694887831" sldId="264"/>
        </pc:sldMkLst>
        <pc:spChg chg="mod">
          <ac:chgData name="Jacy Hughes" userId="S::jacy1@ksu.edu::e431dec5-6fe4-4eb3-a61b-4dace868b921" providerId="AD" clId="Web-{06FD6B2E-7224-E1A2-16BE-49BD1E9EE64A}" dt="2025-10-02T20:00:47.290" v="170" actId="20577"/>
          <ac:spMkLst>
            <pc:docMk/>
            <pc:sldMk cId="694887831" sldId="264"/>
            <ac:spMk id="8" creationId="{4B9BF44E-8E12-46A0-0A36-8B3F925E26F7}"/>
          </ac:spMkLst>
        </pc:spChg>
      </pc:sldChg>
      <pc:sldChg chg="modSp">
        <pc:chgData name="Jacy Hughes" userId="S::jacy1@ksu.edu::e431dec5-6fe4-4eb3-a61b-4dace868b921" providerId="AD" clId="Web-{06FD6B2E-7224-E1A2-16BE-49BD1E9EE64A}" dt="2025-10-02T19:25:43.053" v="140" actId="20577"/>
        <pc:sldMkLst>
          <pc:docMk/>
          <pc:sldMk cId="1034782865" sldId="265"/>
        </pc:sldMkLst>
        <pc:spChg chg="mod">
          <ac:chgData name="Jacy Hughes" userId="S::jacy1@ksu.edu::e431dec5-6fe4-4eb3-a61b-4dace868b921" providerId="AD" clId="Web-{06FD6B2E-7224-E1A2-16BE-49BD1E9EE64A}" dt="2025-10-02T19:25:43.053" v="140" actId="20577"/>
          <ac:spMkLst>
            <pc:docMk/>
            <pc:sldMk cId="1034782865" sldId="265"/>
            <ac:spMk id="10" creationId="{4773FB8A-790E-391F-A631-10E79628CB9E}"/>
          </ac:spMkLst>
        </pc:spChg>
      </pc:sldChg>
      <pc:sldChg chg="modSp">
        <pc:chgData name="Jacy Hughes" userId="S::jacy1@ksu.edu::e431dec5-6fe4-4eb3-a61b-4dace868b921" providerId="AD" clId="Web-{06FD6B2E-7224-E1A2-16BE-49BD1E9EE64A}" dt="2025-10-02T19:37:35.007" v="165" actId="20577"/>
        <pc:sldMkLst>
          <pc:docMk/>
          <pc:sldMk cId="370515753" sldId="266"/>
        </pc:sldMkLst>
        <pc:spChg chg="mod">
          <ac:chgData name="Jacy Hughes" userId="S::jacy1@ksu.edu::e431dec5-6fe4-4eb3-a61b-4dace868b921" providerId="AD" clId="Web-{06FD6B2E-7224-E1A2-16BE-49BD1E9EE64A}" dt="2025-10-02T19:37:35.007" v="165" actId="20577"/>
          <ac:spMkLst>
            <pc:docMk/>
            <pc:sldMk cId="370515753" sldId="266"/>
            <ac:spMk id="10" creationId="{4773FB8A-790E-391F-A631-10E79628CB9E}"/>
          </ac:spMkLst>
        </pc:spChg>
      </pc:sldChg>
    </pc:docChg>
  </pc:docChgLst>
  <pc:docChgLst>
    <pc:chgData name="Cora Malone" userId="S::cora0414@ksu.edu::1625d84a-a39a-4326-944a-850ee405885e" providerId="AD" clId="Web-{04138DE9-C301-B441-D210-322298334D90}"/>
    <pc:docChg chg="addSld delSld modSld sldOrd">
      <pc:chgData name="Cora Malone" userId="S::cora0414@ksu.edu::1625d84a-a39a-4326-944a-850ee405885e" providerId="AD" clId="Web-{04138DE9-C301-B441-D210-322298334D90}" dt="2025-09-12T14:19:08.832" v="35" actId="20577"/>
      <pc:docMkLst>
        <pc:docMk/>
      </pc:docMkLst>
      <pc:sldChg chg="modSp ord">
        <pc:chgData name="Cora Malone" userId="S::cora0414@ksu.edu::1625d84a-a39a-4326-944a-850ee405885e" providerId="AD" clId="Web-{04138DE9-C301-B441-D210-322298334D90}" dt="2025-09-12T14:19:08.832" v="35" actId="20577"/>
        <pc:sldMkLst>
          <pc:docMk/>
          <pc:sldMk cId="0" sldId="257"/>
        </pc:sldMkLst>
        <pc:spChg chg="mod">
          <ac:chgData name="Cora Malone" userId="S::cora0414@ksu.edu::1625d84a-a39a-4326-944a-850ee405885e" providerId="AD" clId="Web-{04138DE9-C301-B441-D210-322298334D90}" dt="2025-09-12T14:10:52.257" v="31" actId="20577"/>
          <ac:spMkLst>
            <pc:docMk/>
            <pc:sldMk cId="0" sldId="257"/>
            <ac:spMk id="8" creationId="{00000000-0000-0000-0000-000000000000}"/>
          </ac:spMkLst>
        </pc:spChg>
        <pc:spChg chg="mod">
          <ac:chgData name="Cora Malone" userId="S::cora0414@ksu.edu::1625d84a-a39a-4326-944a-850ee405885e" providerId="AD" clId="Web-{04138DE9-C301-B441-D210-322298334D90}" dt="2025-09-12T14:19:08.832" v="35" actId="20577"/>
          <ac:spMkLst>
            <pc:docMk/>
            <pc:sldMk cId="0" sldId="257"/>
            <ac:spMk id="10" creationId="{00000000-0000-0000-0000-000000000000}"/>
          </ac:spMkLst>
        </pc:spChg>
      </pc:sldChg>
      <pc:sldChg chg="add ord replId">
        <pc:chgData name="Cora Malone" userId="S::cora0414@ksu.edu::1625d84a-a39a-4326-944a-850ee405885e" providerId="AD" clId="Web-{04138DE9-C301-B441-D210-322298334D90}" dt="2025-09-12T14:06:32.958" v="3"/>
        <pc:sldMkLst>
          <pc:docMk/>
          <pc:sldMk cId="1348289068" sldId="25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5212731-9A2B-4E46-A887-1A006B9F2FC5}" type="datetimeFigureOut">
              <a:rPr lang="en-US" smtClean="0"/>
              <a:t>10/2/2025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07DAC04-2B27-44A1-843B-6E7B29CC413C}" type="slidenum">
              <a:rPr lang="en-US" smtClean="0"/>
              <a:t>‹#›</a:t>
            </a:fld>
            <a:endParaRPr lang="en-US"/>
          </a:p>
        </p:txBody>
      </p:sp>
    </p:spTree>
    <p:extLst>
      <p:ext uri="{BB962C8B-B14F-4D97-AF65-F5344CB8AC3E}">
        <p14:creationId xmlns:p14="http://schemas.microsoft.com/office/powerpoint/2010/main" val="318556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Provide disclaimers during intro</a:t>
            </a:r>
          </a:p>
        </p:txBody>
      </p:sp>
      <p:sp>
        <p:nvSpPr>
          <p:cNvPr id="4" name="Slide Number Placeholder 3"/>
          <p:cNvSpPr>
            <a:spLocks noGrp="1"/>
          </p:cNvSpPr>
          <p:nvPr>
            <p:ph type="sldNum" sz="quarter" idx="5"/>
          </p:nvPr>
        </p:nvSpPr>
        <p:spPr/>
        <p:txBody>
          <a:bodyPr/>
          <a:lstStyle/>
          <a:p>
            <a:fld id="{607DAC04-2B27-44A1-843B-6E7B29CC413C}" type="slidenum">
              <a:rPr lang="en-US" smtClean="0"/>
              <a:t>2</a:t>
            </a:fld>
            <a:endParaRPr lang="en-US"/>
          </a:p>
        </p:txBody>
      </p:sp>
    </p:spTree>
    <p:extLst>
      <p:ext uri="{BB962C8B-B14F-4D97-AF65-F5344CB8AC3E}">
        <p14:creationId xmlns:p14="http://schemas.microsoft.com/office/powerpoint/2010/main" val="1079860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dirty="0">
                <a:solidFill>
                  <a:srgbClr val="000000"/>
                </a:solidFill>
                <a:latin typeface="Century Gothic" panose="020B0502020202020204" pitchFamily="34" charset="0"/>
              </a:rPr>
              <a:t>Question for the Panel:</a:t>
            </a:r>
          </a:p>
          <a:p>
            <a:pPr algn="l" fontAlgn="base"/>
            <a:r>
              <a:rPr lang="en-US" dirty="0">
                <a:solidFill>
                  <a:srgbClr val="000000"/>
                </a:solidFill>
                <a:latin typeface="Century Gothic" panose="020B0502020202020204" pitchFamily="34" charset="0"/>
              </a:rPr>
              <a:t>What steps should the community team take in this situation to ensure the resident’s safety, honor legal authority, and manage family dynamics appropriately?</a:t>
            </a:r>
          </a:p>
          <a:p>
            <a:endParaRPr lang="en-US" dirty="0"/>
          </a:p>
        </p:txBody>
      </p:sp>
      <p:sp>
        <p:nvSpPr>
          <p:cNvPr id="4" name="Slide Number Placeholder 3"/>
          <p:cNvSpPr>
            <a:spLocks noGrp="1"/>
          </p:cNvSpPr>
          <p:nvPr>
            <p:ph type="sldNum" sz="quarter" idx="5"/>
          </p:nvPr>
        </p:nvSpPr>
        <p:spPr/>
        <p:txBody>
          <a:bodyPr/>
          <a:lstStyle/>
          <a:p>
            <a:fld id="{607DAC04-2B27-44A1-843B-6E7B29CC413C}" type="slidenum">
              <a:rPr lang="en-US" smtClean="0"/>
              <a:t>9</a:t>
            </a:fld>
            <a:endParaRPr lang="en-US"/>
          </a:p>
        </p:txBody>
      </p:sp>
    </p:spTree>
    <p:extLst>
      <p:ext uri="{BB962C8B-B14F-4D97-AF65-F5344CB8AC3E}">
        <p14:creationId xmlns:p14="http://schemas.microsoft.com/office/powerpoint/2010/main" val="2832149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7DAC04-2B27-44A1-843B-6E7B29CC413C}" type="slidenum">
              <a:rPr lang="en-US" smtClean="0"/>
              <a:t>10</a:t>
            </a:fld>
            <a:endParaRPr lang="en-US"/>
          </a:p>
        </p:txBody>
      </p:sp>
    </p:spTree>
    <p:extLst>
      <p:ext uri="{BB962C8B-B14F-4D97-AF65-F5344CB8AC3E}">
        <p14:creationId xmlns:p14="http://schemas.microsoft.com/office/powerpoint/2010/main" val="625212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FC614-7BDD-F990-82B2-2B0B562F13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0F5940-A935-1558-6679-B91234D90EE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3C96B9-57E0-F7A9-0E18-B9AD80F1B14F}"/>
              </a:ext>
            </a:extLst>
          </p:cNvPr>
          <p:cNvSpPr>
            <a:spLocks noGrp="1"/>
          </p:cNvSpPr>
          <p:nvPr>
            <p:ph type="body" idx="1"/>
          </p:nvPr>
        </p:nvSpPr>
        <p:spPr/>
        <p:txBody>
          <a:bodyPr/>
          <a:lstStyle/>
          <a:p>
            <a:pPr algn="l" fontAlgn="base"/>
            <a:r>
              <a:rPr lang="en-US" dirty="0">
                <a:solidFill>
                  <a:srgbClr val="000000"/>
                </a:solidFill>
                <a:latin typeface="Century Gothic" panose="020B0502020202020204" pitchFamily="34" charset="0"/>
              </a:rPr>
              <a:t>Question for the Panel:</a:t>
            </a:r>
          </a:p>
          <a:p>
            <a:pPr algn="l" fontAlgn="base"/>
            <a:r>
              <a:rPr lang="en-US" dirty="0">
                <a:solidFill>
                  <a:srgbClr val="000000"/>
                </a:solidFill>
                <a:latin typeface="Century Gothic" panose="020B0502020202020204" pitchFamily="34" charset="0"/>
              </a:rPr>
              <a:t>What steps should the community team take in this situation to ensure the resident’s safety, honor legal authority, and manage family dynamics appropriately?</a:t>
            </a:r>
          </a:p>
          <a:p>
            <a:endParaRPr lang="en-US" dirty="0"/>
          </a:p>
        </p:txBody>
      </p:sp>
      <p:sp>
        <p:nvSpPr>
          <p:cNvPr id="4" name="Slide Number Placeholder 3">
            <a:extLst>
              <a:ext uri="{FF2B5EF4-FFF2-40B4-BE49-F238E27FC236}">
                <a16:creationId xmlns:a16="http://schemas.microsoft.com/office/drawing/2014/main" id="{31310BD7-589C-E049-8771-929CCB8D40BC}"/>
              </a:ext>
            </a:extLst>
          </p:cNvPr>
          <p:cNvSpPr>
            <a:spLocks noGrp="1"/>
          </p:cNvSpPr>
          <p:nvPr>
            <p:ph type="sldNum" sz="quarter" idx="5"/>
          </p:nvPr>
        </p:nvSpPr>
        <p:spPr/>
        <p:txBody>
          <a:bodyPr/>
          <a:lstStyle/>
          <a:p>
            <a:fld id="{607DAC04-2B27-44A1-843B-6E7B29CC413C}" type="slidenum">
              <a:rPr lang="en-US" smtClean="0"/>
              <a:t>11</a:t>
            </a:fld>
            <a:endParaRPr lang="en-US"/>
          </a:p>
        </p:txBody>
      </p:sp>
    </p:spTree>
    <p:extLst>
      <p:ext uri="{BB962C8B-B14F-4D97-AF65-F5344CB8AC3E}">
        <p14:creationId xmlns:p14="http://schemas.microsoft.com/office/powerpoint/2010/main" val="3317857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p:cNvGrpSpPr/>
        <p:nvPr/>
      </p:nvGrpSpPr>
      <p:grpSpPr>
        <a:xfrm>
          <a:off x="0" y="0"/>
          <a:ext cx="0" cy="0"/>
          <a:chOff x="0" y="0"/>
          <a:chExt cx="0" cy="0"/>
        </a:xfrm>
      </p:grpSpPr>
      <p:grpSp>
        <p:nvGrpSpPr>
          <p:cNvPr id="2" name="Group 2"/>
          <p:cNvGrpSpPr/>
          <p:nvPr/>
        </p:nvGrpSpPr>
        <p:grpSpPr>
          <a:xfrm>
            <a:off x="1028700" y="1028700"/>
            <a:ext cx="16230600" cy="8229600"/>
            <a:chOff x="0" y="0"/>
            <a:chExt cx="4274726" cy="2167467"/>
          </a:xfrm>
        </p:grpSpPr>
        <p:sp>
          <p:nvSpPr>
            <p:cNvPr id="3" name="Freeform 3"/>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805578"/>
            </a:solidFill>
          </p:spPr>
        </p:sp>
        <p:sp>
          <p:nvSpPr>
            <p:cNvPr id="4" name="TextBox 4"/>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1304247" y="1212398"/>
            <a:ext cx="15679506" cy="7862204"/>
            <a:chOff x="0" y="0"/>
            <a:chExt cx="4129582" cy="2070704"/>
          </a:xfrm>
        </p:grpSpPr>
        <p:sp>
          <p:nvSpPr>
            <p:cNvPr id="6" name="Freeform 6"/>
            <p:cNvSpPr/>
            <p:nvPr/>
          </p:nvSpPr>
          <p:spPr>
            <a:xfrm>
              <a:off x="0" y="0"/>
              <a:ext cx="4129582" cy="2070704"/>
            </a:xfrm>
            <a:custGeom>
              <a:avLst/>
              <a:gdLst/>
              <a:ahLst/>
              <a:cxnLst/>
              <a:rect l="l" t="t" r="r" b="b"/>
              <a:pathLst>
                <a:path w="4129582" h="2070704">
                  <a:moveTo>
                    <a:pt x="0" y="0"/>
                  </a:moveTo>
                  <a:lnTo>
                    <a:pt x="4129582" y="0"/>
                  </a:lnTo>
                  <a:lnTo>
                    <a:pt x="4129582" y="2070704"/>
                  </a:lnTo>
                  <a:lnTo>
                    <a:pt x="0" y="2070704"/>
                  </a:lnTo>
                  <a:close/>
                </a:path>
              </a:pathLst>
            </a:custGeom>
            <a:solidFill>
              <a:srgbClr val="EBC060"/>
            </a:solidFill>
          </p:spPr>
        </p:sp>
        <p:sp>
          <p:nvSpPr>
            <p:cNvPr id="7" name="TextBox 7"/>
            <p:cNvSpPr txBox="1"/>
            <p:nvPr/>
          </p:nvSpPr>
          <p:spPr>
            <a:xfrm>
              <a:off x="0" y="-38100"/>
              <a:ext cx="4129582" cy="2108804"/>
            </a:xfrm>
            <a:prstGeom prst="rect">
              <a:avLst/>
            </a:prstGeom>
          </p:spPr>
          <p:txBody>
            <a:bodyPr lIns="50800" tIns="50800" rIns="50800" bIns="50800" rtlCol="0" anchor="ctr"/>
            <a:lstStyle/>
            <a:p>
              <a:pPr algn="ctr">
                <a:lnSpc>
                  <a:spcPts val="2659"/>
                </a:lnSpc>
              </a:pPr>
              <a:endParaRPr/>
            </a:p>
          </p:txBody>
        </p:sp>
      </p:grpSp>
      <p:grpSp>
        <p:nvGrpSpPr>
          <p:cNvPr id="8" name="Group 8"/>
          <p:cNvGrpSpPr/>
          <p:nvPr/>
        </p:nvGrpSpPr>
        <p:grpSpPr>
          <a:xfrm>
            <a:off x="1539986" y="1383897"/>
            <a:ext cx="15208028" cy="7519205"/>
            <a:chOff x="0" y="0"/>
            <a:chExt cx="4005406" cy="1980367"/>
          </a:xfrm>
        </p:grpSpPr>
        <p:sp>
          <p:nvSpPr>
            <p:cNvPr id="9" name="Freeform 9"/>
            <p:cNvSpPr/>
            <p:nvPr/>
          </p:nvSpPr>
          <p:spPr>
            <a:xfrm>
              <a:off x="0" y="0"/>
              <a:ext cx="4005407" cy="1980367"/>
            </a:xfrm>
            <a:custGeom>
              <a:avLst/>
              <a:gdLst/>
              <a:ahLst/>
              <a:cxnLst/>
              <a:rect l="l" t="t" r="r" b="b"/>
              <a:pathLst>
                <a:path w="4005407" h="1980367">
                  <a:moveTo>
                    <a:pt x="0" y="0"/>
                  </a:moveTo>
                  <a:lnTo>
                    <a:pt x="4005407" y="0"/>
                  </a:lnTo>
                  <a:lnTo>
                    <a:pt x="4005407" y="1980367"/>
                  </a:lnTo>
                  <a:lnTo>
                    <a:pt x="0" y="1980367"/>
                  </a:lnTo>
                  <a:close/>
                </a:path>
              </a:pathLst>
            </a:custGeom>
            <a:solidFill>
              <a:srgbClr val="FFFFFF"/>
            </a:solidFill>
          </p:spPr>
        </p:sp>
        <p:sp>
          <p:nvSpPr>
            <p:cNvPr id="10" name="TextBox 10"/>
            <p:cNvSpPr txBox="1"/>
            <p:nvPr/>
          </p:nvSpPr>
          <p:spPr>
            <a:xfrm>
              <a:off x="0" y="-38100"/>
              <a:ext cx="4005406" cy="2018467"/>
            </a:xfrm>
            <a:prstGeom prst="rect">
              <a:avLst/>
            </a:prstGeom>
          </p:spPr>
          <p:txBody>
            <a:bodyPr lIns="50800" tIns="50800" rIns="50800" bIns="50800" rtlCol="0" anchor="ctr"/>
            <a:lstStyle/>
            <a:p>
              <a:pPr algn="ctr">
                <a:lnSpc>
                  <a:spcPts val="2659"/>
                </a:lnSpc>
              </a:pPr>
              <a:endParaRPr/>
            </a:p>
          </p:txBody>
        </p:sp>
      </p:grpSp>
      <p:sp>
        <p:nvSpPr>
          <p:cNvPr id="12" name="TextBox 12"/>
          <p:cNvSpPr txBox="1"/>
          <p:nvPr/>
        </p:nvSpPr>
        <p:spPr>
          <a:xfrm>
            <a:off x="1539986" y="1838748"/>
            <a:ext cx="15208028" cy="6609502"/>
          </a:xfrm>
          <a:prstGeom prst="rect">
            <a:avLst/>
          </a:prstGeom>
        </p:spPr>
        <p:txBody>
          <a:bodyPr lIns="0" tIns="0" rIns="0" bIns="0" rtlCol="0" anchor="t">
            <a:spAutoFit/>
          </a:bodyPr>
          <a:lstStyle/>
          <a:p>
            <a:pPr algn="ctr">
              <a:lnSpc>
                <a:spcPts val="13020"/>
              </a:lnSpc>
            </a:pPr>
            <a:r>
              <a:rPr lang="en-US" sz="9300" spc="-186" dirty="0">
                <a:solidFill>
                  <a:srgbClr val="1A1A1A"/>
                </a:solidFill>
                <a:latin typeface="TAN Twinkle"/>
                <a:ea typeface="TAN Twinkle"/>
                <a:cs typeface="TAN Twinkle"/>
                <a:sym typeface="TAN Twinkle"/>
              </a:rPr>
              <a:t>Navigating Complex Resident Decisions: A Panel Discussion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a:extLst>
            <a:ext uri="{FF2B5EF4-FFF2-40B4-BE49-F238E27FC236}">
              <a16:creationId xmlns:a16="http://schemas.microsoft.com/office/drawing/2014/main" id="{0F525C6F-E527-D3EA-6565-86714A64C7C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3D5CEF7-E16F-68E5-E94F-8FF54C77E758}"/>
              </a:ext>
            </a:extLst>
          </p:cNvPr>
          <p:cNvGrpSpPr/>
          <p:nvPr/>
        </p:nvGrpSpPr>
        <p:grpSpPr>
          <a:xfrm>
            <a:off x="783428" y="905894"/>
            <a:ext cx="16552072" cy="8428606"/>
            <a:chOff x="0" y="0"/>
            <a:chExt cx="4359393" cy="2219880"/>
          </a:xfrm>
        </p:grpSpPr>
        <p:sp>
          <p:nvSpPr>
            <p:cNvPr id="3" name="Freeform 3">
              <a:extLst>
                <a:ext uri="{FF2B5EF4-FFF2-40B4-BE49-F238E27FC236}">
                  <a16:creationId xmlns:a16="http://schemas.microsoft.com/office/drawing/2014/main" id="{6DA1C9DE-8FAB-8DBE-3626-472D01D9AA78}"/>
                </a:ext>
              </a:extLst>
            </p:cNvPr>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a:extLst>
                <a:ext uri="{FF2B5EF4-FFF2-40B4-BE49-F238E27FC236}">
                  <a16:creationId xmlns:a16="http://schemas.microsoft.com/office/drawing/2014/main" id="{555D67A6-D770-15BA-5E26-7CF3E730614C}"/>
                </a:ext>
              </a:extLst>
            </p:cNvPr>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a:extLst>
              <a:ext uri="{FF2B5EF4-FFF2-40B4-BE49-F238E27FC236}">
                <a16:creationId xmlns:a16="http://schemas.microsoft.com/office/drawing/2014/main" id="{136DB1EA-55B4-23B6-76D6-44144E63CA33}"/>
              </a:ext>
            </a:extLst>
          </p:cNvPr>
          <p:cNvGrpSpPr/>
          <p:nvPr/>
        </p:nvGrpSpPr>
        <p:grpSpPr>
          <a:xfrm>
            <a:off x="944164" y="1005397"/>
            <a:ext cx="16230600" cy="8229600"/>
            <a:chOff x="0" y="0"/>
            <a:chExt cx="4274726" cy="2167467"/>
          </a:xfrm>
        </p:grpSpPr>
        <p:sp>
          <p:nvSpPr>
            <p:cNvPr id="6" name="Freeform 6">
              <a:extLst>
                <a:ext uri="{FF2B5EF4-FFF2-40B4-BE49-F238E27FC236}">
                  <a16:creationId xmlns:a16="http://schemas.microsoft.com/office/drawing/2014/main" id="{86751018-DCFE-E83A-66FE-3D45F2E9F337}"/>
                </a:ext>
              </a:extLst>
            </p:cNvPr>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txBody>
            <a:bodyPr/>
            <a:lstStyle/>
            <a:p>
              <a:endParaRPr lang="en-US" dirty="0"/>
            </a:p>
          </p:txBody>
        </p:sp>
        <p:sp>
          <p:nvSpPr>
            <p:cNvPr id="7" name="TextBox 7">
              <a:extLst>
                <a:ext uri="{FF2B5EF4-FFF2-40B4-BE49-F238E27FC236}">
                  <a16:creationId xmlns:a16="http://schemas.microsoft.com/office/drawing/2014/main" id="{99F3CE8A-CF93-C9EF-6F75-B9EE97F2E2E0}"/>
                </a:ext>
              </a:extLst>
            </p:cNvPr>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a:extLst>
              <a:ext uri="{FF2B5EF4-FFF2-40B4-BE49-F238E27FC236}">
                <a16:creationId xmlns:a16="http://schemas.microsoft.com/office/drawing/2014/main" id="{4B9BF44E-8E12-46A0-0A36-8B3F925E26F7}"/>
              </a:ext>
            </a:extLst>
          </p:cNvPr>
          <p:cNvSpPr txBox="1"/>
          <p:nvPr/>
        </p:nvSpPr>
        <p:spPr>
          <a:xfrm>
            <a:off x="2885852" y="1444568"/>
            <a:ext cx="12347225" cy="782907"/>
          </a:xfrm>
          <a:prstGeom prst="rect">
            <a:avLst/>
          </a:prstGeom>
        </p:spPr>
        <p:txBody>
          <a:bodyPr lIns="0" tIns="0" rIns="0" bIns="0" rtlCol="0" anchor="t">
            <a:spAutoFit/>
          </a:bodyPr>
          <a:lstStyle/>
          <a:p>
            <a:pPr algn="ctr">
              <a:lnSpc>
                <a:spcPts val="5880"/>
              </a:lnSpc>
            </a:pPr>
            <a:r>
              <a:rPr lang="en-US" sz="5600" spc="-112" dirty="0">
                <a:solidFill>
                  <a:srgbClr val="1A1A1A"/>
                </a:solidFill>
                <a:latin typeface="TAN Twinkle"/>
                <a:ea typeface="TAN Twinkle"/>
                <a:cs typeface="TAN Twinkle"/>
                <a:sym typeface="TAN Twinkle"/>
              </a:rPr>
              <a:t>How We Can Help YOU</a:t>
            </a:r>
          </a:p>
        </p:txBody>
      </p:sp>
      <p:sp>
        <p:nvSpPr>
          <p:cNvPr id="12" name="AutoShape 12">
            <a:extLst>
              <a:ext uri="{FF2B5EF4-FFF2-40B4-BE49-F238E27FC236}">
                <a16:creationId xmlns:a16="http://schemas.microsoft.com/office/drawing/2014/main" id="{4B9D0DEA-EFEF-9A6A-6381-7DF0A3758BD1}"/>
              </a:ext>
            </a:extLst>
          </p:cNvPr>
          <p:cNvSpPr/>
          <p:nvPr/>
        </p:nvSpPr>
        <p:spPr>
          <a:xfrm flipH="1">
            <a:off x="6400359" y="2376863"/>
            <a:ext cx="5487281" cy="0"/>
          </a:xfrm>
          <a:prstGeom prst="line">
            <a:avLst/>
          </a:prstGeom>
          <a:ln w="19050" cap="flat">
            <a:solidFill>
              <a:srgbClr val="545454"/>
            </a:solidFill>
            <a:prstDash val="solid"/>
            <a:headEnd type="none" w="sm" len="sm"/>
            <a:tailEnd type="none" w="sm" len="sm"/>
          </a:ln>
        </p:spPr>
      </p:sp>
      <p:sp>
        <p:nvSpPr>
          <p:cNvPr id="11" name="TextBox 10">
            <a:extLst>
              <a:ext uri="{FF2B5EF4-FFF2-40B4-BE49-F238E27FC236}">
                <a16:creationId xmlns:a16="http://schemas.microsoft.com/office/drawing/2014/main" id="{6217DC1C-053E-4946-AC15-3D5F25EAC883}"/>
              </a:ext>
            </a:extLst>
          </p:cNvPr>
          <p:cNvSpPr txBox="1"/>
          <p:nvPr/>
        </p:nvSpPr>
        <p:spPr>
          <a:xfrm>
            <a:off x="1524000" y="3238500"/>
            <a:ext cx="15316199" cy="5463034"/>
          </a:xfrm>
          <a:prstGeom prst="rect">
            <a:avLst/>
          </a:prstGeom>
        </p:spPr>
        <p:txBody>
          <a:bodyPr wrap="square" lIns="0" tIns="0" rIns="0" bIns="0" rtlCol="0" anchor="t">
            <a:spAutoFit/>
          </a:bodyPr>
          <a:lstStyle/>
          <a:p>
            <a:pPr fontAlgn="base">
              <a:lnSpc>
                <a:spcPct val="150000"/>
              </a:lnSpc>
              <a:buFont typeface="Arial" panose="020B0604020202020204" pitchFamily="34" charset="0"/>
              <a:buChar char="•"/>
            </a:pPr>
            <a:endParaRPr lang="en-US" sz="1400" cap="all" dirty="0">
              <a:solidFill>
                <a:srgbClr val="283469"/>
              </a:solidFill>
              <a:ea typeface="Calibri"/>
              <a:cs typeface="Calibri"/>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Dawne </a:t>
            </a:r>
            <a:r>
              <a:rPr lang="en-US" sz="2800" dirty="0" err="1">
                <a:solidFill>
                  <a:srgbClr val="283469"/>
                </a:solidFill>
                <a:latin typeface="Century Gothic"/>
                <a:ea typeface="+mn-lt"/>
                <a:cs typeface="+mn-lt"/>
              </a:rPr>
              <a:t>Altis</a:t>
            </a:r>
            <a:r>
              <a:rPr lang="en-US" sz="2800" dirty="0">
                <a:solidFill>
                  <a:srgbClr val="283469"/>
                </a:solidFill>
                <a:latin typeface="Century Gothic"/>
                <a:ea typeface="+mn-lt"/>
                <a:cs typeface="+mn-lt"/>
              </a:rPr>
              <a:t> - KDADS SCCC - dawne.altis@ks.gov</a:t>
            </a:r>
            <a:endParaRPr lang="en-US" sz="2800" dirty="0">
              <a:latin typeface="Century Gothic"/>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Laci Cornelison - PEAK Program - ljh8484@ksu.edu</a:t>
            </a:r>
            <a:endParaRPr lang="en-US" sz="2800" dirty="0">
              <a:latin typeface="Century Gothic"/>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Kacie Lynn, RN - Villa St. Francis - klynn@catholiccommunityhealth.org</a:t>
            </a:r>
            <a:endParaRPr lang="en-US" sz="2800" dirty="0">
              <a:latin typeface="Century Gothic"/>
            </a:endParaRPr>
          </a:p>
          <a:p>
            <a:pPr>
              <a:lnSpc>
                <a:spcPct val="150000"/>
              </a:lnSpc>
              <a:buFont typeface="Arial" panose="020B0604020202020204" pitchFamily="34" charset="0"/>
              <a:buChar char="•"/>
            </a:pPr>
            <a:r>
              <a:rPr lang="en-US" sz="2800" dirty="0" err="1">
                <a:solidFill>
                  <a:srgbClr val="283469"/>
                </a:solidFill>
                <a:latin typeface="Century Gothic"/>
                <a:ea typeface="+mn-lt"/>
                <a:cs typeface="+mn-lt"/>
              </a:rPr>
              <a:t>Haely</a:t>
            </a:r>
            <a:r>
              <a:rPr lang="en-US" sz="2800" dirty="0">
                <a:solidFill>
                  <a:srgbClr val="283469"/>
                </a:solidFill>
                <a:latin typeface="Century Gothic"/>
                <a:ea typeface="+mn-lt"/>
                <a:cs typeface="+mn-lt"/>
              </a:rPr>
              <a:t> </a:t>
            </a:r>
            <a:r>
              <a:rPr lang="en-US" sz="2800" dirty="0" err="1">
                <a:solidFill>
                  <a:srgbClr val="283469"/>
                </a:solidFill>
                <a:latin typeface="Century Gothic"/>
                <a:ea typeface="+mn-lt"/>
                <a:cs typeface="+mn-lt"/>
              </a:rPr>
              <a:t>Ordoyne</a:t>
            </a:r>
            <a:r>
              <a:rPr lang="en-US" sz="2800" dirty="0">
                <a:solidFill>
                  <a:srgbClr val="283469"/>
                </a:solidFill>
                <a:latin typeface="Century Gothic"/>
                <a:ea typeface="+mn-lt"/>
                <a:cs typeface="+mn-lt"/>
              </a:rPr>
              <a:t> - Kansas Ombudsman - haely.ordoyne@ks.gov</a:t>
            </a:r>
            <a:endParaRPr lang="en-US" sz="2800" dirty="0">
              <a:latin typeface="Century Gothic"/>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Renee Porter, ACHA - Dooley Center - porterrenee@dooleycenter.com</a:t>
            </a:r>
            <a:endParaRPr lang="en-US" sz="2800" dirty="0">
              <a:latin typeface="Century Gothic"/>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Teresa Woods, RN - Attica Long-Term Care – director_of_nursing@atticaltc.com</a:t>
            </a:r>
          </a:p>
          <a:p>
            <a:pPr>
              <a:lnSpc>
                <a:spcPct val="150000"/>
              </a:lnSpc>
              <a:buFont typeface="Arial" panose="020B0604020202020204" pitchFamily="34" charset="0"/>
              <a:buChar char="•"/>
            </a:pPr>
            <a:endParaRPr lang="en-US" sz="2800" dirty="0">
              <a:solidFill>
                <a:srgbClr val="283469"/>
              </a:solidFill>
              <a:latin typeface="Century Gothic"/>
              <a:ea typeface="+mn-lt"/>
              <a:cs typeface="+mn-lt"/>
            </a:endParaRPr>
          </a:p>
          <a:p>
            <a:endParaRPr lang="en-US" sz="1200" i="1" dirty="0">
              <a:solidFill>
                <a:srgbClr val="283469"/>
              </a:solidFill>
              <a:ea typeface="Calibri"/>
              <a:cs typeface="Calibri"/>
            </a:endParaRPr>
          </a:p>
          <a:p>
            <a:pPr marL="457200" indent="-457200" algn="l">
              <a:buFont typeface="Arial" panose="020B0604020202020204" pitchFamily="34" charset="0"/>
              <a:buChar char="•"/>
            </a:pPr>
            <a:endParaRPr lang="en-US" sz="2800" b="0" i="0" dirty="0">
              <a:solidFill>
                <a:srgbClr val="000000"/>
              </a:solidFill>
              <a:effectLst/>
              <a:latin typeface="Calibri"/>
              <a:ea typeface="Calibri"/>
              <a:cs typeface="Calibri"/>
            </a:endParaRPr>
          </a:p>
        </p:txBody>
      </p:sp>
    </p:spTree>
    <p:extLst>
      <p:ext uri="{BB962C8B-B14F-4D97-AF65-F5344CB8AC3E}">
        <p14:creationId xmlns:p14="http://schemas.microsoft.com/office/powerpoint/2010/main" val="1109460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a:extLst>
            <a:ext uri="{FF2B5EF4-FFF2-40B4-BE49-F238E27FC236}">
              <a16:creationId xmlns:a16="http://schemas.microsoft.com/office/drawing/2014/main" id="{8A54DE2F-8E57-F0AC-69D4-11B3ADD0FC93}"/>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8F8E1092-405F-7737-0F74-5361E5F2EC53}"/>
              </a:ext>
            </a:extLst>
          </p:cNvPr>
          <p:cNvGrpSpPr/>
          <p:nvPr/>
        </p:nvGrpSpPr>
        <p:grpSpPr>
          <a:xfrm>
            <a:off x="783428" y="905894"/>
            <a:ext cx="16552072" cy="8428606"/>
            <a:chOff x="0" y="0"/>
            <a:chExt cx="4359393" cy="2219880"/>
          </a:xfrm>
        </p:grpSpPr>
        <p:sp>
          <p:nvSpPr>
            <p:cNvPr id="3" name="Freeform 3">
              <a:extLst>
                <a:ext uri="{FF2B5EF4-FFF2-40B4-BE49-F238E27FC236}">
                  <a16:creationId xmlns:a16="http://schemas.microsoft.com/office/drawing/2014/main" id="{6F1E12B4-EFE4-9572-A342-B9B3F0789F00}"/>
                </a:ext>
              </a:extLst>
            </p:cNvPr>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a:extLst>
                <a:ext uri="{FF2B5EF4-FFF2-40B4-BE49-F238E27FC236}">
                  <a16:creationId xmlns:a16="http://schemas.microsoft.com/office/drawing/2014/main" id="{BF20B197-26A8-BD50-0ED4-6D31F0AE6B21}"/>
                </a:ext>
              </a:extLst>
            </p:cNvPr>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a:extLst>
              <a:ext uri="{FF2B5EF4-FFF2-40B4-BE49-F238E27FC236}">
                <a16:creationId xmlns:a16="http://schemas.microsoft.com/office/drawing/2014/main" id="{1E5F88A8-03EA-DC9B-7962-90A11CAF9098}"/>
              </a:ext>
            </a:extLst>
          </p:cNvPr>
          <p:cNvGrpSpPr/>
          <p:nvPr/>
        </p:nvGrpSpPr>
        <p:grpSpPr>
          <a:xfrm>
            <a:off x="944164" y="1005397"/>
            <a:ext cx="16230600" cy="8229600"/>
            <a:chOff x="0" y="0"/>
            <a:chExt cx="4274726" cy="2167467"/>
          </a:xfrm>
        </p:grpSpPr>
        <p:sp>
          <p:nvSpPr>
            <p:cNvPr id="6" name="Freeform 6">
              <a:extLst>
                <a:ext uri="{FF2B5EF4-FFF2-40B4-BE49-F238E27FC236}">
                  <a16:creationId xmlns:a16="http://schemas.microsoft.com/office/drawing/2014/main" id="{B4D57821-F2CC-DE18-D66B-D158D793BB82}"/>
                </a:ext>
              </a:extLst>
            </p:cNvPr>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sp>
        <p:sp>
          <p:nvSpPr>
            <p:cNvPr id="7" name="TextBox 7">
              <a:extLst>
                <a:ext uri="{FF2B5EF4-FFF2-40B4-BE49-F238E27FC236}">
                  <a16:creationId xmlns:a16="http://schemas.microsoft.com/office/drawing/2014/main" id="{9683C2AF-EFC5-625D-8783-C706028351B9}"/>
                </a:ext>
              </a:extLst>
            </p:cNvPr>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a:extLst>
              <a:ext uri="{FF2B5EF4-FFF2-40B4-BE49-F238E27FC236}">
                <a16:creationId xmlns:a16="http://schemas.microsoft.com/office/drawing/2014/main" id="{F6E2BC92-812C-D9B2-B403-2C32A9DDD72A}"/>
              </a:ext>
            </a:extLst>
          </p:cNvPr>
          <p:cNvSpPr txBox="1"/>
          <p:nvPr/>
        </p:nvSpPr>
        <p:spPr>
          <a:xfrm>
            <a:off x="2885852" y="1444568"/>
            <a:ext cx="12347225" cy="782907"/>
          </a:xfrm>
          <a:prstGeom prst="rect">
            <a:avLst/>
          </a:prstGeom>
        </p:spPr>
        <p:txBody>
          <a:bodyPr lIns="0" tIns="0" rIns="0" bIns="0" rtlCol="0" anchor="t">
            <a:spAutoFit/>
          </a:bodyPr>
          <a:lstStyle/>
          <a:p>
            <a:pPr algn="ctr">
              <a:lnSpc>
                <a:spcPts val="5880"/>
              </a:lnSpc>
            </a:pPr>
            <a:r>
              <a:rPr lang="en-US" sz="5600" spc="-112">
                <a:solidFill>
                  <a:srgbClr val="1A1A1A"/>
                </a:solidFill>
                <a:latin typeface="TAN Twinkle"/>
                <a:ea typeface="TAN Twinkle"/>
                <a:cs typeface="TAN Twinkle"/>
              </a:rPr>
              <a:t>References</a:t>
            </a:r>
            <a:endParaRPr lang="en-US"/>
          </a:p>
        </p:txBody>
      </p:sp>
      <p:sp>
        <p:nvSpPr>
          <p:cNvPr id="10" name="TextBox 10">
            <a:extLst>
              <a:ext uri="{FF2B5EF4-FFF2-40B4-BE49-F238E27FC236}">
                <a16:creationId xmlns:a16="http://schemas.microsoft.com/office/drawing/2014/main" id="{47D415C5-9B93-9EA8-5204-615EB7768D05}"/>
              </a:ext>
            </a:extLst>
          </p:cNvPr>
          <p:cNvSpPr txBox="1"/>
          <p:nvPr/>
        </p:nvSpPr>
        <p:spPr>
          <a:xfrm>
            <a:off x="1117515" y="2999206"/>
            <a:ext cx="15879364" cy="1292662"/>
          </a:xfrm>
          <a:prstGeom prst="rect">
            <a:avLst/>
          </a:prstGeom>
        </p:spPr>
        <p:txBody>
          <a:bodyPr wrap="square" lIns="0" tIns="0" rIns="0" bIns="0" rtlCol="0" anchor="t">
            <a:spAutoFit/>
          </a:bodyPr>
          <a:lstStyle/>
          <a:p>
            <a:r>
              <a:rPr lang="en-US" sz="2800" dirty="0">
                <a:solidFill>
                  <a:srgbClr val="000000"/>
                </a:solidFill>
                <a:latin typeface="Aptos"/>
              </a:rPr>
              <a:t>Hertzberg, C. K., Heggestad, A. K. T., &amp; Magelssen, M. (2024). Blurred lines: Ethical challenges related to autonomy in home-based care. </a:t>
            </a:r>
            <a:r>
              <a:rPr lang="en-US" sz="2800" i="1" dirty="0">
                <a:solidFill>
                  <a:srgbClr val="000000"/>
                </a:solidFill>
                <a:latin typeface="Aptos"/>
              </a:rPr>
              <a:t>Journal of Advanced Nursing, 80</a:t>
            </a:r>
            <a:r>
              <a:rPr lang="en-US" sz="2800" dirty="0">
                <a:solidFill>
                  <a:srgbClr val="000000"/>
                </a:solidFill>
                <a:latin typeface="Aptos"/>
              </a:rPr>
              <a:t>(1), 123-134. https://doi.org/10.1177/09697330231215951</a:t>
            </a:r>
            <a:endParaRPr lang="en-US" sz="2800">
              <a:ea typeface="Calibri"/>
              <a:cs typeface="Calibri"/>
            </a:endParaRPr>
          </a:p>
        </p:txBody>
      </p:sp>
      <p:sp>
        <p:nvSpPr>
          <p:cNvPr id="12" name="AutoShape 12">
            <a:extLst>
              <a:ext uri="{FF2B5EF4-FFF2-40B4-BE49-F238E27FC236}">
                <a16:creationId xmlns:a16="http://schemas.microsoft.com/office/drawing/2014/main" id="{A7EC7D1E-42F2-BEEC-D164-58777B378CC0}"/>
              </a:ext>
            </a:extLst>
          </p:cNvPr>
          <p:cNvSpPr/>
          <p:nvPr/>
        </p:nvSpPr>
        <p:spPr>
          <a:xfrm flipH="1">
            <a:off x="6400359" y="2376863"/>
            <a:ext cx="5487281" cy="0"/>
          </a:xfrm>
          <a:prstGeom prst="line">
            <a:avLst/>
          </a:prstGeom>
          <a:ln w="19050" cap="flat">
            <a:solidFill>
              <a:srgbClr val="545454"/>
            </a:solidFill>
            <a:prstDash val="solid"/>
            <a:headEnd type="none" w="sm" len="sm"/>
            <a:tailEnd type="none" w="sm" len="sm"/>
          </a:ln>
        </p:spPr>
      </p:sp>
    </p:spTree>
    <p:extLst>
      <p:ext uri="{BB962C8B-B14F-4D97-AF65-F5344CB8AC3E}">
        <p14:creationId xmlns:p14="http://schemas.microsoft.com/office/powerpoint/2010/main" val="3087132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p:cNvGrpSpPr/>
        <p:nvPr/>
      </p:nvGrpSpPr>
      <p:grpSpPr>
        <a:xfrm>
          <a:off x="0" y="0"/>
          <a:ext cx="0" cy="0"/>
          <a:chOff x="0" y="0"/>
          <a:chExt cx="0" cy="0"/>
        </a:xfrm>
      </p:grpSpPr>
      <p:grpSp>
        <p:nvGrpSpPr>
          <p:cNvPr id="2" name="Group 2"/>
          <p:cNvGrpSpPr/>
          <p:nvPr/>
        </p:nvGrpSpPr>
        <p:grpSpPr>
          <a:xfrm>
            <a:off x="783428" y="905894"/>
            <a:ext cx="16552072" cy="8428606"/>
            <a:chOff x="0" y="0"/>
            <a:chExt cx="4359393" cy="2219880"/>
          </a:xfrm>
        </p:grpSpPr>
        <p:sp>
          <p:nvSpPr>
            <p:cNvPr id="3" name="Freeform 3"/>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p:cNvGrpSpPr/>
          <p:nvPr/>
        </p:nvGrpSpPr>
        <p:grpSpPr>
          <a:xfrm>
            <a:off x="944164" y="1005397"/>
            <a:ext cx="16230600" cy="8229600"/>
            <a:chOff x="0" y="0"/>
            <a:chExt cx="4274726" cy="2167467"/>
          </a:xfrm>
        </p:grpSpPr>
        <p:sp>
          <p:nvSpPr>
            <p:cNvPr id="6" name="Freeform 6"/>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sp>
        <p:sp>
          <p:nvSpPr>
            <p:cNvPr id="7" name="TextBox 7"/>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p:cNvSpPr txBox="1"/>
          <p:nvPr/>
        </p:nvSpPr>
        <p:spPr>
          <a:xfrm>
            <a:off x="2885852" y="1444568"/>
            <a:ext cx="12347225" cy="782907"/>
          </a:xfrm>
          <a:prstGeom prst="rect">
            <a:avLst/>
          </a:prstGeom>
        </p:spPr>
        <p:txBody>
          <a:bodyPr lIns="0" tIns="0" rIns="0" bIns="0" rtlCol="0" anchor="t">
            <a:spAutoFit/>
          </a:bodyPr>
          <a:lstStyle/>
          <a:p>
            <a:pPr algn="ctr">
              <a:lnSpc>
                <a:spcPts val="5880"/>
              </a:lnSpc>
            </a:pPr>
            <a:r>
              <a:rPr lang="en-US" sz="5600" spc="-112">
                <a:solidFill>
                  <a:srgbClr val="1A1A1A"/>
                </a:solidFill>
                <a:latin typeface="TAN Twinkle"/>
                <a:ea typeface="TAN Twinkle"/>
                <a:cs typeface="TAN Twinkle"/>
              </a:rPr>
              <a:t>Speakers</a:t>
            </a:r>
            <a:endParaRPr lang="en-US" sz="5600" spc="-112" dirty="0">
              <a:solidFill>
                <a:srgbClr val="1A1A1A"/>
              </a:solidFill>
              <a:latin typeface="TAN Twinkle"/>
              <a:ea typeface="TAN Twinkle"/>
              <a:cs typeface="TAN Twinkle"/>
              <a:sym typeface="TAN Twinkle"/>
            </a:endParaRPr>
          </a:p>
        </p:txBody>
      </p:sp>
      <p:sp>
        <p:nvSpPr>
          <p:cNvPr id="10" name="TextBox 10"/>
          <p:cNvSpPr txBox="1"/>
          <p:nvPr/>
        </p:nvSpPr>
        <p:spPr>
          <a:xfrm>
            <a:off x="2970386" y="3170378"/>
            <a:ext cx="12347225" cy="4816703"/>
          </a:xfrm>
          <a:prstGeom prst="rect">
            <a:avLst/>
          </a:prstGeom>
        </p:spPr>
        <p:txBody>
          <a:bodyPr lIns="0" tIns="0" rIns="0" bIns="0" rtlCol="0" anchor="t">
            <a:spAutoFit/>
          </a:bodyPr>
          <a:lstStyle/>
          <a:p>
            <a:pPr fontAlgn="base">
              <a:lnSpc>
                <a:spcPct val="150000"/>
              </a:lnSpc>
              <a:buFont typeface="Arial" panose="020B0604020202020204" pitchFamily="34" charset="0"/>
              <a:buChar char="•"/>
            </a:pPr>
            <a:endParaRPr lang="en-US" sz="1400" cap="all" dirty="0">
              <a:solidFill>
                <a:srgbClr val="283469"/>
              </a:solidFill>
              <a:ea typeface="Calibri"/>
              <a:cs typeface="Calibri"/>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Dawne </a:t>
            </a:r>
            <a:r>
              <a:rPr lang="en-US" sz="2800" dirty="0" err="1">
                <a:solidFill>
                  <a:srgbClr val="283469"/>
                </a:solidFill>
                <a:latin typeface="Century Gothic"/>
                <a:ea typeface="+mn-lt"/>
                <a:cs typeface="+mn-lt"/>
              </a:rPr>
              <a:t>Altis</a:t>
            </a:r>
            <a:r>
              <a:rPr lang="en-US" sz="2800" dirty="0">
                <a:solidFill>
                  <a:srgbClr val="283469"/>
                </a:solidFill>
                <a:latin typeface="Century Gothic"/>
                <a:ea typeface="+mn-lt"/>
                <a:cs typeface="+mn-lt"/>
              </a:rPr>
              <a:t> - KDADS Survey, Certification &amp; Credentialing</a:t>
            </a:r>
            <a:endParaRPr lang="en-US" sz="2800" dirty="0">
              <a:latin typeface="Century Gothic"/>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Laci Cornelison - PEAK Program</a:t>
            </a:r>
            <a:endParaRPr lang="en-US" sz="2800" dirty="0">
              <a:latin typeface="Century Gothic"/>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Kacie Lynn, RN - Villa St. Francis</a:t>
            </a:r>
            <a:endParaRPr lang="en-US" sz="2800" dirty="0">
              <a:latin typeface="Century Gothic"/>
            </a:endParaRPr>
          </a:p>
          <a:p>
            <a:pPr>
              <a:lnSpc>
                <a:spcPct val="150000"/>
              </a:lnSpc>
              <a:buFont typeface="Arial" panose="020B0604020202020204" pitchFamily="34" charset="0"/>
              <a:buChar char="•"/>
            </a:pPr>
            <a:r>
              <a:rPr lang="en-US" sz="2800" dirty="0" err="1">
                <a:solidFill>
                  <a:srgbClr val="283469"/>
                </a:solidFill>
                <a:latin typeface="Century Gothic"/>
                <a:ea typeface="+mn-lt"/>
                <a:cs typeface="+mn-lt"/>
              </a:rPr>
              <a:t>Haely</a:t>
            </a:r>
            <a:r>
              <a:rPr lang="en-US" sz="2800" dirty="0">
                <a:solidFill>
                  <a:srgbClr val="283469"/>
                </a:solidFill>
                <a:latin typeface="Century Gothic"/>
                <a:ea typeface="+mn-lt"/>
                <a:cs typeface="+mn-lt"/>
              </a:rPr>
              <a:t> </a:t>
            </a:r>
            <a:r>
              <a:rPr lang="en-US" sz="2800" dirty="0" err="1">
                <a:solidFill>
                  <a:srgbClr val="283469"/>
                </a:solidFill>
                <a:latin typeface="Century Gothic"/>
                <a:ea typeface="+mn-lt"/>
                <a:cs typeface="+mn-lt"/>
              </a:rPr>
              <a:t>Ordoyne</a:t>
            </a:r>
            <a:r>
              <a:rPr lang="en-US" sz="2800" dirty="0">
                <a:solidFill>
                  <a:srgbClr val="283469"/>
                </a:solidFill>
                <a:latin typeface="Century Gothic"/>
                <a:ea typeface="+mn-lt"/>
                <a:cs typeface="+mn-lt"/>
              </a:rPr>
              <a:t> - Kansas Ombudsman</a:t>
            </a:r>
            <a:endParaRPr lang="en-US" sz="2800" dirty="0">
              <a:latin typeface="Century Gothic"/>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Renee Porter, ACHA - Dooley Center</a:t>
            </a:r>
            <a:endParaRPr lang="en-US" sz="2800" dirty="0">
              <a:latin typeface="Century Gothic"/>
            </a:endParaRPr>
          </a:p>
          <a:p>
            <a:pPr>
              <a:lnSpc>
                <a:spcPct val="150000"/>
              </a:lnSpc>
              <a:buFont typeface="Arial" panose="020B0604020202020204" pitchFamily="34" charset="0"/>
              <a:buChar char="•"/>
            </a:pPr>
            <a:r>
              <a:rPr lang="en-US" sz="2800" dirty="0">
                <a:solidFill>
                  <a:srgbClr val="283469"/>
                </a:solidFill>
                <a:latin typeface="Century Gothic"/>
                <a:ea typeface="+mn-lt"/>
                <a:cs typeface="+mn-lt"/>
              </a:rPr>
              <a:t>Teresa Woods, RN - Attica Long-Term Care</a:t>
            </a:r>
            <a:endParaRPr lang="en-US" sz="2800" dirty="0">
              <a:latin typeface="Century Gothic"/>
            </a:endParaRPr>
          </a:p>
          <a:p>
            <a:pPr>
              <a:buFont typeface="Arial" panose="020B0604020202020204" pitchFamily="34" charset="0"/>
              <a:buChar char="•"/>
            </a:pPr>
            <a:endParaRPr lang="en-US" sz="1200" i="1" dirty="0">
              <a:solidFill>
                <a:srgbClr val="283469"/>
              </a:solidFill>
              <a:ea typeface="Calibri"/>
              <a:cs typeface="Calibri"/>
            </a:endParaRPr>
          </a:p>
          <a:p>
            <a:pPr marL="457200" indent="-457200" algn="l">
              <a:buFont typeface="Arial" panose="020B0604020202020204" pitchFamily="34" charset="0"/>
              <a:buChar char="•"/>
            </a:pPr>
            <a:endParaRPr lang="en-US" sz="2800" b="0" i="0" dirty="0">
              <a:solidFill>
                <a:srgbClr val="000000"/>
              </a:solidFill>
              <a:effectLst/>
              <a:latin typeface="Calibri"/>
              <a:ea typeface="Calibri"/>
              <a:cs typeface="Calibri"/>
            </a:endParaRPr>
          </a:p>
        </p:txBody>
      </p:sp>
      <p:sp>
        <p:nvSpPr>
          <p:cNvPr id="12" name="AutoShape 12"/>
          <p:cNvSpPr/>
          <p:nvPr/>
        </p:nvSpPr>
        <p:spPr>
          <a:xfrm flipH="1">
            <a:off x="6400359" y="2376863"/>
            <a:ext cx="5487281" cy="0"/>
          </a:xfrm>
          <a:prstGeom prst="line">
            <a:avLst/>
          </a:prstGeom>
          <a:ln w="19050" cap="flat">
            <a:solidFill>
              <a:srgbClr val="545454"/>
            </a:solidFill>
            <a:prstDash val="solid"/>
            <a:headEnd type="none" w="sm" len="sm"/>
            <a:tailEnd type="none" w="sm" len="sm"/>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a:extLst>
            <a:ext uri="{FF2B5EF4-FFF2-40B4-BE49-F238E27FC236}">
              <a16:creationId xmlns:a16="http://schemas.microsoft.com/office/drawing/2014/main" id="{0F525C6F-E527-D3EA-6565-86714A64C7C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3D5CEF7-E16F-68E5-E94F-8FF54C77E758}"/>
              </a:ext>
            </a:extLst>
          </p:cNvPr>
          <p:cNvGrpSpPr/>
          <p:nvPr/>
        </p:nvGrpSpPr>
        <p:grpSpPr>
          <a:xfrm>
            <a:off x="783428" y="905894"/>
            <a:ext cx="16552072" cy="8428606"/>
            <a:chOff x="0" y="0"/>
            <a:chExt cx="4359393" cy="2219880"/>
          </a:xfrm>
        </p:grpSpPr>
        <p:sp>
          <p:nvSpPr>
            <p:cNvPr id="3" name="Freeform 3">
              <a:extLst>
                <a:ext uri="{FF2B5EF4-FFF2-40B4-BE49-F238E27FC236}">
                  <a16:creationId xmlns:a16="http://schemas.microsoft.com/office/drawing/2014/main" id="{6DA1C9DE-8FAB-8DBE-3626-472D01D9AA78}"/>
                </a:ext>
              </a:extLst>
            </p:cNvPr>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a:extLst>
                <a:ext uri="{FF2B5EF4-FFF2-40B4-BE49-F238E27FC236}">
                  <a16:creationId xmlns:a16="http://schemas.microsoft.com/office/drawing/2014/main" id="{555D67A6-D770-15BA-5E26-7CF3E730614C}"/>
                </a:ext>
              </a:extLst>
            </p:cNvPr>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a:extLst>
              <a:ext uri="{FF2B5EF4-FFF2-40B4-BE49-F238E27FC236}">
                <a16:creationId xmlns:a16="http://schemas.microsoft.com/office/drawing/2014/main" id="{136DB1EA-55B4-23B6-76D6-44144E63CA33}"/>
              </a:ext>
            </a:extLst>
          </p:cNvPr>
          <p:cNvGrpSpPr/>
          <p:nvPr/>
        </p:nvGrpSpPr>
        <p:grpSpPr>
          <a:xfrm>
            <a:off x="944164" y="1005397"/>
            <a:ext cx="16230600" cy="8229600"/>
            <a:chOff x="0" y="0"/>
            <a:chExt cx="4274726" cy="2167467"/>
          </a:xfrm>
        </p:grpSpPr>
        <p:sp>
          <p:nvSpPr>
            <p:cNvPr id="6" name="Freeform 6">
              <a:extLst>
                <a:ext uri="{FF2B5EF4-FFF2-40B4-BE49-F238E27FC236}">
                  <a16:creationId xmlns:a16="http://schemas.microsoft.com/office/drawing/2014/main" id="{86751018-DCFE-E83A-66FE-3D45F2E9F337}"/>
                </a:ext>
              </a:extLst>
            </p:cNvPr>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sp>
        <p:sp>
          <p:nvSpPr>
            <p:cNvPr id="7" name="TextBox 7">
              <a:extLst>
                <a:ext uri="{FF2B5EF4-FFF2-40B4-BE49-F238E27FC236}">
                  <a16:creationId xmlns:a16="http://schemas.microsoft.com/office/drawing/2014/main" id="{99F3CE8A-CF93-C9EF-6F75-B9EE97F2E2E0}"/>
                </a:ext>
              </a:extLst>
            </p:cNvPr>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a:extLst>
              <a:ext uri="{FF2B5EF4-FFF2-40B4-BE49-F238E27FC236}">
                <a16:creationId xmlns:a16="http://schemas.microsoft.com/office/drawing/2014/main" id="{4B9BF44E-8E12-46A0-0A36-8B3F925E26F7}"/>
              </a:ext>
            </a:extLst>
          </p:cNvPr>
          <p:cNvSpPr txBox="1"/>
          <p:nvPr/>
        </p:nvSpPr>
        <p:spPr>
          <a:xfrm>
            <a:off x="2885852" y="1444568"/>
            <a:ext cx="12347225" cy="782907"/>
          </a:xfrm>
          <a:prstGeom prst="rect">
            <a:avLst/>
          </a:prstGeom>
        </p:spPr>
        <p:txBody>
          <a:bodyPr lIns="0" tIns="0" rIns="0" bIns="0" rtlCol="0" anchor="t">
            <a:spAutoFit/>
          </a:bodyPr>
          <a:lstStyle/>
          <a:p>
            <a:pPr algn="ctr">
              <a:lnSpc>
                <a:spcPts val="5880"/>
              </a:lnSpc>
            </a:pPr>
            <a:r>
              <a:rPr lang="en-US" sz="5600" spc="-112">
                <a:solidFill>
                  <a:srgbClr val="1A1A1A"/>
                </a:solidFill>
                <a:latin typeface="TAN Twinkle"/>
                <a:ea typeface="TAN Twinkle"/>
                <a:cs typeface="TAN Twinkle"/>
                <a:sym typeface="TAN Twinkle"/>
              </a:rPr>
              <a:t>Objectives</a:t>
            </a:r>
          </a:p>
        </p:txBody>
      </p:sp>
      <p:sp>
        <p:nvSpPr>
          <p:cNvPr id="10" name="TextBox 10">
            <a:extLst>
              <a:ext uri="{FF2B5EF4-FFF2-40B4-BE49-F238E27FC236}">
                <a16:creationId xmlns:a16="http://schemas.microsoft.com/office/drawing/2014/main" id="{4773FB8A-790E-391F-A631-10E79628CB9E}"/>
              </a:ext>
            </a:extLst>
          </p:cNvPr>
          <p:cNvSpPr txBox="1"/>
          <p:nvPr/>
        </p:nvSpPr>
        <p:spPr>
          <a:xfrm>
            <a:off x="2970386" y="3170378"/>
            <a:ext cx="12347225" cy="4739759"/>
          </a:xfrm>
          <a:prstGeom prst="rect">
            <a:avLst/>
          </a:prstGeom>
        </p:spPr>
        <p:txBody>
          <a:bodyPr lIns="0" tIns="0" rIns="0" bIns="0" rtlCol="0" anchor="t">
            <a:spAutoFit/>
          </a:bodyPr>
          <a:lstStyle/>
          <a:p>
            <a:pPr marL="457200" indent="-457200" algn="l" fontAlgn="base">
              <a:buFont typeface="Arial" panose="020B0604020202020204" pitchFamily="34" charset="0"/>
              <a:buChar char="•"/>
            </a:pPr>
            <a:r>
              <a:rPr lang="en-US" sz="2800" b="0" i="0">
                <a:solidFill>
                  <a:srgbClr val="000000"/>
                </a:solidFill>
                <a:effectLst/>
                <a:latin typeface="Century Gothic" panose="020B0502020202020204" pitchFamily="34" charset="0"/>
              </a:rPr>
              <a:t>Evaluate strategies for addressing complex ethical and regulatory challenges involving resident autonomy, safety, and privacy in long-term care settings.</a:t>
            </a:r>
          </a:p>
          <a:p>
            <a:pPr marL="457200" indent="-457200" algn="l" fontAlgn="base">
              <a:buFont typeface="Arial" panose="020B0604020202020204" pitchFamily="34" charset="0"/>
              <a:buChar char="•"/>
            </a:pPr>
            <a:endParaRPr lang="en-US" sz="2800" b="0" i="0">
              <a:solidFill>
                <a:srgbClr val="000000"/>
              </a:solidFill>
              <a:effectLst/>
              <a:latin typeface="Century Gothic" panose="020B0502020202020204" pitchFamily="34" charset="0"/>
            </a:endParaRPr>
          </a:p>
          <a:p>
            <a:pPr marL="457200" indent="-457200" algn="l" fontAlgn="base">
              <a:buFont typeface="Arial" panose="020B0604020202020204" pitchFamily="34" charset="0"/>
              <a:buChar char="•"/>
            </a:pPr>
            <a:r>
              <a:rPr lang="en-US" sz="2800" b="0" i="0">
                <a:solidFill>
                  <a:srgbClr val="000000"/>
                </a:solidFill>
                <a:effectLst/>
                <a:latin typeface="Century Gothic" panose="020B0502020202020204" pitchFamily="34" charset="0"/>
              </a:rPr>
              <a:t>Discuss best practices for managing sensitive issues such as consensual sexual relationships and tobacco use among residents, with consideration for dignity, rights, and facility policy.</a:t>
            </a:r>
          </a:p>
          <a:p>
            <a:pPr marL="457200" indent="-457200" algn="l" fontAlgn="base">
              <a:buFont typeface="Arial" panose="020B0604020202020204" pitchFamily="34" charset="0"/>
              <a:buChar char="•"/>
            </a:pPr>
            <a:endParaRPr lang="en-US" sz="2800" b="0" i="0">
              <a:solidFill>
                <a:srgbClr val="000000"/>
              </a:solidFill>
              <a:effectLst/>
              <a:latin typeface="Century Gothic" panose="020B0502020202020204" pitchFamily="34" charset="0"/>
            </a:endParaRPr>
          </a:p>
          <a:p>
            <a:pPr marL="457200" indent="-457200" algn="l" fontAlgn="base">
              <a:buFont typeface="Arial" panose="020B0604020202020204" pitchFamily="34" charset="0"/>
              <a:buChar char="•"/>
            </a:pPr>
            <a:r>
              <a:rPr lang="en-US" sz="2800" b="0" i="0">
                <a:solidFill>
                  <a:srgbClr val="000000"/>
                </a:solidFill>
                <a:effectLst/>
                <a:latin typeface="Century Gothic" panose="020B0502020202020204" pitchFamily="34" charset="0"/>
              </a:rPr>
              <a:t>Interpret applicable regulatory standards and resident rights through analysis of real-world case scenarios, balancing compliance with person-centered care.</a:t>
            </a:r>
          </a:p>
        </p:txBody>
      </p:sp>
      <p:sp>
        <p:nvSpPr>
          <p:cNvPr id="12" name="AutoShape 12">
            <a:extLst>
              <a:ext uri="{FF2B5EF4-FFF2-40B4-BE49-F238E27FC236}">
                <a16:creationId xmlns:a16="http://schemas.microsoft.com/office/drawing/2014/main" id="{4B9D0DEA-EFEF-9A6A-6381-7DF0A3758BD1}"/>
              </a:ext>
            </a:extLst>
          </p:cNvPr>
          <p:cNvSpPr/>
          <p:nvPr/>
        </p:nvSpPr>
        <p:spPr>
          <a:xfrm flipH="1">
            <a:off x="6400359" y="2376863"/>
            <a:ext cx="5487281" cy="0"/>
          </a:xfrm>
          <a:prstGeom prst="line">
            <a:avLst/>
          </a:prstGeom>
          <a:ln w="19050" cap="flat">
            <a:solidFill>
              <a:srgbClr val="545454"/>
            </a:solidFill>
            <a:prstDash val="solid"/>
            <a:headEnd type="none" w="sm" len="sm"/>
            <a:tailEnd type="none" w="sm" len="sm"/>
          </a:ln>
        </p:spPr>
      </p:sp>
    </p:spTree>
    <p:extLst>
      <p:ext uri="{BB962C8B-B14F-4D97-AF65-F5344CB8AC3E}">
        <p14:creationId xmlns:p14="http://schemas.microsoft.com/office/powerpoint/2010/main" val="1348289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a:extLst>
            <a:ext uri="{FF2B5EF4-FFF2-40B4-BE49-F238E27FC236}">
              <a16:creationId xmlns:a16="http://schemas.microsoft.com/office/drawing/2014/main" id="{0F525C6F-E527-D3EA-6565-86714A64C7C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3D5CEF7-E16F-68E5-E94F-8FF54C77E758}"/>
              </a:ext>
            </a:extLst>
          </p:cNvPr>
          <p:cNvGrpSpPr/>
          <p:nvPr/>
        </p:nvGrpSpPr>
        <p:grpSpPr>
          <a:xfrm>
            <a:off x="783428" y="905894"/>
            <a:ext cx="16552072" cy="8428606"/>
            <a:chOff x="0" y="0"/>
            <a:chExt cx="4359393" cy="2219880"/>
          </a:xfrm>
        </p:grpSpPr>
        <p:sp>
          <p:nvSpPr>
            <p:cNvPr id="3" name="Freeform 3">
              <a:extLst>
                <a:ext uri="{FF2B5EF4-FFF2-40B4-BE49-F238E27FC236}">
                  <a16:creationId xmlns:a16="http://schemas.microsoft.com/office/drawing/2014/main" id="{6DA1C9DE-8FAB-8DBE-3626-472D01D9AA78}"/>
                </a:ext>
              </a:extLst>
            </p:cNvPr>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a:extLst>
                <a:ext uri="{FF2B5EF4-FFF2-40B4-BE49-F238E27FC236}">
                  <a16:creationId xmlns:a16="http://schemas.microsoft.com/office/drawing/2014/main" id="{555D67A6-D770-15BA-5E26-7CF3E730614C}"/>
                </a:ext>
              </a:extLst>
            </p:cNvPr>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a:extLst>
              <a:ext uri="{FF2B5EF4-FFF2-40B4-BE49-F238E27FC236}">
                <a16:creationId xmlns:a16="http://schemas.microsoft.com/office/drawing/2014/main" id="{136DB1EA-55B4-23B6-76D6-44144E63CA33}"/>
              </a:ext>
            </a:extLst>
          </p:cNvPr>
          <p:cNvGrpSpPr/>
          <p:nvPr/>
        </p:nvGrpSpPr>
        <p:grpSpPr>
          <a:xfrm>
            <a:off x="944164" y="1005397"/>
            <a:ext cx="16230600" cy="8229600"/>
            <a:chOff x="0" y="0"/>
            <a:chExt cx="4274726" cy="2167467"/>
          </a:xfrm>
        </p:grpSpPr>
        <p:sp>
          <p:nvSpPr>
            <p:cNvPr id="6" name="Freeform 6">
              <a:extLst>
                <a:ext uri="{FF2B5EF4-FFF2-40B4-BE49-F238E27FC236}">
                  <a16:creationId xmlns:a16="http://schemas.microsoft.com/office/drawing/2014/main" id="{86751018-DCFE-E83A-66FE-3D45F2E9F337}"/>
                </a:ext>
              </a:extLst>
            </p:cNvPr>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sp>
        <p:sp>
          <p:nvSpPr>
            <p:cNvPr id="7" name="TextBox 7">
              <a:extLst>
                <a:ext uri="{FF2B5EF4-FFF2-40B4-BE49-F238E27FC236}">
                  <a16:creationId xmlns:a16="http://schemas.microsoft.com/office/drawing/2014/main" id="{99F3CE8A-CF93-C9EF-6F75-B9EE97F2E2E0}"/>
                </a:ext>
              </a:extLst>
            </p:cNvPr>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a:extLst>
              <a:ext uri="{FF2B5EF4-FFF2-40B4-BE49-F238E27FC236}">
                <a16:creationId xmlns:a16="http://schemas.microsoft.com/office/drawing/2014/main" id="{4B9BF44E-8E12-46A0-0A36-8B3F925E26F7}"/>
              </a:ext>
            </a:extLst>
          </p:cNvPr>
          <p:cNvSpPr txBox="1"/>
          <p:nvPr/>
        </p:nvSpPr>
        <p:spPr>
          <a:xfrm>
            <a:off x="2885852" y="1444568"/>
            <a:ext cx="12347225" cy="782907"/>
          </a:xfrm>
          <a:prstGeom prst="rect">
            <a:avLst/>
          </a:prstGeom>
        </p:spPr>
        <p:txBody>
          <a:bodyPr lIns="0" tIns="0" rIns="0" bIns="0" rtlCol="0" anchor="t">
            <a:spAutoFit/>
          </a:bodyPr>
          <a:lstStyle/>
          <a:p>
            <a:pPr algn="ctr">
              <a:lnSpc>
                <a:spcPts val="5880"/>
              </a:lnSpc>
            </a:pPr>
            <a:r>
              <a:rPr lang="en-US" sz="5600" spc="-112" dirty="0">
                <a:solidFill>
                  <a:srgbClr val="1A1A1A"/>
                </a:solidFill>
                <a:latin typeface="TAN Twinkle"/>
                <a:ea typeface="TAN Twinkle"/>
                <a:cs typeface="TAN Twinkle"/>
                <a:sym typeface="TAN Twinkle"/>
              </a:rPr>
              <a:t>Visiting Rights 1</a:t>
            </a:r>
          </a:p>
        </p:txBody>
      </p:sp>
      <p:sp>
        <p:nvSpPr>
          <p:cNvPr id="10" name="TextBox 10">
            <a:extLst>
              <a:ext uri="{FF2B5EF4-FFF2-40B4-BE49-F238E27FC236}">
                <a16:creationId xmlns:a16="http://schemas.microsoft.com/office/drawing/2014/main" id="{4773FB8A-790E-391F-A631-10E79628CB9E}"/>
              </a:ext>
            </a:extLst>
          </p:cNvPr>
          <p:cNvSpPr txBox="1"/>
          <p:nvPr/>
        </p:nvSpPr>
        <p:spPr>
          <a:xfrm>
            <a:off x="1113236" y="3170378"/>
            <a:ext cx="15879364" cy="861774"/>
          </a:xfrm>
          <a:prstGeom prst="rect">
            <a:avLst/>
          </a:prstGeom>
        </p:spPr>
        <p:txBody>
          <a:bodyPr wrap="square" lIns="0" tIns="0" rIns="0" bIns="0" rtlCol="0" anchor="t">
            <a:spAutoFit/>
          </a:bodyPr>
          <a:lstStyle/>
          <a:p>
            <a:pPr algn="l" fontAlgn="base"/>
            <a:r>
              <a:rPr lang="en-US" sz="2800" b="0" i="0">
                <a:solidFill>
                  <a:srgbClr val="000000"/>
                </a:solidFill>
                <a:effectLst/>
                <a:latin typeface="Century Gothic"/>
              </a:rPr>
              <a:t>Resident's granddaughter is wanting to visit the resident. This grand-daughter was previously found guilty of financial abuse against the resident. What do you do?</a:t>
            </a:r>
          </a:p>
        </p:txBody>
      </p:sp>
      <p:sp>
        <p:nvSpPr>
          <p:cNvPr id="12" name="AutoShape 12">
            <a:extLst>
              <a:ext uri="{FF2B5EF4-FFF2-40B4-BE49-F238E27FC236}">
                <a16:creationId xmlns:a16="http://schemas.microsoft.com/office/drawing/2014/main" id="{4B9D0DEA-EFEF-9A6A-6381-7DF0A3758BD1}"/>
              </a:ext>
            </a:extLst>
          </p:cNvPr>
          <p:cNvSpPr/>
          <p:nvPr/>
        </p:nvSpPr>
        <p:spPr>
          <a:xfrm flipH="1">
            <a:off x="6400359" y="2376863"/>
            <a:ext cx="5487281" cy="0"/>
          </a:xfrm>
          <a:prstGeom prst="line">
            <a:avLst/>
          </a:prstGeom>
          <a:ln w="19050" cap="flat">
            <a:solidFill>
              <a:srgbClr val="545454"/>
            </a:solidFill>
            <a:prstDash val="solid"/>
            <a:headEnd type="none" w="sm" len="sm"/>
            <a:tailEnd type="none" w="sm" len="sm"/>
          </a:ln>
        </p:spPr>
      </p:sp>
    </p:spTree>
    <p:extLst>
      <p:ext uri="{BB962C8B-B14F-4D97-AF65-F5344CB8AC3E}">
        <p14:creationId xmlns:p14="http://schemas.microsoft.com/office/powerpoint/2010/main" val="2428217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a:extLst>
            <a:ext uri="{FF2B5EF4-FFF2-40B4-BE49-F238E27FC236}">
              <a16:creationId xmlns:a16="http://schemas.microsoft.com/office/drawing/2014/main" id="{0F525C6F-E527-D3EA-6565-86714A64C7C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3D5CEF7-E16F-68E5-E94F-8FF54C77E758}"/>
              </a:ext>
            </a:extLst>
          </p:cNvPr>
          <p:cNvGrpSpPr/>
          <p:nvPr/>
        </p:nvGrpSpPr>
        <p:grpSpPr>
          <a:xfrm>
            <a:off x="783428" y="905894"/>
            <a:ext cx="16552072" cy="8428606"/>
            <a:chOff x="0" y="0"/>
            <a:chExt cx="4359393" cy="2219880"/>
          </a:xfrm>
        </p:grpSpPr>
        <p:sp>
          <p:nvSpPr>
            <p:cNvPr id="3" name="Freeform 3">
              <a:extLst>
                <a:ext uri="{FF2B5EF4-FFF2-40B4-BE49-F238E27FC236}">
                  <a16:creationId xmlns:a16="http://schemas.microsoft.com/office/drawing/2014/main" id="{6DA1C9DE-8FAB-8DBE-3626-472D01D9AA78}"/>
                </a:ext>
              </a:extLst>
            </p:cNvPr>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a:extLst>
                <a:ext uri="{FF2B5EF4-FFF2-40B4-BE49-F238E27FC236}">
                  <a16:creationId xmlns:a16="http://schemas.microsoft.com/office/drawing/2014/main" id="{555D67A6-D770-15BA-5E26-7CF3E730614C}"/>
                </a:ext>
              </a:extLst>
            </p:cNvPr>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a:extLst>
              <a:ext uri="{FF2B5EF4-FFF2-40B4-BE49-F238E27FC236}">
                <a16:creationId xmlns:a16="http://schemas.microsoft.com/office/drawing/2014/main" id="{136DB1EA-55B4-23B6-76D6-44144E63CA33}"/>
              </a:ext>
            </a:extLst>
          </p:cNvPr>
          <p:cNvGrpSpPr/>
          <p:nvPr/>
        </p:nvGrpSpPr>
        <p:grpSpPr>
          <a:xfrm>
            <a:off x="944164" y="943404"/>
            <a:ext cx="16230600" cy="8229600"/>
            <a:chOff x="0" y="0"/>
            <a:chExt cx="4274726" cy="2167467"/>
          </a:xfrm>
        </p:grpSpPr>
        <p:sp>
          <p:nvSpPr>
            <p:cNvPr id="6" name="Freeform 6">
              <a:extLst>
                <a:ext uri="{FF2B5EF4-FFF2-40B4-BE49-F238E27FC236}">
                  <a16:creationId xmlns:a16="http://schemas.microsoft.com/office/drawing/2014/main" id="{86751018-DCFE-E83A-66FE-3D45F2E9F337}"/>
                </a:ext>
              </a:extLst>
            </p:cNvPr>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sp>
        <p:sp>
          <p:nvSpPr>
            <p:cNvPr id="7" name="TextBox 7">
              <a:extLst>
                <a:ext uri="{FF2B5EF4-FFF2-40B4-BE49-F238E27FC236}">
                  <a16:creationId xmlns:a16="http://schemas.microsoft.com/office/drawing/2014/main" id="{99F3CE8A-CF93-C9EF-6F75-B9EE97F2E2E0}"/>
                </a:ext>
              </a:extLst>
            </p:cNvPr>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a:extLst>
              <a:ext uri="{FF2B5EF4-FFF2-40B4-BE49-F238E27FC236}">
                <a16:creationId xmlns:a16="http://schemas.microsoft.com/office/drawing/2014/main" id="{4B9BF44E-8E12-46A0-0A36-8B3F925E26F7}"/>
              </a:ext>
            </a:extLst>
          </p:cNvPr>
          <p:cNvSpPr txBox="1"/>
          <p:nvPr/>
        </p:nvSpPr>
        <p:spPr>
          <a:xfrm>
            <a:off x="2885852" y="1444568"/>
            <a:ext cx="12347225" cy="782907"/>
          </a:xfrm>
          <a:prstGeom prst="rect">
            <a:avLst/>
          </a:prstGeom>
        </p:spPr>
        <p:txBody>
          <a:bodyPr lIns="0" tIns="0" rIns="0" bIns="0" rtlCol="0" anchor="t">
            <a:spAutoFit/>
          </a:bodyPr>
          <a:lstStyle/>
          <a:p>
            <a:pPr algn="ctr">
              <a:lnSpc>
                <a:spcPts val="5880"/>
              </a:lnSpc>
            </a:pPr>
            <a:r>
              <a:rPr lang="en-US" sz="5600" spc="-112" dirty="0">
                <a:solidFill>
                  <a:srgbClr val="1A1A1A"/>
                </a:solidFill>
                <a:latin typeface="TAN Twinkle"/>
                <a:ea typeface="TAN Twinkle"/>
                <a:cs typeface="TAN Twinkle"/>
                <a:sym typeface="TAN Twinkle"/>
              </a:rPr>
              <a:t>Visiting Rights 2</a:t>
            </a:r>
          </a:p>
        </p:txBody>
      </p:sp>
      <p:sp>
        <p:nvSpPr>
          <p:cNvPr id="10" name="TextBox 10">
            <a:extLst>
              <a:ext uri="{FF2B5EF4-FFF2-40B4-BE49-F238E27FC236}">
                <a16:creationId xmlns:a16="http://schemas.microsoft.com/office/drawing/2014/main" id="{4773FB8A-790E-391F-A631-10E79628CB9E}"/>
              </a:ext>
            </a:extLst>
          </p:cNvPr>
          <p:cNvSpPr txBox="1"/>
          <p:nvPr/>
        </p:nvSpPr>
        <p:spPr>
          <a:xfrm>
            <a:off x="1113236" y="3170378"/>
            <a:ext cx="15879364" cy="430887"/>
          </a:xfrm>
          <a:prstGeom prst="rect">
            <a:avLst/>
          </a:prstGeom>
        </p:spPr>
        <p:txBody>
          <a:bodyPr wrap="square" lIns="0" tIns="0" rIns="0" bIns="0" rtlCol="0" anchor="t">
            <a:spAutoFit/>
          </a:bodyPr>
          <a:lstStyle/>
          <a:p>
            <a:pPr algn="l" fontAlgn="base"/>
            <a:r>
              <a:rPr lang="en-US" sz="2800" b="0" i="0" dirty="0">
                <a:solidFill>
                  <a:srgbClr val="000000"/>
                </a:solidFill>
                <a:effectLst/>
                <a:latin typeface="Century Gothic" panose="020B0502020202020204" pitchFamily="34" charset="0"/>
              </a:rPr>
              <a:t>Resident's friend is wanting to visit. Guardian (or DPOA) says no to the visit. What do you do?</a:t>
            </a:r>
          </a:p>
        </p:txBody>
      </p:sp>
      <p:sp>
        <p:nvSpPr>
          <p:cNvPr id="12" name="AutoShape 12">
            <a:extLst>
              <a:ext uri="{FF2B5EF4-FFF2-40B4-BE49-F238E27FC236}">
                <a16:creationId xmlns:a16="http://schemas.microsoft.com/office/drawing/2014/main" id="{4B9D0DEA-EFEF-9A6A-6381-7DF0A3758BD1}"/>
              </a:ext>
            </a:extLst>
          </p:cNvPr>
          <p:cNvSpPr/>
          <p:nvPr/>
        </p:nvSpPr>
        <p:spPr>
          <a:xfrm flipH="1">
            <a:off x="6400359" y="2376863"/>
            <a:ext cx="5487281" cy="0"/>
          </a:xfrm>
          <a:prstGeom prst="line">
            <a:avLst/>
          </a:prstGeom>
          <a:ln w="19050" cap="flat">
            <a:solidFill>
              <a:srgbClr val="545454"/>
            </a:solidFill>
            <a:prstDash val="solid"/>
            <a:headEnd type="none" w="sm" len="sm"/>
            <a:tailEnd type="none" w="sm" len="sm"/>
          </a:ln>
        </p:spPr>
      </p:sp>
    </p:spTree>
    <p:extLst>
      <p:ext uri="{BB962C8B-B14F-4D97-AF65-F5344CB8AC3E}">
        <p14:creationId xmlns:p14="http://schemas.microsoft.com/office/powerpoint/2010/main" val="694887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a:extLst>
            <a:ext uri="{FF2B5EF4-FFF2-40B4-BE49-F238E27FC236}">
              <a16:creationId xmlns:a16="http://schemas.microsoft.com/office/drawing/2014/main" id="{0F525C6F-E527-D3EA-6565-86714A64C7C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3D5CEF7-E16F-68E5-E94F-8FF54C77E758}"/>
              </a:ext>
            </a:extLst>
          </p:cNvPr>
          <p:cNvGrpSpPr/>
          <p:nvPr/>
        </p:nvGrpSpPr>
        <p:grpSpPr>
          <a:xfrm>
            <a:off x="783428" y="905894"/>
            <a:ext cx="16552072" cy="8428606"/>
            <a:chOff x="0" y="0"/>
            <a:chExt cx="4359393" cy="2219880"/>
          </a:xfrm>
        </p:grpSpPr>
        <p:sp>
          <p:nvSpPr>
            <p:cNvPr id="3" name="Freeform 3">
              <a:extLst>
                <a:ext uri="{FF2B5EF4-FFF2-40B4-BE49-F238E27FC236}">
                  <a16:creationId xmlns:a16="http://schemas.microsoft.com/office/drawing/2014/main" id="{6DA1C9DE-8FAB-8DBE-3626-472D01D9AA78}"/>
                </a:ext>
              </a:extLst>
            </p:cNvPr>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a:extLst>
                <a:ext uri="{FF2B5EF4-FFF2-40B4-BE49-F238E27FC236}">
                  <a16:creationId xmlns:a16="http://schemas.microsoft.com/office/drawing/2014/main" id="{555D67A6-D770-15BA-5E26-7CF3E730614C}"/>
                </a:ext>
              </a:extLst>
            </p:cNvPr>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a:extLst>
              <a:ext uri="{FF2B5EF4-FFF2-40B4-BE49-F238E27FC236}">
                <a16:creationId xmlns:a16="http://schemas.microsoft.com/office/drawing/2014/main" id="{136DB1EA-55B4-23B6-76D6-44144E63CA33}"/>
              </a:ext>
            </a:extLst>
          </p:cNvPr>
          <p:cNvGrpSpPr/>
          <p:nvPr/>
        </p:nvGrpSpPr>
        <p:grpSpPr>
          <a:xfrm>
            <a:off x="944164" y="943404"/>
            <a:ext cx="16230600" cy="8229600"/>
            <a:chOff x="0" y="0"/>
            <a:chExt cx="4274726" cy="2167467"/>
          </a:xfrm>
        </p:grpSpPr>
        <p:sp>
          <p:nvSpPr>
            <p:cNvPr id="6" name="Freeform 6">
              <a:extLst>
                <a:ext uri="{FF2B5EF4-FFF2-40B4-BE49-F238E27FC236}">
                  <a16:creationId xmlns:a16="http://schemas.microsoft.com/office/drawing/2014/main" id="{86751018-DCFE-E83A-66FE-3D45F2E9F337}"/>
                </a:ext>
              </a:extLst>
            </p:cNvPr>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sp>
        <p:sp>
          <p:nvSpPr>
            <p:cNvPr id="7" name="TextBox 7">
              <a:extLst>
                <a:ext uri="{FF2B5EF4-FFF2-40B4-BE49-F238E27FC236}">
                  <a16:creationId xmlns:a16="http://schemas.microsoft.com/office/drawing/2014/main" id="{99F3CE8A-CF93-C9EF-6F75-B9EE97F2E2E0}"/>
                </a:ext>
              </a:extLst>
            </p:cNvPr>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a:extLst>
              <a:ext uri="{FF2B5EF4-FFF2-40B4-BE49-F238E27FC236}">
                <a16:creationId xmlns:a16="http://schemas.microsoft.com/office/drawing/2014/main" id="{4B9BF44E-8E12-46A0-0A36-8B3F925E26F7}"/>
              </a:ext>
            </a:extLst>
          </p:cNvPr>
          <p:cNvSpPr txBox="1"/>
          <p:nvPr/>
        </p:nvSpPr>
        <p:spPr>
          <a:xfrm>
            <a:off x="2885852" y="1444568"/>
            <a:ext cx="12347225" cy="1539524"/>
          </a:xfrm>
          <a:prstGeom prst="rect">
            <a:avLst/>
          </a:prstGeom>
        </p:spPr>
        <p:txBody>
          <a:bodyPr lIns="0" tIns="0" rIns="0" bIns="0" rtlCol="0" anchor="t">
            <a:spAutoFit/>
          </a:bodyPr>
          <a:lstStyle/>
          <a:p>
            <a:pPr algn="ctr">
              <a:lnSpc>
                <a:spcPts val="5880"/>
              </a:lnSpc>
            </a:pPr>
            <a:r>
              <a:rPr lang="en-US" sz="5600" spc="-112" dirty="0">
                <a:solidFill>
                  <a:srgbClr val="1A1A1A"/>
                </a:solidFill>
                <a:latin typeface="TAN Twinkle"/>
                <a:ea typeface="TAN Twinkle"/>
                <a:cs typeface="TAN Twinkle"/>
                <a:sym typeface="TAN Twinkle"/>
              </a:rPr>
              <a:t>Resident to Resident Altercations</a:t>
            </a:r>
          </a:p>
        </p:txBody>
      </p:sp>
      <p:sp>
        <p:nvSpPr>
          <p:cNvPr id="10" name="TextBox 10">
            <a:extLst>
              <a:ext uri="{FF2B5EF4-FFF2-40B4-BE49-F238E27FC236}">
                <a16:creationId xmlns:a16="http://schemas.microsoft.com/office/drawing/2014/main" id="{4773FB8A-790E-391F-A631-10E79628CB9E}"/>
              </a:ext>
            </a:extLst>
          </p:cNvPr>
          <p:cNvSpPr txBox="1"/>
          <p:nvPr/>
        </p:nvSpPr>
        <p:spPr>
          <a:xfrm>
            <a:off x="1113236" y="3170378"/>
            <a:ext cx="15879364" cy="3877985"/>
          </a:xfrm>
          <a:prstGeom prst="rect">
            <a:avLst/>
          </a:prstGeom>
        </p:spPr>
        <p:txBody>
          <a:bodyPr wrap="square" lIns="0" tIns="0" rIns="0" bIns="0" rtlCol="0" anchor="t">
            <a:spAutoFit/>
          </a:bodyPr>
          <a:lstStyle/>
          <a:p>
            <a:pPr fontAlgn="base"/>
            <a:r>
              <a:rPr lang="en-US" sz="2800" dirty="0">
                <a:solidFill>
                  <a:srgbClr val="000000"/>
                </a:solidFill>
                <a:latin typeface="Century Gothic"/>
              </a:rPr>
              <a:t>A long-term care resident with a diagnosis of dementia, was seated in the living room. She typically ambulates with a walker but prefers to keep her cane nearby, as it assists her withstanding independently.</a:t>
            </a:r>
          </a:p>
          <a:p>
            <a:pPr fontAlgn="base"/>
            <a:endParaRPr lang="en-US" sz="2800" dirty="0">
              <a:solidFill>
                <a:srgbClr val="000000"/>
              </a:solidFill>
              <a:latin typeface="Century Gothic"/>
            </a:endParaRPr>
          </a:p>
          <a:p>
            <a:pPr fontAlgn="base"/>
            <a:r>
              <a:rPr lang="en-US" sz="2800" dirty="0">
                <a:solidFill>
                  <a:srgbClr val="000000"/>
                </a:solidFill>
                <a:latin typeface="Century Gothic"/>
              </a:rPr>
              <a:t>During this time, another resident, was walking past and paused to speak with the resident with dementia. Without warning, the resident with the cane swung it and struck the resident on the arm. The resident that was struck became upset and raised her voice, which caused other residents nearby to become startled. Staff immediately intervened to separate the residents and ensure safety.</a:t>
            </a:r>
            <a:endParaRPr lang="en-US" sz="2800" b="0" i="0" dirty="0">
              <a:solidFill>
                <a:srgbClr val="000000"/>
              </a:solidFill>
              <a:effectLst/>
              <a:latin typeface="Century Gothic" panose="020B0502020202020204" pitchFamily="34" charset="0"/>
            </a:endParaRPr>
          </a:p>
        </p:txBody>
      </p:sp>
      <p:sp>
        <p:nvSpPr>
          <p:cNvPr id="12" name="AutoShape 12">
            <a:extLst>
              <a:ext uri="{FF2B5EF4-FFF2-40B4-BE49-F238E27FC236}">
                <a16:creationId xmlns:a16="http://schemas.microsoft.com/office/drawing/2014/main" id="{4B9D0DEA-EFEF-9A6A-6381-7DF0A3758BD1}"/>
              </a:ext>
            </a:extLst>
          </p:cNvPr>
          <p:cNvSpPr/>
          <p:nvPr/>
        </p:nvSpPr>
        <p:spPr>
          <a:xfrm flipH="1">
            <a:off x="6400359" y="3051708"/>
            <a:ext cx="5487281" cy="0"/>
          </a:xfrm>
          <a:prstGeom prst="line">
            <a:avLst/>
          </a:prstGeom>
          <a:ln w="19050" cap="flat">
            <a:solidFill>
              <a:srgbClr val="545454"/>
            </a:solidFill>
            <a:prstDash val="solid"/>
            <a:headEnd type="none" w="sm" len="sm"/>
            <a:tailEnd type="none" w="sm" len="sm"/>
          </a:ln>
        </p:spPr>
      </p:sp>
    </p:spTree>
    <p:extLst>
      <p:ext uri="{BB962C8B-B14F-4D97-AF65-F5344CB8AC3E}">
        <p14:creationId xmlns:p14="http://schemas.microsoft.com/office/powerpoint/2010/main" val="1034782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a:extLst>
            <a:ext uri="{FF2B5EF4-FFF2-40B4-BE49-F238E27FC236}">
              <a16:creationId xmlns:a16="http://schemas.microsoft.com/office/drawing/2014/main" id="{0F525C6F-E527-D3EA-6565-86714A64C7C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3D5CEF7-E16F-68E5-E94F-8FF54C77E758}"/>
              </a:ext>
            </a:extLst>
          </p:cNvPr>
          <p:cNvGrpSpPr/>
          <p:nvPr/>
        </p:nvGrpSpPr>
        <p:grpSpPr>
          <a:xfrm>
            <a:off x="783428" y="905894"/>
            <a:ext cx="16552072" cy="8428606"/>
            <a:chOff x="0" y="0"/>
            <a:chExt cx="4359393" cy="2219880"/>
          </a:xfrm>
        </p:grpSpPr>
        <p:sp>
          <p:nvSpPr>
            <p:cNvPr id="3" name="Freeform 3">
              <a:extLst>
                <a:ext uri="{FF2B5EF4-FFF2-40B4-BE49-F238E27FC236}">
                  <a16:creationId xmlns:a16="http://schemas.microsoft.com/office/drawing/2014/main" id="{6DA1C9DE-8FAB-8DBE-3626-472D01D9AA78}"/>
                </a:ext>
              </a:extLst>
            </p:cNvPr>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a:extLst>
                <a:ext uri="{FF2B5EF4-FFF2-40B4-BE49-F238E27FC236}">
                  <a16:creationId xmlns:a16="http://schemas.microsoft.com/office/drawing/2014/main" id="{555D67A6-D770-15BA-5E26-7CF3E730614C}"/>
                </a:ext>
              </a:extLst>
            </p:cNvPr>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a:extLst>
              <a:ext uri="{FF2B5EF4-FFF2-40B4-BE49-F238E27FC236}">
                <a16:creationId xmlns:a16="http://schemas.microsoft.com/office/drawing/2014/main" id="{136DB1EA-55B4-23B6-76D6-44144E63CA33}"/>
              </a:ext>
            </a:extLst>
          </p:cNvPr>
          <p:cNvGrpSpPr/>
          <p:nvPr/>
        </p:nvGrpSpPr>
        <p:grpSpPr>
          <a:xfrm>
            <a:off x="944164" y="943404"/>
            <a:ext cx="16230600" cy="8229600"/>
            <a:chOff x="0" y="0"/>
            <a:chExt cx="4274726" cy="2167467"/>
          </a:xfrm>
        </p:grpSpPr>
        <p:sp>
          <p:nvSpPr>
            <p:cNvPr id="6" name="Freeform 6">
              <a:extLst>
                <a:ext uri="{FF2B5EF4-FFF2-40B4-BE49-F238E27FC236}">
                  <a16:creationId xmlns:a16="http://schemas.microsoft.com/office/drawing/2014/main" id="{86751018-DCFE-E83A-66FE-3D45F2E9F337}"/>
                </a:ext>
              </a:extLst>
            </p:cNvPr>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sp>
        <p:sp>
          <p:nvSpPr>
            <p:cNvPr id="7" name="TextBox 7">
              <a:extLst>
                <a:ext uri="{FF2B5EF4-FFF2-40B4-BE49-F238E27FC236}">
                  <a16:creationId xmlns:a16="http://schemas.microsoft.com/office/drawing/2014/main" id="{99F3CE8A-CF93-C9EF-6F75-B9EE97F2E2E0}"/>
                </a:ext>
              </a:extLst>
            </p:cNvPr>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a:extLst>
              <a:ext uri="{FF2B5EF4-FFF2-40B4-BE49-F238E27FC236}">
                <a16:creationId xmlns:a16="http://schemas.microsoft.com/office/drawing/2014/main" id="{4B9BF44E-8E12-46A0-0A36-8B3F925E26F7}"/>
              </a:ext>
            </a:extLst>
          </p:cNvPr>
          <p:cNvSpPr txBox="1"/>
          <p:nvPr/>
        </p:nvSpPr>
        <p:spPr>
          <a:xfrm>
            <a:off x="2885852" y="1444568"/>
            <a:ext cx="12347225" cy="782907"/>
          </a:xfrm>
          <a:prstGeom prst="rect">
            <a:avLst/>
          </a:prstGeom>
        </p:spPr>
        <p:txBody>
          <a:bodyPr lIns="0" tIns="0" rIns="0" bIns="0" rtlCol="0" anchor="t">
            <a:spAutoFit/>
          </a:bodyPr>
          <a:lstStyle/>
          <a:p>
            <a:pPr algn="ctr">
              <a:lnSpc>
                <a:spcPts val="5880"/>
              </a:lnSpc>
            </a:pPr>
            <a:r>
              <a:rPr lang="en-US" sz="5600" spc="-112" dirty="0">
                <a:solidFill>
                  <a:srgbClr val="1A1A1A"/>
                </a:solidFill>
                <a:latin typeface="TAN Twinkle"/>
                <a:ea typeface="TAN Twinkle"/>
                <a:cs typeface="TAN Twinkle"/>
                <a:sym typeface="TAN Twinkle"/>
              </a:rPr>
              <a:t>Tobacco Free Campus</a:t>
            </a:r>
          </a:p>
        </p:txBody>
      </p:sp>
      <p:sp>
        <p:nvSpPr>
          <p:cNvPr id="10" name="TextBox 10">
            <a:extLst>
              <a:ext uri="{FF2B5EF4-FFF2-40B4-BE49-F238E27FC236}">
                <a16:creationId xmlns:a16="http://schemas.microsoft.com/office/drawing/2014/main" id="{4773FB8A-790E-391F-A631-10E79628CB9E}"/>
              </a:ext>
            </a:extLst>
          </p:cNvPr>
          <p:cNvSpPr txBox="1"/>
          <p:nvPr/>
        </p:nvSpPr>
        <p:spPr>
          <a:xfrm>
            <a:off x="1113236" y="3170378"/>
            <a:ext cx="15879364" cy="3016210"/>
          </a:xfrm>
          <a:prstGeom prst="rect">
            <a:avLst/>
          </a:prstGeom>
        </p:spPr>
        <p:txBody>
          <a:bodyPr wrap="square" lIns="0" tIns="0" rIns="0" bIns="0" rtlCol="0" anchor="t">
            <a:spAutoFit/>
          </a:bodyPr>
          <a:lstStyle/>
          <a:p>
            <a:pPr fontAlgn="base"/>
            <a:r>
              <a:rPr lang="en-US" sz="2800" b="0" i="0">
                <a:solidFill>
                  <a:srgbClr val="000000"/>
                </a:solidFill>
                <a:effectLst/>
                <a:latin typeface="Century Gothic"/>
              </a:rPr>
              <a:t>A resident </a:t>
            </a:r>
            <a:r>
              <a:rPr lang="en-US" sz="2800">
                <a:solidFill>
                  <a:srgbClr val="000000"/>
                </a:solidFill>
                <a:latin typeface="Century Gothic"/>
              </a:rPr>
              <a:t>lives at</a:t>
            </a:r>
            <a:r>
              <a:rPr lang="en-US" sz="2800" b="0" i="0">
                <a:solidFill>
                  <a:srgbClr val="000000"/>
                </a:solidFill>
                <a:effectLst/>
                <a:latin typeface="Century Gothic"/>
              </a:rPr>
              <a:t> a tobacco-free nursing home has recently begun requesting staff assistance to leave the property in order to smoke. Although he was informed of the </a:t>
            </a:r>
            <a:r>
              <a:rPr lang="en-US" sz="2800">
                <a:solidFill>
                  <a:srgbClr val="000000"/>
                </a:solidFill>
                <a:latin typeface="Century Gothic"/>
              </a:rPr>
              <a:t>home's </a:t>
            </a:r>
            <a:r>
              <a:rPr lang="en-US" sz="2800" b="0" i="0">
                <a:solidFill>
                  <a:srgbClr val="000000"/>
                </a:solidFill>
                <a:effectLst/>
                <a:latin typeface="Century Gothic"/>
              </a:rPr>
              <a:t>no-smoking policy upon admission, he continues to express a strong desire to maintain his long-standing smoking habit. </a:t>
            </a:r>
            <a:r>
              <a:rPr lang="en-US" sz="2800">
                <a:solidFill>
                  <a:srgbClr val="000000"/>
                </a:solidFill>
                <a:latin typeface="Century Gothic"/>
              </a:rPr>
              <a:t>The resident has a history of tobacco use and a diagnosis of COPD, making smoking particularly hazardous to his health. </a:t>
            </a:r>
            <a:r>
              <a:rPr lang="en-US" sz="2800" b="0" i="0">
                <a:solidFill>
                  <a:srgbClr val="000000"/>
                </a:solidFill>
                <a:effectLst/>
                <a:latin typeface="Century Gothic"/>
              </a:rPr>
              <a:t>Due to mobility limitations, he now depends on staff or others to assist him off-campus to access public areas where smoking is allowed. </a:t>
            </a:r>
            <a:endParaRPr lang="en-US" sz="2800" b="0" i="0">
              <a:solidFill>
                <a:srgbClr val="000000"/>
              </a:solidFill>
              <a:effectLst/>
              <a:latin typeface="Century Gothic" panose="020B0502020202020204" pitchFamily="34" charset="0"/>
            </a:endParaRPr>
          </a:p>
        </p:txBody>
      </p:sp>
      <p:sp>
        <p:nvSpPr>
          <p:cNvPr id="12" name="AutoShape 12">
            <a:extLst>
              <a:ext uri="{FF2B5EF4-FFF2-40B4-BE49-F238E27FC236}">
                <a16:creationId xmlns:a16="http://schemas.microsoft.com/office/drawing/2014/main" id="{4B9D0DEA-EFEF-9A6A-6381-7DF0A3758BD1}"/>
              </a:ext>
            </a:extLst>
          </p:cNvPr>
          <p:cNvSpPr/>
          <p:nvPr/>
        </p:nvSpPr>
        <p:spPr>
          <a:xfrm flipH="1">
            <a:off x="6400359" y="2376863"/>
            <a:ext cx="5487281" cy="0"/>
          </a:xfrm>
          <a:prstGeom prst="line">
            <a:avLst/>
          </a:prstGeom>
          <a:ln w="19050" cap="flat">
            <a:solidFill>
              <a:srgbClr val="545454"/>
            </a:solidFill>
            <a:prstDash val="solid"/>
            <a:headEnd type="none" w="sm" len="sm"/>
            <a:tailEnd type="none" w="sm" len="sm"/>
          </a:ln>
        </p:spPr>
      </p:sp>
    </p:spTree>
    <p:extLst>
      <p:ext uri="{BB962C8B-B14F-4D97-AF65-F5344CB8AC3E}">
        <p14:creationId xmlns:p14="http://schemas.microsoft.com/office/powerpoint/2010/main" val="370515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a:extLst>
            <a:ext uri="{FF2B5EF4-FFF2-40B4-BE49-F238E27FC236}">
              <a16:creationId xmlns:a16="http://schemas.microsoft.com/office/drawing/2014/main" id="{0F525C6F-E527-D3EA-6565-86714A64C7C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3D5CEF7-E16F-68E5-E94F-8FF54C77E758}"/>
              </a:ext>
            </a:extLst>
          </p:cNvPr>
          <p:cNvGrpSpPr/>
          <p:nvPr/>
        </p:nvGrpSpPr>
        <p:grpSpPr>
          <a:xfrm>
            <a:off x="783428" y="905894"/>
            <a:ext cx="16552072" cy="8428606"/>
            <a:chOff x="0" y="0"/>
            <a:chExt cx="4359393" cy="2219880"/>
          </a:xfrm>
        </p:grpSpPr>
        <p:sp>
          <p:nvSpPr>
            <p:cNvPr id="3" name="Freeform 3">
              <a:extLst>
                <a:ext uri="{FF2B5EF4-FFF2-40B4-BE49-F238E27FC236}">
                  <a16:creationId xmlns:a16="http://schemas.microsoft.com/office/drawing/2014/main" id="{6DA1C9DE-8FAB-8DBE-3626-472D01D9AA78}"/>
                </a:ext>
              </a:extLst>
            </p:cNvPr>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a:extLst>
                <a:ext uri="{FF2B5EF4-FFF2-40B4-BE49-F238E27FC236}">
                  <a16:creationId xmlns:a16="http://schemas.microsoft.com/office/drawing/2014/main" id="{555D67A6-D770-15BA-5E26-7CF3E730614C}"/>
                </a:ext>
              </a:extLst>
            </p:cNvPr>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a:extLst>
              <a:ext uri="{FF2B5EF4-FFF2-40B4-BE49-F238E27FC236}">
                <a16:creationId xmlns:a16="http://schemas.microsoft.com/office/drawing/2014/main" id="{136DB1EA-55B4-23B6-76D6-44144E63CA33}"/>
              </a:ext>
            </a:extLst>
          </p:cNvPr>
          <p:cNvGrpSpPr/>
          <p:nvPr/>
        </p:nvGrpSpPr>
        <p:grpSpPr>
          <a:xfrm>
            <a:off x="944164" y="1005397"/>
            <a:ext cx="16230600" cy="8229600"/>
            <a:chOff x="0" y="0"/>
            <a:chExt cx="4274726" cy="2167467"/>
          </a:xfrm>
        </p:grpSpPr>
        <p:sp>
          <p:nvSpPr>
            <p:cNvPr id="6" name="Freeform 6">
              <a:extLst>
                <a:ext uri="{FF2B5EF4-FFF2-40B4-BE49-F238E27FC236}">
                  <a16:creationId xmlns:a16="http://schemas.microsoft.com/office/drawing/2014/main" id="{86751018-DCFE-E83A-66FE-3D45F2E9F337}"/>
                </a:ext>
              </a:extLst>
            </p:cNvPr>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sp>
        <p:sp>
          <p:nvSpPr>
            <p:cNvPr id="7" name="TextBox 7">
              <a:extLst>
                <a:ext uri="{FF2B5EF4-FFF2-40B4-BE49-F238E27FC236}">
                  <a16:creationId xmlns:a16="http://schemas.microsoft.com/office/drawing/2014/main" id="{99F3CE8A-CF93-C9EF-6F75-B9EE97F2E2E0}"/>
                </a:ext>
              </a:extLst>
            </p:cNvPr>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a:extLst>
              <a:ext uri="{FF2B5EF4-FFF2-40B4-BE49-F238E27FC236}">
                <a16:creationId xmlns:a16="http://schemas.microsoft.com/office/drawing/2014/main" id="{4B9BF44E-8E12-46A0-0A36-8B3F925E26F7}"/>
              </a:ext>
            </a:extLst>
          </p:cNvPr>
          <p:cNvSpPr txBox="1"/>
          <p:nvPr/>
        </p:nvSpPr>
        <p:spPr>
          <a:xfrm>
            <a:off x="2885852" y="1444568"/>
            <a:ext cx="12347225" cy="782907"/>
          </a:xfrm>
          <a:prstGeom prst="rect">
            <a:avLst/>
          </a:prstGeom>
        </p:spPr>
        <p:txBody>
          <a:bodyPr lIns="0" tIns="0" rIns="0" bIns="0" rtlCol="0" anchor="t">
            <a:spAutoFit/>
          </a:bodyPr>
          <a:lstStyle/>
          <a:p>
            <a:pPr algn="ctr">
              <a:lnSpc>
                <a:spcPts val="5880"/>
              </a:lnSpc>
            </a:pPr>
            <a:r>
              <a:rPr lang="en-US" sz="5600" spc="-112" dirty="0">
                <a:solidFill>
                  <a:srgbClr val="1A1A1A"/>
                </a:solidFill>
                <a:latin typeface="TAN Twinkle"/>
                <a:ea typeface="TAN Twinkle"/>
                <a:cs typeface="TAN Twinkle"/>
                <a:sym typeface="TAN Twinkle"/>
              </a:rPr>
              <a:t>Sexuality</a:t>
            </a:r>
          </a:p>
        </p:txBody>
      </p:sp>
      <p:sp>
        <p:nvSpPr>
          <p:cNvPr id="10" name="TextBox 10">
            <a:extLst>
              <a:ext uri="{FF2B5EF4-FFF2-40B4-BE49-F238E27FC236}">
                <a16:creationId xmlns:a16="http://schemas.microsoft.com/office/drawing/2014/main" id="{4773FB8A-790E-391F-A631-10E79628CB9E}"/>
              </a:ext>
            </a:extLst>
          </p:cNvPr>
          <p:cNvSpPr txBox="1"/>
          <p:nvPr/>
        </p:nvSpPr>
        <p:spPr>
          <a:xfrm>
            <a:off x="1113236" y="3170378"/>
            <a:ext cx="15879364" cy="5170646"/>
          </a:xfrm>
          <a:prstGeom prst="rect">
            <a:avLst/>
          </a:prstGeom>
        </p:spPr>
        <p:txBody>
          <a:bodyPr wrap="square" lIns="0" tIns="0" rIns="0" bIns="0" rtlCol="0" anchor="t">
            <a:spAutoFit/>
          </a:bodyPr>
          <a:lstStyle/>
          <a:p>
            <a:pPr algn="l" fontAlgn="base"/>
            <a:r>
              <a:rPr lang="en-US" sz="2800" b="0" i="0" dirty="0">
                <a:solidFill>
                  <a:srgbClr val="000000"/>
                </a:solidFill>
                <a:effectLst/>
                <a:latin typeface="Century Gothic" panose="020B0502020202020204" pitchFamily="34" charset="0"/>
              </a:rPr>
              <a:t>Harold and Dorothy, both residents at </a:t>
            </a:r>
            <a:r>
              <a:rPr lang="en-US" sz="2800" b="0" i="0" dirty="0" err="1">
                <a:solidFill>
                  <a:srgbClr val="000000"/>
                </a:solidFill>
                <a:effectLst/>
                <a:latin typeface="Century Gothic" panose="020B0502020202020204" pitchFamily="34" charset="0"/>
              </a:rPr>
              <a:t>Willowbrook</a:t>
            </a:r>
            <a:r>
              <a:rPr lang="en-US" sz="2800" b="0" i="0" dirty="0">
                <a:solidFill>
                  <a:srgbClr val="000000"/>
                </a:solidFill>
                <a:effectLst/>
                <a:latin typeface="Century Gothic" panose="020B0502020202020204" pitchFamily="34" charset="0"/>
              </a:rPr>
              <a:t> Care Center, developed a close friendship after Dorothy moved into the center six months ago following a hip fracture, while Harold has been there for two years due to advancing Alzheimer's disease. Dorothy, who remains cognitively sharp despite her mobility challenges, has grown fond of Harold during their shared meals and activities, and Harold seems to respond positively to her presence with increased alertness and moments of clarity. Dorothy has expressed to the social worker that she would like to spend more private, intimate time with Harold, believing their connection brings him comfort and joy even when he cannot fully express himself verbally. The nursing home's ethics committee and care team are now carefully evaluating this complex situation, considering Dorothy's autonomy as a competent adult, Harold's fluctuating capacity for meaningful consent due to his dementia, and the center's responsibility to protect all residents while supporting their emotional and social well-being.</a:t>
            </a:r>
          </a:p>
        </p:txBody>
      </p:sp>
      <p:sp>
        <p:nvSpPr>
          <p:cNvPr id="12" name="AutoShape 12">
            <a:extLst>
              <a:ext uri="{FF2B5EF4-FFF2-40B4-BE49-F238E27FC236}">
                <a16:creationId xmlns:a16="http://schemas.microsoft.com/office/drawing/2014/main" id="{4B9D0DEA-EFEF-9A6A-6381-7DF0A3758BD1}"/>
              </a:ext>
            </a:extLst>
          </p:cNvPr>
          <p:cNvSpPr/>
          <p:nvPr/>
        </p:nvSpPr>
        <p:spPr>
          <a:xfrm flipH="1">
            <a:off x="6400359" y="2376863"/>
            <a:ext cx="5487281" cy="0"/>
          </a:xfrm>
          <a:prstGeom prst="line">
            <a:avLst/>
          </a:prstGeom>
          <a:ln w="19050" cap="flat">
            <a:solidFill>
              <a:srgbClr val="545454"/>
            </a:solidFill>
            <a:prstDash val="solid"/>
            <a:headEnd type="none" w="sm" len="sm"/>
            <a:tailEnd type="none" w="sm" len="sm"/>
          </a:ln>
        </p:spPr>
      </p:sp>
    </p:spTree>
    <p:extLst>
      <p:ext uri="{BB962C8B-B14F-4D97-AF65-F5344CB8AC3E}">
        <p14:creationId xmlns:p14="http://schemas.microsoft.com/office/powerpoint/2010/main" val="3893187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BEB6D6"/>
        </a:solidFill>
        <a:effectLst/>
      </p:bgPr>
    </p:bg>
    <p:spTree>
      <p:nvGrpSpPr>
        <p:cNvPr id="1" name="">
          <a:extLst>
            <a:ext uri="{FF2B5EF4-FFF2-40B4-BE49-F238E27FC236}">
              <a16:creationId xmlns:a16="http://schemas.microsoft.com/office/drawing/2014/main" id="{0F525C6F-E527-D3EA-6565-86714A64C7C1}"/>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3D5CEF7-E16F-68E5-E94F-8FF54C77E758}"/>
              </a:ext>
            </a:extLst>
          </p:cNvPr>
          <p:cNvGrpSpPr/>
          <p:nvPr/>
        </p:nvGrpSpPr>
        <p:grpSpPr>
          <a:xfrm>
            <a:off x="783428" y="905894"/>
            <a:ext cx="16552072" cy="8428606"/>
            <a:chOff x="0" y="0"/>
            <a:chExt cx="4359393" cy="2219880"/>
          </a:xfrm>
        </p:grpSpPr>
        <p:sp>
          <p:nvSpPr>
            <p:cNvPr id="3" name="Freeform 3">
              <a:extLst>
                <a:ext uri="{FF2B5EF4-FFF2-40B4-BE49-F238E27FC236}">
                  <a16:creationId xmlns:a16="http://schemas.microsoft.com/office/drawing/2014/main" id="{6DA1C9DE-8FAB-8DBE-3626-472D01D9AA78}"/>
                </a:ext>
              </a:extLst>
            </p:cNvPr>
            <p:cNvSpPr/>
            <p:nvPr/>
          </p:nvSpPr>
          <p:spPr>
            <a:xfrm>
              <a:off x="0" y="0"/>
              <a:ext cx="4359393" cy="2219880"/>
            </a:xfrm>
            <a:custGeom>
              <a:avLst/>
              <a:gdLst/>
              <a:ahLst/>
              <a:cxnLst/>
              <a:rect l="l" t="t" r="r" b="b"/>
              <a:pathLst>
                <a:path w="4359393" h="2219880">
                  <a:moveTo>
                    <a:pt x="0" y="0"/>
                  </a:moveTo>
                  <a:lnTo>
                    <a:pt x="4359393" y="0"/>
                  </a:lnTo>
                  <a:lnTo>
                    <a:pt x="4359393" y="2219880"/>
                  </a:lnTo>
                  <a:lnTo>
                    <a:pt x="0" y="2219880"/>
                  </a:lnTo>
                  <a:close/>
                </a:path>
              </a:pathLst>
            </a:custGeom>
            <a:solidFill>
              <a:srgbClr val="805578"/>
            </a:solidFill>
          </p:spPr>
        </p:sp>
        <p:sp>
          <p:nvSpPr>
            <p:cNvPr id="4" name="TextBox 4">
              <a:extLst>
                <a:ext uri="{FF2B5EF4-FFF2-40B4-BE49-F238E27FC236}">
                  <a16:creationId xmlns:a16="http://schemas.microsoft.com/office/drawing/2014/main" id="{555D67A6-D770-15BA-5E26-7CF3E730614C}"/>
                </a:ext>
              </a:extLst>
            </p:cNvPr>
            <p:cNvSpPr txBox="1"/>
            <p:nvPr/>
          </p:nvSpPr>
          <p:spPr>
            <a:xfrm>
              <a:off x="0" y="-38100"/>
              <a:ext cx="4359393" cy="2257980"/>
            </a:xfrm>
            <a:prstGeom prst="rect">
              <a:avLst/>
            </a:prstGeom>
          </p:spPr>
          <p:txBody>
            <a:bodyPr lIns="50800" tIns="50800" rIns="50800" bIns="50800" rtlCol="0" anchor="ctr"/>
            <a:lstStyle/>
            <a:p>
              <a:pPr algn="ctr">
                <a:lnSpc>
                  <a:spcPts val="2659"/>
                </a:lnSpc>
              </a:pPr>
              <a:endParaRPr/>
            </a:p>
          </p:txBody>
        </p:sp>
      </p:grpSp>
      <p:grpSp>
        <p:nvGrpSpPr>
          <p:cNvPr id="5" name="Group 5">
            <a:extLst>
              <a:ext uri="{FF2B5EF4-FFF2-40B4-BE49-F238E27FC236}">
                <a16:creationId xmlns:a16="http://schemas.microsoft.com/office/drawing/2014/main" id="{136DB1EA-55B4-23B6-76D6-44144E63CA33}"/>
              </a:ext>
            </a:extLst>
          </p:cNvPr>
          <p:cNvGrpSpPr/>
          <p:nvPr/>
        </p:nvGrpSpPr>
        <p:grpSpPr>
          <a:xfrm>
            <a:off x="944164" y="1005397"/>
            <a:ext cx="16230600" cy="8229600"/>
            <a:chOff x="0" y="0"/>
            <a:chExt cx="4274726" cy="2167467"/>
          </a:xfrm>
        </p:grpSpPr>
        <p:sp>
          <p:nvSpPr>
            <p:cNvPr id="6" name="Freeform 6">
              <a:extLst>
                <a:ext uri="{FF2B5EF4-FFF2-40B4-BE49-F238E27FC236}">
                  <a16:creationId xmlns:a16="http://schemas.microsoft.com/office/drawing/2014/main" id="{86751018-DCFE-E83A-66FE-3D45F2E9F337}"/>
                </a:ext>
              </a:extLst>
            </p:cNvPr>
            <p:cNvSpPr/>
            <p:nvPr/>
          </p:nvSpPr>
          <p:spPr>
            <a:xfrm>
              <a:off x="0" y="0"/>
              <a:ext cx="4274726" cy="2167467"/>
            </a:xfrm>
            <a:custGeom>
              <a:avLst/>
              <a:gdLst/>
              <a:ahLst/>
              <a:cxnLst/>
              <a:rect l="l" t="t" r="r" b="b"/>
              <a:pathLst>
                <a:path w="4274726" h="2167467">
                  <a:moveTo>
                    <a:pt x="0" y="0"/>
                  </a:moveTo>
                  <a:lnTo>
                    <a:pt x="4274726" y="0"/>
                  </a:lnTo>
                  <a:lnTo>
                    <a:pt x="4274726" y="2167467"/>
                  </a:lnTo>
                  <a:lnTo>
                    <a:pt x="0" y="2167467"/>
                  </a:lnTo>
                  <a:close/>
                </a:path>
              </a:pathLst>
            </a:custGeom>
            <a:solidFill>
              <a:srgbClr val="FFFFFF"/>
            </a:solidFill>
          </p:spPr>
        </p:sp>
        <p:sp>
          <p:nvSpPr>
            <p:cNvPr id="7" name="TextBox 7">
              <a:extLst>
                <a:ext uri="{FF2B5EF4-FFF2-40B4-BE49-F238E27FC236}">
                  <a16:creationId xmlns:a16="http://schemas.microsoft.com/office/drawing/2014/main" id="{99F3CE8A-CF93-C9EF-6F75-B9EE97F2E2E0}"/>
                </a:ext>
              </a:extLst>
            </p:cNvPr>
            <p:cNvSpPr txBox="1"/>
            <p:nvPr/>
          </p:nvSpPr>
          <p:spPr>
            <a:xfrm>
              <a:off x="0" y="-38100"/>
              <a:ext cx="4274726" cy="2205567"/>
            </a:xfrm>
            <a:prstGeom prst="rect">
              <a:avLst/>
            </a:prstGeom>
          </p:spPr>
          <p:txBody>
            <a:bodyPr lIns="50800" tIns="50800" rIns="50800" bIns="50800" rtlCol="0" anchor="ctr"/>
            <a:lstStyle/>
            <a:p>
              <a:pPr algn="ctr">
                <a:lnSpc>
                  <a:spcPts val="2659"/>
                </a:lnSpc>
              </a:pPr>
              <a:endParaRPr/>
            </a:p>
          </p:txBody>
        </p:sp>
      </p:grpSp>
      <p:sp>
        <p:nvSpPr>
          <p:cNvPr id="8" name="TextBox 8">
            <a:extLst>
              <a:ext uri="{FF2B5EF4-FFF2-40B4-BE49-F238E27FC236}">
                <a16:creationId xmlns:a16="http://schemas.microsoft.com/office/drawing/2014/main" id="{4B9BF44E-8E12-46A0-0A36-8B3F925E26F7}"/>
              </a:ext>
            </a:extLst>
          </p:cNvPr>
          <p:cNvSpPr txBox="1"/>
          <p:nvPr/>
        </p:nvSpPr>
        <p:spPr>
          <a:xfrm>
            <a:off x="2885852" y="1444568"/>
            <a:ext cx="12347225" cy="782907"/>
          </a:xfrm>
          <a:prstGeom prst="rect">
            <a:avLst/>
          </a:prstGeom>
        </p:spPr>
        <p:txBody>
          <a:bodyPr lIns="0" tIns="0" rIns="0" bIns="0" rtlCol="0" anchor="t">
            <a:spAutoFit/>
          </a:bodyPr>
          <a:lstStyle/>
          <a:p>
            <a:pPr algn="ctr">
              <a:lnSpc>
                <a:spcPts val="5880"/>
              </a:lnSpc>
            </a:pPr>
            <a:r>
              <a:rPr lang="en-US" sz="5600" spc="-112" dirty="0">
                <a:solidFill>
                  <a:srgbClr val="1A1A1A"/>
                </a:solidFill>
                <a:latin typeface="TAN Twinkle"/>
                <a:ea typeface="TAN Twinkle"/>
                <a:cs typeface="TAN Twinkle"/>
                <a:sym typeface="TAN Twinkle"/>
              </a:rPr>
              <a:t>DPOA</a:t>
            </a:r>
          </a:p>
        </p:txBody>
      </p:sp>
      <p:sp>
        <p:nvSpPr>
          <p:cNvPr id="10" name="TextBox 10">
            <a:extLst>
              <a:ext uri="{FF2B5EF4-FFF2-40B4-BE49-F238E27FC236}">
                <a16:creationId xmlns:a16="http://schemas.microsoft.com/office/drawing/2014/main" id="{4773FB8A-790E-391F-A631-10E79628CB9E}"/>
              </a:ext>
            </a:extLst>
          </p:cNvPr>
          <p:cNvSpPr txBox="1"/>
          <p:nvPr/>
        </p:nvSpPr>
        <p:spPr>
          <a:xfrm>
            <a:off x="985630" y="2398398"/>
            <a:ext cx="15879364" cy="6894195"/>
          </a:xfrm>
          <a:prstGeom prst="rect">
            <a:avLst/>
          </a:prstGeom>
        </p:spPr>
        <p:txBody>
          <a:bodyPr wrap="square" lIns="0" tIns="0" rIns="0" bIns="0" rtlCol="0" anchor="t">
            <a:spAutoFit/>
          </a:bodyPr>
          <a:lstStyle/>
          <a:p>
            <a:pPr algn="l" fontAlgn="base"/>
            <a:r>
              <a:rPr lang="en-US" sz="2800" b="0" i="0" dirty="0">
                <a:solidFill>
                  <a:srgbClr val="000000"/>
                </a:solidFill>
                <a:effectLst/>
                <a:latin typeface="Century Gothic" panose="020B0502020202020204" pitchFamily="34" charset="0"/>
              </a:rPr>
              <a:t>A resident with cognitive impairment is currently living in an LTC/community setting. The resident has multiple adult children. One child holds the legal authority as the resident’s Durable Power of Attorney (DPOA) for healthcare, while another child does not.</a:t>
            </a:r>
          </a:p>
          <a:p>
            <a:pPr algn="l" fontAlgn="base"/>
            <a:r>
              <a:rPr lang="en-US" sz="2800" b="0" i="0" dirty="0">
                <a:solidFill>
                  <a:srgbClr val="000000"/>
                </a:solidFill>
                <a:effectLst/>
                <a:latin typeface="Century Gothic" panose="020B0502020202020204" pitchFamily="34" charset="0"/>
              </a:rPr>
              <a:t>The DPOA has expressed strong concerns about the sibling who does not hold DPOA. Specifically, the DPOA does not want the resident to leave the community with this sibling. The DPOA fears possible abuse and worries the sibling may not return the resident, especially since the sibling has previously stated a desire to take the resident home to live with her. However, the DPOA has not provided any legal documentation, such as a restraining order, nor any concrete proof to support these concerns.</a:t>
            </a:r>
          </a:p>
          <a:p>
            <a:pPr algn="l" fontAlgn="base"/>
            <a:r>
              <a:rPr lang="en-US" sz="2800" b="0" i="0" dirty="0">
                <a:solidFill>
                  <a:srgbClr val="000000"/>
                </a:solidFill>
                <a:effectLst/>
                <a:latin typeface="Century Gothic" panose="020B0502020202020204" pitchFamily="34" charset="0"/>
              </a:rPr>
              <a:t>The resident’s cognitive impairment complicates the situation. In addition, she has a strong desire to keep her children happy, which contributes to her tendency to answer in a way she thinks they want to hear. For example, when one sibling says, “You don’t want to go, right?” the resident answers “Right.” When the other sibling asks, “You do want to go, right?” the resident also answers “Right.”</a:t>
            </a:r>
          </a:p>
          <a:p>
            <a:pPr algn="l" fontAlgn="base"/>
            <a:r>
              <a:rPr lang="en-US" sz="2800" b="0" i="0" dirty="0">
                <a:solidFill>
                  <a:srgbClr val="000000"/>
                </a:solidFill>
                <a:effectLst/>
                <a:latin typeface="Century Gothic" panose="020B0502020202020204" pitchFamily="34" charset="0"/>
              </a:rPr>
              <a:t>The community team now faces a difficult situation: balancing the DPOA’s legal rights and concerns, the sibling’s wishes, and the resident’s impaired but still present voice.</a:t>
            </a:r>
          </a:p>
        </p:txBody>
      </p:sp>
      <p:sp>
        <p:nvSpPr>
          <p:cNvPr id="12" name="AutoShape 12">
            <a:extLst>
              <a:ext uri="{FF2B5EF4-FFF2-40B4-BE49-F238E27FC236}">
                <a16:creationId xmlns:a16="http://schemas.microsoft.com/office/drawing/2014/main" id="{4B9D0DEA-EFEF-9A6A-6381-7DF0A3758BD1}"/>
              </a:ext>
            </a:extLst>
          </p:cNvPr>
          <p:cNvSpPr/>
          <p:nvPr/>
        </p:nvSpPr>
        <p:spPr>
          <a:xfrm flipH="1">
            <a:off x="6400359" y="2376863"/>
            <a:ext cx="5487281" cy="0"/>
          </a:xfrm>
          <a:prstGeom prst="line">
            <a:avLst/>
          </a:prstGeom>
          <a:ln w="19050" cap="flat">
            <a:solidFill>
              <a:srgbClr val="545454"/>
            </a:solidFill>
            <a:prstDash val="solid"/>
            <a:headEnd type="none" w="sm" len="sm"/>
            <a:tailEnd type="none" w="sm" len="sm"/>
          </a:ln>
        </p:spPr>
      </p:sp>
    </p:spTree>
    <p:extLst>
      <p:ext uri="{BB962C8B-B14F-4D97-AF65-F5344CB8AC3E}">
        <p14:creationId xmlns:p14="http://schemas.microsoft.com/office/powerpoint/2010/main" val="2094673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481C280F119D49ADA3EE2FA2D6CC21" ma:contentTypeVersion="19" ma:contentTypeDescription="Create a new document." ma:contentTypeScope="" ma:versionID="12807ed389727e15a76f502fabcc3a15">
  <xsd:schema xmlns:xsd="http://www.w3.org/2001/XMLSchema" xmlns:xs="http://www.w3.org/2001/XMLSchema" xmlns:p="http://schemas.microsoft.com/office/2006/metadata/properties" xmlns:ns2="8ffac74b-5f2e-4fdf-a7cc-730f7a748dad" xmlns:ns3="f662cf74-d401-494c-bb04-6b1b0a86697b" targetNamespace="http://schemas.microsoft.com/office/2006/metadata/properties" ma:root="true" ma:fieldsID="8661143b52af9351ed82255167f2771e" ns2:_="" ns3:_="">
    <xsd:import namespace="8ffac74b-5f2e-4fdf-a7cc-730f7a748dad"/>
    <xsd:import namespace="f662cf74-d401-494c-bb04-6b1b0a86697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fac74b-5f2e-4fdf-a7cc-730f7a748da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3a14e6a9-7d23-4bd7-860b-1168917b0e17}" ma:internalName="TaxCatchAll" ma:showField="CatchAllData" ma:web="8ffac74b-5f2e-4fdf-a7cc-730f7a748da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662cf74-d401-494c-bb04-6b1b0a86697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8ed7cba-b263-44e1-aaea-116db9091a5a"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ffac74b-5f2e-4fdf-a7cc-730f7a748dad" xsi:nil="true"/>
    <lcf76f155ced4ddcb4097134ff3c332f xmlns="f662cf74-d401-494c-bb04-6b1b0a86697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C6112D7-9AC3-4EB8-BE98-857634D0729B}">
  <ds:schemaRefs>
    <ds:schemaRef ds:uri="8ffac74b-5f2e-4fdf-a7cc-730f7a748dad"/>
    <ds:schemaRef ds:uri="f662cf74-d401-494c-bb04-6b1b0a86697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49FF000-8AC2-4808-88FC-6E4204A4AFB2}">
  <ds:schemaRefs>
    <ds:schemaRef ds:uri="http://schemas.microsoft.com/sharepoint/v3/contenttype/forms"/>
  </ds:schemaRefs>
</ds:datastoreItem>
</file>

<file path=customXml/itemProps3.xml><?xml version="1.0" encoding="utf-8"?>
<ds:datastoreItem xmlns:ds="http://schemas.openxmlformats.org/officeDocument/2006/customXml" ds:itemID="{6716E8AA-0909-4B9A-B57A-ECBA5CB6B953}">
  <ds:schemaRefs>
    <ds:schemaRef ds:uri="http://schemas.openxmlformats.org/package/2006/metadata/core-properties"/>
    <ds:schemaRef ds:uri="http://schemas.microsoft.com/office/2006/metadata/properties"/>
    <ds:schemaRef ds:uri="http://schemas.microsoft.com/office/2006/documentManagement/types"/>
    <ds:schemaRef ds:uri="http://www.w3.org/XML/1998/namespace"/>
    <ds:schemaRef ds:uri="http://purl.org/dc/elements/1.1/"/>
    <ds:schemaRef ds:uri="8ffac74b-5f2e-4fdf-a7cc-730f7a748dad"/>
    <ds:schemaRef ds:uri="f662cf74-d401-494c-bb04-6b1b0a86697b"/>
    <ds:schemaRef ds:uri="http://schemas.microsoft.com/office/infopath/2007/PartnerControls"/>
    <ds:schemaRef ds:uri="http://purl.org/dc/term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4464</TotalTime>
  <Words>1027</Words>
  <Application>Microsoft Office PowerPoint</Application>
  <PresentationFormat>Custom</PresentationFormat>
  <Paragraphs>52</Paragraphs>
  <Slides>11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TAN Twinkle</vt:lpstr>
      <vt:lpstr>Aptos</vt:lpstr>
      <vt:lpstr>Century Gothic</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PowerPoint</dc:title>
  <cp:lastModifiedBy>Jacy Hughes</cp:lastModifiedBy>
  <cp:revision>7</cp:revision>
  <cp:lastPrinted>2025-10-02T20:38:02Z</cp:lastPrinted>
  <dcterms:created xsi:type="dcterms:W3CDTF">2006-08-16T00:00:00Z</dcterms:created>
  <dcterms:modified xsi:type="dcterms:W3CDTF">2025-10-03T18:43:23Z</dcterms:modified>
  <dc:identifier>DAGl88uEqLU</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0x0101009A481C280F119D49ADA3EE2FA2D6CC21</vt:lpwstr>
  </property>
  <property fmtid="{D5CDD505-2E9C-101B-9397-08002B2CF9AE}" pid="3" name="MediaServiceImageTags">
    <vt:lpwstr/>
  </property>
</Properties>
</file>