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44"/>
  </p:notesMasterIdLst>
  <p:handoutMasterIdLst>
    <p:handoutMasterId r:id="rId45"/>
  </p:handoutMasterIdLst>
  <p:sldIdLst>
    <p:sldId id="256" r:id="rId5"/>
    <p:sldId id="322" r:id="rId6"/>
    <p:sldId id="264" r:id="rId7"/>
    <p:sldId id="291" r:id="rId8"/>
    <p:sldId id="268" r:id="rId9"/>
    <p:sldId id="286" r:id="rId10"/>
    <p:sldId id="262" r:id="rId11"/>
    <p:sldId id="293" r:id="rId12"/>
    <p:sldId id="295" r:id="rId13"/>
    <p:sldId id="294" r:id="rId14"/>
    <p:sldId id="296" r:id="rId15"/>
    <p:sldId id="297" r:id="rId16"/>
    <p:sldId id="298" r:id="rId17"/>
    <p:sldId id="299" r:id="rId18"/>
    <p:sldId id="300" r:id="rId19"/>
    <p:sldId id="301" r:id="rId20"/>
    <p:sldId id="292" r:id="rId21"/>
    <p:sldId id="302" r:id="rId22"/>
    <p:sldId id="303" r:id="rId23"/>
    <p:sldId id="305" r:id="rId24"/>
    <p:sldId id="304" r:id="rId25"/>
    <p:sldId id="306" r:id="rId26"/>
    <p:sldId id="307" r:id="rId27"/>
    <p:sldId id="308" r:id="rId28"/>
    <p:sldId id="309" r:id="rId29"/>
    <p:sldId id="310" r:id="rId30"/>
    <p:sldId id="311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20" r:id="rId40"/>
    <p:sldId id="276" r:id="rId41"/>
    <p:sldId id="279" r:id="rId42"/>
    <p:sldId id="321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99FFCD-E014-4DA3-A560-D0A078143D0E}" v="5" dt="2025-09-19T20:31:28.302"/>
  </p1510:revLst>
</p1510:revInfo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3204" autoAdjust="0"/>
  </p:normalViewPr>
  <p:slideViewPr>
    <p:cSldViewPr snapToGrid="0">
      <p:cViewPr varScale="1">
        <p:scale>
          <a:sx n="61" d="100"/>
          <a:sy n="61" d="100"/>
        </p:scale>
        <p:origin x="844" y="52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handoutMaster" Target="handoutMasters/handoutMaster1.xml"/><Relationship Id="rId53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notesMaster" Target="notesMasters/notesMaster1.xml"/><Relationship Id="rId52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commentAuthors" Target="commentAuthor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y Hughes" userId="e431dec5-6fe4-4eb3-a61b-4dace868b921" providerId="ADAL" clId="{6999FFCD-E014-4DA3-A560-D0A078143D0E}"/>
    <pc:docChg chg="undo custSel addSld modSld sldOrd">
      <pc:chgData name="Jacy Hughes" userId="e431dec5-6fe4-4eb3-a61b-4dace868b921" providerId="ADAL" clId="{6999FFCD-E014-4DA3-A560-D0A078143D0E}" dt="2025-09-19T20:32:50.652" v="45" actId="255"/>
      <pc:docMkLst>
        <pc:docMk/>
      </pc:docMkLst>
      <pc:sldChg chg="addSp delSp modSp new mod ord">
        <pc:chgData name="Jacy Hughes" userId="e431dec5-6fe4-4eb3-a61b-4dace868b921" providerId="ADAL" clId="{6999FFCD-E014-4DA3-A560-D0A078143D0E}" dt="2025-09-19T20:32:50.652" v="45" actId="255"/>
        <pc:sldMkLst>
          <pc:docMk/>
          <pc:sldMk cId="1782036898" sldId="322"/>
        </pc:sldMkLst>
        <pc:spChg chg="mod">
          <ac:chgData name="Jacy Hughes" userId="e431dec5-6fe4-4eb3-a61b-4dace868b921" providerId="ADAL" clId="{6999FFCD-E014-4DA3-A560-D0A078143D0E}" dt="2025-09-19T20:31:10.286" v="25" actId="20577"/>
          <ac:spMkLst>
            <pc:docMk/>
            <pc:sldMk cId="1782036898" sldId="322"/>
            <ac:spMk id="2" creationId="{E5D80702-B135-4147-A414-47B682EA7163}"/>
          </ac:spMkLst>
        </pc:spChg>
        <pc:spChg chg="add del">
          <ac:chgData name="Jacy Hughes" userId="e431dec5-6fe4-4eb3-a61b-4dace868b921" providerId="ADAL" clId="{6999FFCD-E014-4DA3-A560-D0A078143D0E}" dt="2025-09-19T20:31:20.301" v="28"/>
          <ac:spMkLst>
            <pc:docMk/>
            <pc:sldMk cId="1782036898" sldId="322"/>
            <ac:spMk id="4" creationId="{86154EB0-FC27-427B-B6C7-6FD5DECEA540}"/>
          </ac:spMkLst>
        </pc:spChg>
        <pc:spChg chg="add del mod">
          <ac:chgData name="Jacy Hughes" userId="e431dec5-6fe4-4eb3-a61b-4dace868b921" providerId="ADAL" clId="{6999FFCD-E014-4DA3-A560-D0A078143D0E}" dt="2025-09-19T20:31:13.776" v="27"/>
          <ac:spMkLst>
            <pc:docMk/>
            <pc:sldMk cId="1782036898" sldId="322"/>
            <ac:spMk id="5" creationId="{59954D9E-BD80-4B38-8FBE-6D448ED22B29}"/>
          </ac:spMkLst>
        </pc:spChg>
        <pc:spChg chg="add mod">
          <ac:chgData name="Jacy Hughes" userId="e431dec5-6fe4-4eb3-a61b-4dace868b921" providerId="ADAL" clId="{6999FFCD-E014-4DA3-A560-D0A078143D0E}" dt="2025-09-19T20:32:50.652" v="45" actId="255"/>
          <ac:spMkLst>
            <pc:docMk/>
            <pc:sldMk cId="1782036898" sldId="322"/>
            <ac:spMk id="6" creationId="{E3835834-D66A-4DC2-9216-3F107F6B999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9/19/2025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094D6-F4E7-FA7B-31E9-7830DC5C4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4344B9-E701-0F2B-B112-EFD59818E8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E3EE84-93DE-E03C-A9A0-46ED6387CE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8E7532-FE8E-EE72-98A8-2DD3A5321A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337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401FA4-D763-2059-DDD9-6001BE519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C6F52B9-2000-F321-10A9-D23117296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386187-AFF2-4A28-B34C-1B241F77A0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5A8C5B-A858-90A1-8BC8-C5D9F168B4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695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78612-9226-C71F-D919-6033CA5A8F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04E5738-535D-6250-D1DA-EA63BB2909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DE1900-CB80-452A-3DF6-2037E621F7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34791C-AD91-5148-F432-66B4C56656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32464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17235-BEFC-2399-F1F4-41585E2FE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CDCEEC-553A-BCCA-E0A6-5A84C56D48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718AEB-C292-CC4F-0766-5F912F831E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38EA28-911E-52B4-077E-4A9E0572E8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701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1EE52-E91E-D2AC-D0C4-6FE2288BE7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8902C37-52CC-295E-7212-AF4627A176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BAC44F-C023-94F7-7EBD-6505BC908F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738DF2-C9A5-6D25-2AE8-55C3E2104B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2166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B52D2A-C1D0-E1AD-3A72-1656E2670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E803FC-E38E-D0F9-F5B8-C325D6E7D51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BDE56F-D87D-26FE-7BF6-63914FC06F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6FD4E-A826-A091-44C9-7EF44CD507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057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0324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780ACF-0BFA-5F10-23A6-B82A85C6C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4093BC8-4F63-AE0E-A1E8-400112AD0C2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6F639B-9DB1-CA28-A7C6-9F96462BC2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E7B987-7067-BCC6-4D13-003D7CA2C9B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97800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DC5B89-35DB-C0A6-4DF7-05B043713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65E6F0-F2AF-8A54-7123-2CB7FBB1E44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939B63-3805-9B58-227A-F9929766F3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FB7AB7-B139-B969-23A1-C23E8B7B52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40704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E6196-0F3A-CCCF-C557-E69DA57D2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79B0EA-9312-7E53-AF2D-B468905EBA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632148-F4F9-6B02-FEBB-73397B2D75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B3F125-3CD4-FCEA-918B-5652941EF7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652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56054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89F6D-8619-AD68-7329-FD7F9BB09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F0588C2-BC73-D309-73CD-4899D64E75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FB9472-3846-C682-A830-2DC2BFA13C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CCE58B-9E11-D05B-CFFB-47D77B3A41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5254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1A259-8453-3563-6FD5-F9BCF0696E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19A24F-90AD-8419-C91D-E95F00FBFC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BACED9-0072-9367-8400-5582E997E5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09124-FCE3-C35F-328E-288DFA90B5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433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CCFDDC-439B-F8C3-70FD-48A69B92EC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95C4A1-490B-E801-283D-7A0FE1A0E5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D55BC8-CA18-261E-A39C-FAAC09B773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87C62D-EB58-A680-88D7-B938AFFFB8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16464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2A5F7-EE22-EFBD-9B59-11B91D144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B9FCECF-A293-C926-628B-CADB40002F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4302943-854D-7FDF-661F-23D907176A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602CFA-EC1C-287F-5892-C3C22C7D65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3535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0F5B4-2309-3F48-9E01-A6209AF7C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825CE8-5A6E-7FFB-D43E-74DF283CA7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8BD4C5-292E-67D5-3233-53FD4D9E7B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2CF2C-2F2D-602F-37D5-CD88F08B99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28071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EE1116-83F1-CCD0-D3CC-42FCDCFA72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B65E10A-010C-2EAB-64A9-487677B08B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62F52E7-E28D-B626-3E4E-2D8ADEB0E7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EA2B92-B255-11C1-C7C8-321630D0C4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180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EB862-4EFB-8A86-680D-2DB2220CD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D93556-4F98-D94F-F57E-2B4E19E6AF3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CF187A5-328E-4EFC-6BBF-CC37C2B5D6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A8C7C9-917A-6AEC-5797-02A0592E88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6230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11F51-2ABD-2304-F4B5-42225CA11F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8395C1-B069-93F6-AECA-CCED19D8DC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B11CBCC-8034-E165-BCCA-8D635C09F1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BA9DA-77D3-0DF6-F3BC-DBDB2B91EA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96041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DAFF90-80FE-7FE6-B041-B77233EAB7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506462-DC89-594F-FD41-762DCEF83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52991D-E761-97AE-126B-A05ECCEDFCA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80E697-C684-D316-6DBA-1C393B4DC1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2962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5EF7C4-3AEE-B6C3-84CA-6F4C9BA353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EA7009-6BA3-209C-D6A9-2A055A961D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306AE6-BFC6-AE46-97F8-8F934D7909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E9A990-F2D9-CC7B-CC9F-E1A3FAAAF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1477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03402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88E89-DC00-F88F-247B-F6F318655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F6A67F-FC5F-2A94-1E70-FE1454F5A2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CF58DE-0DDE-A2B2-5C81-CEFBFE41C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8FEC7-CAA3-4827-8409-A0212D0574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69725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253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1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226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667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333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E9F0A4-1155-1BC8-4CD4-2ECB36FF3E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0D878CD-8369-6FC0-92B4-EB045096C7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02228A-57A8-1A93-66E2-DB49825A7E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BF47CC-DF59-C5D5-6758-CD0CC72418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8928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C849EB-6674-C1A9-21F8-00F6368B3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2D1EBE-1350-32A8-7728-AE40CEC758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64BE92-D54D-8647-F4F7-F9BBBEB41E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610FD1-630D-BC43-3A5C-D29E63C7AA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0111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55D72-797D-F180-C178-F102552E4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00685C-28EF-B792-6071-BE61E316AF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EB6EEAA-54D8-4D9F-C213-1C05F4D2EA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963837-3BA3-FC53-842C-B31670E0E1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1247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10" Type="http://schemas.openxmlformats.org/officeDocument/2006/relationships/image" Target="../media/image5.png"/><Relationship Id="rId4" Type="http://schemas.openxmlformats.org/officeDocument/2006/relationships/image" Target="../media/image14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3.png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2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9AF4D7D-42EC-4F30-296A-81B05C4E7D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9F1898E-3E74-4E43-A202-1A664022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id="{AB92D86A-5036-415A-B056-A55CB2E0C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211C2927-0A13-DC57-A83B-B8DB787A48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64914EB-20DD-97B4-8FF9-94D739D21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1EA6F58-FA46-C921-5758-59234B148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2A24CB0-5164-75CE-ED27-EF876C19C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8EF03D4-C3B7-918C-FF43-0A9C106AC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9F09F422-89F7-BDA7-7801-F364BA5D9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88DF45F-9FEA-47BE-AC15-52BE148E18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id="{E1BC9BFE-80C0-4DA9-92DB-070C41E412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id="{F5ED01E4-35BF-4165-86B2-E3BDFD91DE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B7E6DD28-C71B-4484-973A-D12A27730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id="{AB403917-256D-4254-A12F-F8BD19470C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EB06A536-5FCB-4761-9EFF-D54BE44B1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3B73C61F-3D48-4791-8280-D98D2C01E0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4213EEF-F759-4045-9F53-49C1B4ECED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id="{788A3CD7-1915-41CF-9FB5-E6FEDCA8F1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id="{FEE07693-1822-40D4-88A4-0F663C787D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CC28908-2548-441C-BE9D-8728E1FC84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731DC170-FB16-45F8-B62C-DCAB2B9AC3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78F81CD-65D4-6CA1-E2C2-34DF58B56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419657A-6BE9-88F7-BE4C-6BF3C13F7E9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BBB2BB8E-26BE-8FBF-1C62-4F42858193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864BEFA-BF82-8BAF-1977-518DCAB0F3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4C6E7FC-E03B-5EE2-7126-8CC1FBCB9D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59957EF-0F68-275E-1FFC-87388D7174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CECEEA3-55C1-1632-4F14-7E57A80266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id="{A6290E86-B21F-0C88-099F-07B046CA1D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id="{E489F066-AA0F-D3C7-739B-15808100E7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9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afvanzut@k-state.edu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96343" y="286033"/>
            <a:ext cx="8193382" cy="3590596"/>
          </a:xfrm>
        </p:spPr>
        <p:txBody>
          <a:bodyPr>
            <a:normAutofit fontScale="90000"/>
          </a:bodyPr>
          <a:lstStyle/>
          <a:p>
            <a:r>
              <a:rPr lang="en-US" dirty="0"/>
              <a:t>More Than a Meal: </a:t>
            </a:r>
            <a:r>
              <a:rPr lang="en-US" dirty="0">
                <a:latin typeface="+mn-lt"/>
              </a:rPr>
              <a:t>How Three Meals a Day Can Transform Everything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E7F874A-CF6B-E7B1-84C0-85589A7848AC}"/>
              </a:ext>
            </a:extLst>
          </p:cNvPr>
          <p:cNvSpPr txBox="1"/>
          <p:nvPr/>
        </p:nvSpPr>
        <p:spPr>
          <a:xfrm>
            <a:off x="7689529" y="3890385"/>
            <a:ext cx="39001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Addie Van </a:t>
            </a:r>
            <a:r>
              <a:rPr lang="en-US" sz="3200" dirty="0" err="1">
                <a:solidFill>
                  <a:schemeClr val="bg1"/>
                </a:solidFill>
              </a:rPr>
              <a:t>Zutphen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9DD63F-9C8B-5200-E7F8-37CDD4ED03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D3FE81D-A6E3-89CC-C7ED-CB83BA7E1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389288" cy="1362456"/>
          </a:xfrm>
        </p:spPr>
        <p:txBody>
          <a:bodyPr/>
          <a:lstStyle/>
          <a:p>
            <a:r>
              <a:rPr lang="en-US" dirty="0"/>
              <a:t>Reality Check: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352569-41EA-68EE-A8CD-D7317BBB764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524" y="2519265"/>
            <a:ext cx="9473488" cy="35767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Satisfaction and happier staff when taking pride in their work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Fewer complaints from residents and their families = less stressed staff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Pride in providing excellent service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7F2C94-D01D-CFBA-7F70-AD7C1EE03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196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FBE420-A770-1A7E-CBA5-1F6216F2BF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D6FE16-D87B-47CD-4B89-146FC974D7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0661" y="1764718"/>
            <a:ext cx="7473821" cy="811762"/>
          </a:xfrm>
        </p:spPr>
        <p:txBody>
          <a:bodyPr>
            <a:normAutofit/>
          </a:bodyPr>
          <a:lstStyle/>
          <a:p>
            <a:r>
              <a:rPr lang="en-US" dirty="0"/>
              <a:t>“We don’t have </a:t>
            </a:r>
            <a:r>
              <a:rPr lang="en-US" u="sng" dirty="0"/>
              <a:t>time</a:t>
            </a:r>
            <a:r>
              <a:rPr lang="en-US" dirty="0"/>
              <a:t>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49B74E-6913-BD60-9FC5-878A1AC30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260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C2D6B-F7BE-CAD2-ED85-5918FD21C0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CF290B-85F3-6725-BFE6-E896EE468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389288" cy="1362456"/>
          </a:xfrm>
        </p:spPr>
        <p:txBody>
          <a:bodyPr/>
          <a:lstStyle/>
          <a:p>
            <a:r>
              <a:rPr lang="en-US" dirty="0"/>
              <a:t>Reality Check: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8EC3E7-7408-2D31-0510-5EDCEBA1FD4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524" y="2519265"/>
            <a:ext cx="9473488" cy="35767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Time reallocation, not more time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Fewer complaints, big time saver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Fewer refused meals, fewer changing minds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Time spent getting to know preferences: time well spent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AC9D50-77B1-B0FD-B39C-18FDEDEF4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032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299C8-9C5E-3E08-F2CF-F6E44F8840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F896-F072-3E85-4122-6524D95269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81331" y="1178735"/>
            <a:ext cx="7268547" cy="1902213"/>
          </a:xfrm>
        </p:spPr>
        <p:txBody>
          <a:bodyPr>
            <a:normAutofit fontScale="90000"/>
          </a:bodyPr>
          <a:lstStyle/>
          <a:p>
            <a:r>
              <a:rPr lang="en-US" dirty="0"/>
              <a:t>“They have dementia, choosing isn’t important to them”</a:t>
            </a:r>
            <a:endParaRPr lang="en-US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1C56EB-ABFB-CBEF-6EC5-F124D0D6A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650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5E3A6E-262E-756B-31B4-002D0683C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B236C8-3F34-DE58-31FC-C3BABE402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389288" cy="1362456"/>
          </a:xfrm>
        </p:spPr>
        <p:txBody>
          <a:bodyPr/>
          <a:lstStyle/>
          <a:p>
            <a:r>
              <a:rPr lang="en-US" dirty="0"/>
              <a:t>Reality Check: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38DB1-7B37-AF42-E756-3CA574D6791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524" y="2519265"/>
            <a:ext cx="9473488" cy="35767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Person-Centered Approaches improve food intake! Does not exclude people living with dementia!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Choices are not always verbal, they are still communicating with us 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Body language, facial expressions, simply not eating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Knowing the person, knowing their preferences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822C42-1ADC-6F19-BB9F-09BBD7A3A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997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F39CF5-7ABC-780A-10A1-6A37F0872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3D66D-3BC3-8C8B-F654-909D249860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81331" y="1178735"/>
            <a:ext cx="7268547" cy="1902213"/>
          </a:xfrm>
        </p:spPr>
        <p:txBody>
          <a:bodyPr>
            <a:normAutofit/>
          </a:bodyPr>
          <a:lstStyle/>
          <a:p>
            <a:r>
              <a:rPr lang="en-US" dirty="0"/>
              <a:t>“We don’t have the budget”</a:t>
            </a:r>
            <a:endParaRPr lang="en-US" u="sng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0CC52A-E580-FE6C-EE0B-E1FFA312A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4213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7A916-08D6-17EE-CCDB-A421045A3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8A9381-19B3-37F0-5ACE-B41B21A29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397" y="2057586"/>
            <a:ext cx="9389288" cy="2742827"/>
          </a:xfrm>
        </p:spPr>
        <p:txBody>
          <a:bodyPr>
            <a:normAutofit/>
          </a:bodyPr>
          <a:lstStyle/>
          <a:p>
            <a:r>
              <a:rPr lang="en-US" sz="6000" dirty="0"/>
              <a:t>$0 Dining Revolution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06EFB4-6295-23BE-BD5E-BB5581CCA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344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80C883-7528-F9C5-D6FA-15EC059A3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896112"/>
            <a:ext cx="10668000" cy="1325563"/>
          </a:xfrm>
        </p:spPr>
        <p:txBody>
          <a:bodyPr/>
          <a:lstStyle/>
          <a:p>
            <a:r>
              <a:rPr lang="en-US" dirty="0"/>
              <a:t>Environmental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A7E69BA-FC91-08A5-671F-B53E6E989C6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2000" y="2417197"/>
            <a:ext cx="4278313" cy="3737541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Lighting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Noise and Sound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Seating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Table Settings 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Smell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3FE259-B742-148B-88EA-EAE84226F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6783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224FB4-487D-F374-2E77-904DFA8ED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32615-5F10-5889-5373-904DA4F35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1150" y="354935"/>
            <a:ext cx="7889768" cy="2039341"/>
          </a:xfrm>
        </p:spPr>
        <p:txBody>
          <a:bodyPr/>
          <a:lstStyle/>
          <a:p>
            <a:r>
              <a:rPr lang="en-US" dirty="0"/>
              <a:t>Make those always available menus visually appealing!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3642090-466D-8896-6EAA-A9D1379095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16752" y="2394276"/>
            <a:ext cx="7889768" cy="300653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*Insert Photos*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C8AF74C-AE71-1A89-D78F-77D8497E7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2223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978E1-7B57-4280-C110-ED2838D172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032F5-D573-1444-3A25-75972BD765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7877" y="898524"/>
            <a:ext cx="7606895" cy="2029967"/>
          </a:xfrm>
        </p:spPr>
        <p:txBody>
          <a:bodyPr/>
          <a:lstStyle/>
          <a:p>
            <a:r>
              <a:rPr lang="en-US" dirty="0"/>
              <a:t>Service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2FDA20-33B1-2814-3F2B-80F633A0DA5C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799498" y="2181064"/>
            <a:ext cx="7615274" cy="3306619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Taking Orders at Time of Meal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Presentation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Personalized Approach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Eye Contact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Unhurried Approach 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Knowing Each Resident 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D5ED699B-AC6A-36C4-7E17-AE5F79382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01853" y="2682814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629240-AE22-6C71-90AF-AEB703F98D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2824876"/>
            <a:ext cx="2011680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67AC76F9-C642-3DB3-A322-DEDDF45B5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401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80702-B135-4147-A414-47B682EA71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Objectives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CC397C9-0771-42C3-A211-001CAF365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3835834-D66A-4DC2-9216-3F107F6B9991}"/>
              </a:ext>
            </a:extLst>
          </p:cNvPr>
          <p:cNvSpPr>
            <a:spLocks noGrp="1" noChangeArrowheads="1"/>
          </p:cNvSpPr>
          <p:nvPr>
            <p:ph sz="half" idx="14"/>
          </p:nvPr>
        </p:nvSpPr>
        <p:spPr bwMode="auto">
          <a:xfrm>
            <a:off x="195942" y="2968046"/>
            <a:ext cx="7781409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venir Next LT Pro (Body)"/>
              </a:rPr>
              <a:t>Identify key person-centered dining practices that improve the nutritional intake, emotional well-being, and autonomy of long-term care residents.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000" i="0" u="none" strike="noStrike" cap="none" normalizeH="0" baseline="0" dirty="0">
              <a:ln>
                <a:noFill/>
              </a:ln>
              <a:effectLst/>
              <a:latin typeface="Avenir Next LT Pro (Body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venir Next LT Pro (Body)"/>
              </a:rPr>
              <a:t>Analyze common barriers to enhancing the dining experience in long-term care settings and apply evidence-based strategies to overcome these challenges without increasing budgetary costs.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000" i="0" u="none" strike="noStrike" cap="none" normalizeH="0" baseline="0" dirty="0">
              <a:ln>
                <a:noFill/>
              </a:ln>
              <a:effectLst/>
              <a:latin typeface="Avenir Next LT Pro (Body)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i="0" u="none" strike="noStrike" cap="none" normalizeH="0" baseline="0" dirty="0">
                <a:ln>
                  <a:noFill/>
                </a:ln>
                <a:effectLst/>
                <a:latin typeface="Avenir Next LT Pro (Body)"/>
              </a:rPr>
              <a:t>Develop practical approaches to engage residents and staff in creating a welcoming, personalized, and culturally meaningful mealtime environment that fosters connection and dignity.</a:t>
            </a:r>
          </a:p>
        </p:txBody>
      </p:sp>
    </p:spTree>
    <p:extLst>
      <p:ext uri="{BB962C8B-B14F-4D97-AF65-F5344CB8AC3E}">
        <p14:creationId xmlns:p14="http://schemas.microsoft.com/office/powerpoint/2010/main" val="17820368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3667D-69BA-1710-F207-6A4C196678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D378D0-EBE9-AEBB-B406-4D5DA0176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397" y="2057586"/>
            <a:ext cx="9389288" cy="2742827"/>
          </a:xfrm>
        </p:spPr>
        <p:txBody>
          <a:bodyPr>
            <a:normAutofit/>
          </a:bodyPr>
          <a:lstStyle/>
          <a:p>
            <a:r>
              <a:rPr lang="en-US" sz="6000" dirty="0"/>
              <a:t>Resident Preferences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9D5C95-B8B3-527C-6AFD-EE2DF5CA2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0192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0190A-31FE-260F-C842-7F4812275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0478A-8612-1664-30D9-A0554EFA6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7877" y="898524"/>
            <a:ext cx="7606895" cy="2029967"/>
          </a:xfrm>
        </p:spPr>
        <p:txBody>
          <a:bodyPr/>
          <a:lstStyle/>
          <a:p>
            <a:r>
              <a:rPr lang="en-US" dirty="0"/>
              <a:t>Meet my regular, Jeanine!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B6C6519A-9D3D-5E40-3160-0D361E02D6F3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807877" y="2431143"/>
            <a:ext cx="7615274" cy="4107769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Has a couple glasses of prosecco with four ice cubes Once she has those, she likes a cup of decaf coffee with a pour of Sweet Lucy on the rocks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Decaf coffee has to be super hot, likes the cup warmed up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If she gets meatballs, she likes mozzarella melted on the top, not parmesan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Enjoys meeting new people and has a dedicated group of friends she comes in with every so often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Loves to tell a joke or two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8BF3C2CC-4438-F897-C70A-7B97C0D8FF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01853" y="2682814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313E279-F207-EA38-95A5-0D93585E13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2824876"/>
            <a:ext cx="2011680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22002BD7-A9D9-766D-50DD-37F73751E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2610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02C5C8-7BA4-E02E-9C30-38C7C70D0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AB01B-2533-18D2-8AC3-D04DF3392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7877" y="898524"/>
            <a:ext cx="7606895" cy="2029967"/>
          </a:xfrm>
        </p:spPr>
        <p:txBody>
          <a:bodyPr/>
          <a:lstStyle/>
          <a:p>
            <a:r>
              <a:rPr lang="en-US" dirty="0"/>
              <a:t>Meet my regular, Debbie!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121C238-F2B7-5603-09F3-484BD34A9DA8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807877" y="2431143"/>
            <a:ext cx="7615274" cy="3925207"/>
          </a:xfrm>
        </p:spPr>
        <p:txBody>
          <a:bodyPr>
            <a:no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Loves nearly anything but won’t eat food that was ‘once a pet’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She can’t have kale, always offer spinach as an alternative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She enjoys meeting new people and is insatiably curious about those around her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She takes her coffee with a splash of create not milk, but her partner takes her black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Says she is not a dessert person but always bring an extra fork if her partner orders dessert, she will absolutely want a small bite or two 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E44515E2-5B1B-F655-282A-571FA213D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01853" y="2682814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58914F0-0D23-D288-A3B4-C5A106E82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2824876"/>
            <a:ext cx="2011680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72BBA222-C96B-AB68-3EEF-C6A8FD41E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682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04C7B-7B6D-B008-ABC9-C03EFD005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residents are, in a way, your regulars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1EB160-BB52-9AC0-D540-A1673B151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1D9751-8FAD-C315-9D77-17218419729C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/>
          <a:lstStyle/>
          <a:p>
            <a:r>
              <a:rPr lang="en-US" dirty="0"/>
              <a:t>Regulars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Know how they like their coffee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Get excited when you remember things about them </a:t>
            </a:r>
          </a:p>
          <a:p>
            <a:pPr marL="742950" marR="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Feel seen and known, keeps them engaged and coming back </a:t>
            </a:r>
          </a:p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D20798C-57B7-4C59-8C2C-10DBBE5CBF1C}"/>
              </a:ext>
            </a:extLst>
          </p:cNvPr>
          <p:cNvSpPr>
            <a:spLocks noGrp="1"/>
          </p:cNvSpPr>
          <p:nvPr>
            <p:ph sz="half" idx="15"/>
          </p:nvPr>
        </p:nvSpPr>
        <p:spPr/>
        <p:txBody>
          <a:bodyPr/>
          <a:lstStyle/>
          <a:p>
            <a:r>
              <a:rPr lang="en-US" dirty="0"/>
              <a:t>Residents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Know how they like their coffee 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Get excited when you remember things about them </a:t>
            </a:r>
          </a:p>
          <a:p>
            <a:pPr marL="742950" marR="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Feel seen and known, wanting to come back 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D8D1EB-E651-8EFE-27D4-F91E2E21CAEB}"/>
              </a:ext>
            </a:extLst>
          </p:cNvPr>
          <p:cNvSpPr txBox="1"/>
          <p:nvPr/>
        </p:nvSpPr>
        <p:spPr>
          <a:xfrm>
            <a:off x="1134644" y="5592556"/>
            <a:ext cx="9022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only difference is where they are eating, not that they are individual people.</a:t>
            </a:r>
          </a:p>
        </p:txBody>
      </p:sp>
    </p:spTree>
    <p:extLst>
      <p:ext uri="{BB962C8B-B14F-4D97-AF65-F5344CB8AC3E}">
        <p14:creationId xmlns:p14="http://schemas.microsoft.com/office/powerpoint/2010/main" val="2642356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96430-0EBC-7534-31C3-1CA2F0736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 keep up with preferences?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76688-0EA1-CE65-D900-1BE637AD2BC3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520440" y="2761862"/>
            <a:ext cx="7331062" cy="3503726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Preference cards 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Include food likes and dislikes, cultural preferences, allergies, how they like to be addressed, specific preparation requests…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Keep these accessible to ALL staff, all staff can help with meals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Update when needed and often- quarterly with care plans and as things change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F6B81B-04DD-BB98-FEFF-950AF144E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5981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3960A-9EAE-9922-EB9C-CDC7A96A9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87D21B1-61A2-8CEE-0C02-C6F3612F8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9099" y="816615"/>
            <a:ext cx="9837170" cy="2747679"/>
          </a:xfrm>
        </p:spPr>
        <p:txBody>
          <a:bodyPr>
            <a:noAutofit/>
          </a:bodyPr>
          <a:lstStyle/>
          <a:p>
            <a:r>
              <a:rPr lang="en-US" dirty="0"/>
              <a:t>Turn to a neighbor and talk about some food preferences you know about your residents at home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B70594-9918-390B-E163-2B7AB1349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0C67D6A-AA58-0954-2E05-8BBCF8EFA9BF}"/>
              </a:ext>
            </a:extLst>
          </p:cNvPr>
          <p:cNvSpPr txBox="1"/>
          <p:nvPr/>
        </p:nvSpPr>
        <p:spPr>
          <a:xfrm>
            <a:off x="669099" y="4021494"/>
            <a:ext cx="91653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How did you learn these preferences?</a:t>
            </a:r>
          </a:p>
          <a:p>
            <a:endParaRPr lang="en-US" sz="2400" dirty="0"/>
          </a:p>
          <a:p>
            <a:r>
              <a:rPr lang="en-US" sz="2400" dirty="0"/>
              <a:t>How does your team honor these preferences?</a:t>
            </a:r>
          </a:p>
        </p:txBody>
      </p:sp>
    </p:spTree>
    <p:extLst>
      <p:ext uri="{BB962C8B-B14F-4D97-AF65-F5344CB8AC3E}">
        <p14:creationId xmlns:p14="http://schemas.microsoft.com/office/powerpoint/2010/main" val="93535026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3118D-1FAF-229B-5DB4-38BB176B4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8C20ECA-6E47-ED9A-6AD4-9A00DC35B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397" y="2057586"/>
            <a:ext cx="9389288" cy="2742827"/>
          </a:xfrm>
        </p:spPr>
        <p:txBody>
          <a:bodyPr>
            <a:normAutofit fontScale="90000"/>
          </a:bodyPr>
          <a:lstStyle/>
          <a:p>
            <a:r>
              <a:rPr lang="en-US" sz="6000" dirty="0"/>
              <a:t>Resident involvement in menu development and beyond…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04AD44-43F8-A14E-E91D-347478851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5238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75CA0-765D-3F30-922C-A0A0A1E10D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can you start doing today?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F8FBA8-CA9C-75E9-24E3-35FA526577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772" y="3373685"/>
            <a:ext cx="6449785" cy="2907371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Small attainable changes to the Always Available Menu</a:t>
            </a:r>
          </a:p>
          <a:p>
            <a:pPr marL="742950" marR="0" lvl="1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Resident driven, what are they eating, what are they not, what do they want </a:t>
            </a:r>
          </a:p>
          <a:p>
            <a:pPr marL="742950" marR="0" lvl="1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Training staff to offer these options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B52288-C319-72B3-C63D-7B7A681F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7151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A91F22-FA7B-A41B-34DF-FE82B922A7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C5A53-737B-517A-32FF-887C9CD01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770" y="1539550"/>
            <a:ext cx="6449786" cy="1412353"/>
          </a:xfrm>
        </p:spPr>
        <p:txBody>
          <a:bodyPr/>
          <a:lstStyle/>
          <a:p>
            <a:r>
              <a:rPr lang="en-US" dirty="0"/>
              <a:t>Take orders at meals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2C6F9-0A39-B792-442A-F53320CE01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02110" y="3019122"/>
            <a:ext cx="6449785" cy="290737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Start with breakfast or lunch</a:t>
            </a:r>
          </a:p>
          <a:p>
            <a:pPr marL="285750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Cook to order breakfast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Train staff to ask residents “what sounds good today?”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3E3779-5FEC-E239-1016-6E0A6676F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1108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5FAEE9-C74D-BA68-38E3-BA3484AFB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80FD1-2EE6-B2F4-0309-3C210D11D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02110" y="1393592"/>
            <a:ext cx="6449786" cy="1412353"/>
          </a:xfrm>
        </p:spPr>
        <p:txBody>
          <a:bodyPr/>
          <a:lstStyle/>
          <a:p>
            <a:r>
              <a:rPr lang="en-US" dirty="0"/>
              <a:t>Make a plan for preference cards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2CB791-8887-89A8-3302-A4DAA5F1B5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14077" y="2805945"/>
            <a:ext cx="6449785" cy="2907371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Start small, one area of your home</a:t>
            </a:r>
          </a:p>
          <a:p>
            <a:pPr marL="285750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Decide what this system will look like </a:t>
            </a:r>
          </a:p>
          <a:p>
            <a:pPr marL="285750" indent="-28575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Ask staff what is important for them to know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bg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Create a system and train on it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C7EC4F-4CB3-7EE2-412B-DFE33FC67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396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E1C88-627C-4655-A4FB-0BB02EDB0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896112"/>
            <a:ext cx="7066383" cy="1361896"/>
          </a:xfrm>
        </p:spPr>
        <p:txBody>
          <a:bodyPr/>
          <a:lstStyle/>
          <a:p>
            <a:r>
              <a:rPr lang="en-US" dirty="0"/>
              <a:t>The Question That Changed Everything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634FE-ADF0-4BC3-A0A9-447EA9DD096B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62000" y="2398341"/>
            <a:ext cx="6597650" cy="150222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/>
              <a:t>What if nursing home residents received the same level of service as customers in a restaurant?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C050D-BAF4-C23C-F8EC-24DEC4293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3722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7B6B7B-4C3C-B99B-D342-36C7F3C654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15886-D8D9-17C6-7E8B-536BAE9F2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7877" y="898524"/>
            <a:ext cx="7606895" cy="2029967"/>
          </a:xfrm>
        </p:spPr>
        <p:txBody>
          <a:bodyPr/>
          <a:lstStyle/>
          <a:p>
            <a:r>
              <a:rPr lang="en-US" dirty="0"/>
              <a:t>No Assigned Seating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D5819BD-35F7-1996-F809-25C99EB78176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807877" y="2431143"/>
            <a:ext cx="7615274" cy="4107769"/>
          </a:xfrm>
        </p:spPr>
        <p:txBody>
          <a:bodyPr>
            <a:noAutofit/>
          </a:bodyPr>
          <a:lstStyle/>
          <a:p>
            <a:pPr marL="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Training training </a:t>
            </a:r>
            <a:r>
              <a:rPr lang="en-US" sz="24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training</a:t>
            </a: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Remove assignments </a:t>
            </a:r>
          </a:p>
          <a:p>
            <a:pPr marL="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Support residents wherever they are sitting </a:t>
            </a:r>
          </a:p>
          <a:p>
            <a:pPr marL="342900">
              <a:lnSpc>
                <a:spcPct val="107000"/>
              </a:lnSpc>
              <a:buFont typeface="Courier New" panose="02070309020205020404" pitchFamily="49" charset="0"/>
              <a:buChar char="o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Meals are not about staff convenience</a:t>
            </a: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3771DE9B-A22A-8CCD-7294-B84A6CCA1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01853" y="2682814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826200F-C0E8-8E73-7558-F116DAD1B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2824876"/>
            <a:ext cx="2011680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1E85224A-4EC2-B791-3A59-E3C76625A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7339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5B45E7-5DE0-34E9-6A4B-29251F61C8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A42B6E-153E-7DA2-003B-80D6446B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397" y="2057587"/>
            <a:ext cx="9389288" cy="993523"/>
          </a:xfrm>
        </p:spPr>
        <p:txBody>
          <a:bodyPr>
            <a:normAutofit/>
          </a:bodyPr>
          <a:lstStyle/>
          <a:p>
            <a:r>
              <a:rPr lang="en-US" sz="6000" dirty="0"/>
              <a:t>Ripple Effect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C8D517-2B97-A121-B000-2DBE7B710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BCE509A-1845-0366-4FC0-C66DA9E98B47}"/>
              </a:ext>
            </a:extLst>
          </p:cNvPr>
          <p:cNvSpPr txBox="1"/>
          <p:nvPr/>
        </p:nvSpPr>
        <p:spPr>
          <a:xfrm>
            <a:off x="790397" y="3345226"/>
            <a:ext cx="56450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changes when food changes?</a:t>
            </a:r>
          </a:p>
        </p:txBody>
      </p:sp>
    </p:spTree>
    <p:extLst>
      <p:ext uri="{BB962C8B-B14F-4D97-AF65-F5344CB8AC3E}">
        <p14:creationId xmlns:p14="http://schemas.microsoft.com/office/powerpoint/2010/main" val="30856761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4105BC-5304-A6B2-BDDE-4BD58BA7D2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9FB4BE-11E3-06B9-3212-64A9A36E2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397" y="2057587"/>
            <a:ext cx="9389288" cy="993523"/>
          </a:xfrm>
        </p:spPr>
        <p:txBody>
          <a:bodyPr>
            <a:normAutofit/>
          </a:bodyPr>
          <a:lstStyle/>
          <a:p>
            <a:r>
              <a:rPr lang="en-US" sz="6000" dirty="0"/>
              <a:t>For residents…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C14756-135B-4963-4A8F-A8F803AC1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0BF7F-724B-0B17-1FC3-8382339D128E}"/>
              </a:ext>
            </a:extLst>
          </p:cNvPr>
          <p:cNvSpPr txBox="1"/>
          <p:nvPr/>
        </p:nvSpPr>
        <p:spPr>
          <a:xfrm>
            <a:off x="790397" y="3198167"/>
            <a:ext cx="7719121" cy="1650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Improved nutrition and weight maintenance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Better moods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Increased sense of control 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More connectedness </a:t>
            </a:r>
          </a:p>
        </p:txBody>
      </p:sp>
    </p:spTree>
    <p:extLst>
      <p:ext uri="{BB962C8B-B14F-4D97-AF65-F5344CB8AC3E}">
        <p14:creationId xmlns:p14="http://schemas.microsoft.com/office/powerpoint/2010/main" val="37408079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82A3B-53D6-11CC-F703-0BFB07D143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40DC7E-6D00-BB90-0901-00A485CC1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397" y="2057587"/>
            <a:ext cx="9389288" cy="993523"/>
          </a:xfrm>
        </p:spPr>
        <p:txBody>
          <a:bodyPr>
            <a:normAutofit/>
          </a:bodyPr>
          <a:lstStyle/>
          <a:p>
            <a:r>
              <a:rPr lang="en-US" sz="6000" dirty="0"/>
              <a:t>For Families…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23576C-5D54-884F-1007-4888DA854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39A41D5-4309-141F-3C23-C68920DB21F0}"/>
              </a:ext>
            </a:extLst>
          </p:cNvPr>
          <p:cNvSpPr txBox="1"/>
          <p:nvPr/>
        </p:nvSpPr>
        <p:spPr>
          <a:xfrm>
            <a:off x="790397" y="3198167"/>
            <a:ext cx="7719121" cy="1255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Confidence in care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Fewer concerns 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Positive word of mouth </a:t>
            </a:r>
          </a:p>
        </p:txBody>
      </p:sp>
    </p:spTree>
    <p:extLst>
      <p:ext uri="{BB962C8B-B14F-4D97-AF65-F5344CB8AC3E}">
        <p14:creationId xmlns:p14="http://schemas.microsoft.com/office/powerpoint/2010/main" val="315994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9EC9F-C32B-51FD-DD7A-24AFE4B97F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41B8C8D-718E-63F5-AFC9-9A178ADD5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397" y="2057587"/>
            <a:ext cx="9389288" cy="993523"/>
          </a:xfrm>
        </p:spPr>
        <p:txBody>
          <a:bodyPr>
            <a:normAutofit/>
          </a:bodyPr>
          <a:lstStyle/>
          <a:p>
            <a:r>
              <a:rPr lang="en-US" sz="6000" dirty="0"/>
              <a:t>For Staff…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2FE664-F615-D6C9-6E66-2C23FB796D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212FBD-6197-D912-E78B-D3BD35E385A5}"/>
              </a:ext>
            </a:extLst>
          </p:cNvPr>
          <p:cNvSpPr txBox="1"/>
          <p:nvPr/>
        </p:nvSpPr>
        <p:spPr>
          <a:xfrm>
            <a:off x="790397" y="3198167"/>
            <a:ext cx="7719121" cy="1650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Pride in excellent service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Better relationships with residents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Reduced stressed due to less complaints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Job satisfaction from making a difference </a:t>
            </a:r>
          </a:p>
        </p:txBody>
      </p:sp>
    </p:spTree>
    <p:extLst>
      <p:ext uri="{BB962C8B-B14F-4D97-AF65-F5344CB8AC3E}">
        <p14:creationId xmlns:p14="http://schemas.microsoft.com/office/powerpoint/2010/main" val="13332356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B81F22-356A-E5C8-94FF-F1D1547D7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92197F2-4A84-1AB0-4B9B-8EF4C73FE6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397" y="2057587"/>
            <a:ext cx="9389288" cy="993523"/>
          </a:xfrm>
        </p:spPr>
        <p:txBody>
          <a:bodyPr>
            <a:normAutofit/>
          </a:bodyPr>
          <a:lstStyle/>
          <a:p>
            <a:r>
              <a:rPr lang="en-US" sz="6000" dirty="0"/>
              <a:t>For Your Home…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C5F37-3E00-BDFB-6EC4-F743F7D47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85FECD4-4192-6DC8-4621-4692D7C3D14E}"/>
              </a:ext>
            </a:extLst>
          </p:cNvPr>
          <p:cNvSpPr txBox="1"/>
          <p:nvPr/>
        </p:nvSpPr>
        <p:spPr>
          <a:xfrm>
            <a:off x="790397" y="3198167"/>
            <a:ext cx="7719121" cy="1255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Improved satisfaction scores </a:t>
            </a: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Competitive </a:t>
            </a: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Fewer regulatory concerns </a:t>
            </a:r>
          </a:p>
        </p:txBody>
      </p:sp>
    </p:spTree>
    <p:extLst>
      <p:ext uri="{BB962C8B-B14F-4D97-AF65-F5344CB8AC3E}">
        <p14:creationId xmlns:p14="http://schemas.microsoft.com/office/powerpoint/2010/main" val="20221490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1CA8A8-2EF7-FEF2-5358-802F535140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B665B-F0F9-4F40-27EA-47D14E0AA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896111"/>
            <a:ext cx="7066383" cy="1987047"/>
          </a:xfrm>
        </p:spPr>
        <p:txBody>
          <a:bodyPr>
            <a:normAutofit/>
          </a:bodyPr>
          <a:lstStyle/>
          <a:p>
            <a:r>
              <a:rPr lang="en-US" dirty="0"/>
              <a:t>Three meals a day, three times to make a difference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86530-0445-495A-65B7-3D3F7FF8AB2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62000" y="2883158"/>
            <a:ext cx="6597650" cy="249127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Residents will feel more valued, seen, heard, and cared for. It’s more than nutrition, it’s opportunities for an experience, connection, and dignity.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5A8508-B5FE-8514-5B26-457CEBA18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1514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00245" y="544285"/>
            <a:ext cx="5528217" cy="2685383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AFFC60-19C3-4901-93F7-7AAF4C09F8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6340" y="3423773"/>
            <a:ext cx="5528217" cy="2029969"/>
          </a:xfrm>
        </p:spPr>
        <p:txBody>
          <a:bodyPr bIns="0">
            <a:norm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Addie Van </a:t>
            </a:r>
            <a:r>
              <a:rPr lang="en-US" sz="2400" dirty="0" err="1">
                <a:solidFill>
                  <a:schemeClr val="bg1"/>
                </a:solidFill>
              </a:rPr>
              <a:t>Zutphen</a:t>
            </a:r>
            <a:endParaRPr lang="en-US" sz="2400" dirty="0">
              <a:solidFill>
                <a:schemeClr val="bg1"/>
              </a:solidFill>
            </a:endParaRPr>
          </a:p>
          <a:p>
            <a:r>
              <a:rPr lang="en-US" sz="2400" b="0" i="0" dirty="0">
                <a:solidFill>
                  <a:schemeClr val="bg1"/>
                </a:solidFill>
                <a:effectLst/>
              </a:rPr>
              <a:t>(913) 620-0050</a:t>
            </a:r>
          </a:p>
          <a:p>
            <a:r>
              <a:rPr lang="en-US" sz="2400" b="0" i="0" dirty="0">
                <a:solidFill>
                  <a:schemeClr val="bg1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afvanzut@k-state.edu</a:t>
            </a:r>
            <a:endParaRPr lang="en-US" sz="2400" b="0" i="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id="{5FB75C3E-5885-49DD-8190-BB1E8C51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574" y="896111"/>
            <a:ext cx="9866540" cy="1358140"/>
          </a:xfrm>
        </p:spPr>
        <p:txBody>
          <a:bodyPr>
            <a:normAutofit/>
          </a:bodyPr>
          <a:lstStyle/>
          <a:p>
            <a:r>
              <a:rPr lang="en-US" dirty="0"/>
              <a:t>Discussion Prompts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F2D739-E475-54F8-C832-F04A983D0F24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552575" y="2481940"/>
            <a:ext cx="10027920" cy="3635831"/>
          </a:xfrm>
        </p:spPr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One thing you think you could do in your community tomorrow to make an improvement. 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What are the biggest challenges you might face? </a:t>
            </a: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endParaRPr lang="en-US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What is one resident story that resonates with you most about dining? 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540B739-30F9-C86F-67ED-2197DC1E5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/>
          <a:p>
            <a:fld id="{B5CEABB6-07DC-46E8-9B57-56EC44A396E5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46604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E3544-3BB0-17D8-CA7F-CE9C2A31C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A0EA24-9505-BD32-ACDB-8E8D19863CE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520439" y="1754156"/>
            <a:ext cx="8114833" cy="4511432"/>
          </a:xfrm>
        </p:spPr>
        <p:txBody>
          <a:bodyPr>
            <a:normAutofit fontScale="92500" lnSpcReduction="20000"/>
          </a:bodyPr>
          <a:lstStyle/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b="1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Crogan</a:t>
            </a: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N.L., et al. (2013).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"Food choice can improve nursing home resident meal service satisfaction and nutritional status." </a:t>
            </a:r>
            <a:r>
              <a:rPr lang="en-US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Journal of Gerontological Nursing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39(5), 18-28.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Pankhurst, M., et al. (2023).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"Measuring food service satisfaction amongst residents living in nursing homes—A new and valid person-centered approach." </a:t>
            </a:r>
            <a:r>
              <a:rPr lang="en-US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Nutrients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15(3), 508.</a:t>
            </a:r>
          </a:p>
          <a:p>
            <a:pPr marL="0" marR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Lima, J.C., et al. (2020).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"The changing adoption of culture change practices in U.S. nursing homes." </a:t>
            </a:r>
            <a:r>
              <a:rPr lang="en-US" sz="1800" i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Innovation in Aging</a:t>
            </a:r>
            <a:r>
              <a:rPr lang="en-US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, 4(3), igaa012.</a:t>
            </a:r>
          </a:p>
          <a:p>
            <a:pPr marL="0" marR="0" indent="0">
              <a:buNone/>
            </a:pPr>
            <a:r>
              <a:rPr lang="en-US" sz="1800" b="1" dirty="0">
                <a:effectLst/>
                <a:ea typeface="Times New Roman" panose="02020603050405020304" pitchFamily="18" charset="0"/>
              </a:rPr>
              <a:t>Additional Supporting Research:</a:t>
            </a:r>
            <a:endParaRPr lang="en-US" sz="1800" dirty="0">
              <a:effectLst/>
              <a:ea typeface="Times New Roman" panose="02020603050405020304" pitchFamily="18" charset="0"/>
            </a:endParaRP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Boston University Gastronomy Blog (2017): "The Power of Food Memories in Identity Formation"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Harvard University Press research on food and memory</a:t>
            </a:r>
          </a:p>
          <a:p>
            <a:pPr marL="342900" marR="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1800" dirty="0">
                <a:effectLst/>
                <a:ea typeface="Times New Roman" panose="02020603050405020304" pitchFamily="18" charset="0"/>
              </a:rPr>
              <a:t>Scientific Reports (2018): "How experience modulates semantic memory for food: evidence from elderly adults and centenarians"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48425B-C5CA-655E-7CDF-241DC1804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114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771" y="576943"/>
            <a:ext cx="6449786" cy="2785508"/>
          </a:xfrm>
        </p:spPr>
        <p:txBody>
          <a:bodyPr>
            <a:normAutofit/>
          </a:bodyPr>
          <a:lstStyle/>
          <a:p>
            <a:r>
              <a:rPr lang="en-US" dirty="0"/>
              <a:t>Why does food matter?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D8D8EF-09F7-2BAC-3EC4-6E8F40515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51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AD2AE59-5630-4D5C-83A9-4CDEF4D7D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389288" cy="1362456"/>
          </a:xfrm>
        </p:spPr>
        <p:txBody>
          <a:bodyPr/>
          <a:lstStyle/>
          <a:p>
            <a:r>
              <a:rPr lang="en-US" dirty="0"/>
              <a:t>Food is never just food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6B31B0-7B84-475D-961F-09C0191F91A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524" y="2519265"/>
            <a:ext cx="8521765" cy="357673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It’s Central to our Personhood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Cultural Connections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Nostalgic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Comfort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Traditions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761B51-19E8-1412-3155-39DDEACA1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694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08C79-A4AC-4B5D-92DF-600737E4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0440" y="896111"/>
            <a:ext cx="7889768" cy="2039341"/>
          </a:xfrm>
        </p:spPr>
        <p:txBody>
          <a:bodyPr/>
          <a:lstStyle/>
          <a:p>
            <a:r>
              <a:rPr lang="en-US" dirty="0"/>
              <a:t>Why this Matters in LTC?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2492136-277B-808E-9D1B-0527359207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520440" y="2419283"/>
            <a:ext cx="7889768" cy="3006531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400" dirty="0"/>
              <a:t>Research says implementing intentional, person-centered care practices around food…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Improved physical health 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Better emotional and mental well-being 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Sense of autonomy 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Better quality of life </a:t>
            </a:r>
          </a:p>
          <a:p>
            <a:endParaRPr lang="en-US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F3DE1AA4-0AE6-C6D5-E252-BBD5ED259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89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31FE9-9059-4FE8-B4AC-9771F23A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7877" y="898524"/>
            <a:ext cx="7606895" cy="2029967"/>
          </a:xfrm>
        </p:spPr>
        <p:txBody>
          <a:bodyPr/>
          <a:lstStyle/>
          <a:p>
            <a:r>
              <a:rPr lang="en-US" dirty="0"/>
              <a:t>Top areas of dissatisfaction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7441910-6501-5C60-C05A-BAFF34C25798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3803687" y="3153345"/>
            <a:ext cx="7615274" cy="2978150"/>
          </a:xfrm>
        </p:spPr>
        <p:txBody>
          <a:bodyPr>
            <a:normAutofit/>
          </a:bodyPr>
          <a:lstStyle/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Lack of Choice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Physical Environments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Institutional culture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Unappetizing Food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1C668341-39BE-4448-B29D-2594AE6D75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01853" y="2682814"/>
            <a:ext cx="274320" cy="274320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31C374B-40F2-4B1E-A9D8-6E5C932FF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2824876"/>
            <a:ext cx="2011680" cy="7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32C7587B-DD64-0940-2F6D-21C5F453F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920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32A7D-3E9E-5F94-5F07-FCEDEEBA0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96CD9-99F0-28E2-AF52-368B2BEF23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58612" y="353007"/>
            <a:ext cx="7268547" cy="4274976"/>
          </a:xfrm>
        </p:spPr>
        <p:txBody>
          <a:bodyPr>
            <a:normAutofit fontScale="90000"/>
          </a:bodyPr>
          <a:lstStyle/>
          <a:p>
            <a:r>
              <a:rPr lang="en-US" dirty="0"/>
              <a:t>But…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What about…</a:t>
            </a:r>
            <a:br>
              <a:rPr lang="en-US" dirty="0"/>
            </a:br>
            <a:br>
              <a:rPr lang="en-US" dirty="0"/>
            </a:br>
            <a:r>
              <a:rPr lang="en-US" dirty="0"/>
              <a:t>Breaking down the barriers and common misconceptions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86C056-F5E4-4D7C-FF30-E753A76C5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41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72691-3F6C-8776-AC7F-52A6AFFE9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E046B-2EB1-7AD2-A4C9-0576BC248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90661" y="1502228"/>
            <a:ext cx="7268547" cy="1520889"/>
          </a:xfrm>
        </p:spPr>
        <p:txBody>
          <a:bodyPr>
            <a:normAutofit/>
          </a:bodyPr>
          <a:lstStyle/>
          <a:p>
            <a:r>
              <a:rPr lang="en-US" dirty="0"/>
              <a:t>“Staff will </a:t>
            </a:r>
            <a:r>
              <a:rPr lang="en-US" u="sng" dirty="0"/>
              <a:t>resist</a:t>
            </a:r>
            <a:r>
              <a:rPr lang="en-US" dirty="0"/>
              <a:t> the change”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1750F7-A5BB-F04D-945D-6C36E2089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62240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481C280F119D49ADA3EE2FA2D6CC21" ma:contentTypeVersion="19" ma:contentTypeDescription="Create a new document." ma:contentTypeScope="" ma:versionID="12807ed389727e15a76f502fabcc3a15">
  <xsd:schema xmlns:xsd="http://www.w3.org/2001/XMLSchema" xmlns:xs="http://www.w3.org/2001/XMLSchema" xmlns:p="http://schemas.microsoft.com/office/2006/metadata/properties" xmlns:ns2="8ffac74b-5f2e-4fdf-a7cc-730f7a748dad" xmlns:ns3="f662cf74-d401-494c-bb04-6b1b0a86697b" targetNamespace="http://schemas.microsoft.com/office/2006/metadata/properties" ma:root="true" ma:fieldsID="8661143b52af9351ed82255167f2771e" ns2:_="" ns3:_="">
    <xsd:import namespace="8ffac74b-5f2e-4fdf-a7cc-730f7a748dad"/>
    <xsd:import namespace="f662cf74-d401-494c-bb04-6b1b0a86697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ac74b-5f2e-4fdf-a7cc-730f7a748da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3a14e6a9-7d23-4bd7-860b-1168917b0e17}" ma:internalName="TaxCatchAll" ma:showField="CatchAllData" ma:web="8ffac74b-5f2e-4fdf-a7cc-730f7a748da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62cf74-d401-494c-bb04-6b1b0a8669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8ed7cba-b263-44e1-aaea-116db9091a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ac74b-5f2e-4fdf-a7cc-730f7a748dad" xsi:nil="true"/>
    <MediaServiceKeyPoints xmlns="f662cf74-d401-494c-bb04-6b1b0a86697b" xsi:nil="true"/>
    <lcf76f155ced4ddcb4097134ff3c332f xmlns="f662cf74-d401-494c-bb04-6b1b0a86697b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78D2F3-E657-4E85-9E83-A8F8D593F6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fac74b-5f2e-4fdf-a7cc-730f7a748dad"/>
    <ds:schemaRef ds:uri="f662cf74-d401-494c-bb04-6b1b0a86697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65614A-92F9-4391-AC3D-F3F5B0704F99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  <ds:schemaRef ds:uri="8ffac74b-5f2e-4fdf-a7cc-730f7a748dad"/>
    <ds:schemaRef ds:uri="f662cf74-d401-494c-bb04-6b1b0a86697b"/>
  </ds:schemaRefs>
</ds:datastoreItem>
</file>

<file path=customXml/itemProps3.xml><?xml version="1.0" encoding="utf-8"?>
<ds:datastoreItem xmlns:ds="http://schemas.openxmlformats.org/officeDocument/2006/customXml" ds:itemID="{8451406B-581B-4C29-A833-E33D8A6AB075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{61BC6103-DE05-450F-A007-3F45994C7797}TF55c86556-70ea-476e-aa05-13a38f2d5b0da1381d77_win32-a3c664429073</Template>
  <TotalTime>48</TotalTime>
  <Words>1239</Words>
  <Application>Microsoft Office PowerPoint</Application>
  <PresentationFormat>Widescreen</PresentationFormat>
  <Paragraphs>223</Paragraphs>
  <Slides>39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Avenir Next LT Pro</vt:lpstr>
      <vt:lpstr>Avenir Next LT Pro (Body)</vt:lpstr>
      <vt:lpstr>Calibri</vt:lpstr>
      <vt:lpstr>Courier New</vt:lpstr>
      <vt:lpstr>Symbol</vt:lpstr>
      <vt:lpstr>Custom</vt:lpstr>
      <vt:lpstr>More Than a Meal: How Three Meals a Day Can Transform Everything</vt:lpstr>
      <vt:lpstr>Learning Objectives</vt:lpstr>
      <vt:lpstr>The Question That Changed Everything</vt:lpstr>
      <vt:lpstr>Why does food matter?</vt:lpstr>
      <vt:lpstr>Food is never just food</vt:lpstr>
      <vt:lpstr>Why this Matters in LTC?</vt:lpstr>
      <vt:lpstr>Top areas of dissatisfaction</vt:lpstr>
      <vt:lpstr>But…  What about…  Breaking down the barriers and common misconceptions</vt:lpstr>
      <vt:lpstr>“Staff will resist the change”</vt:lpstr>
      <vt:lpstr>Reality Check:</vt:lpstr>
      <vt:lpstr>“We don’t have time”</vt:lpstr>
      <vt:lpstr>Reality Check:</vt:lpstr>
      <vt:lpstr>“They have dementia, choosing isn’t important to them”</vt:lpstr>
      <vt:lpstr>Reality Check:</vt:lpstr>
      <vt:lpstr>“We don’t have the budget”</vt:lpstr>
      <vt:lpstr>$0 Dining Revolution</vt:lpstr>
      <vt:lpstr>Environmental</vt:lpstr>
      <vt:lpstr>Make those always available menus visually appealing!</vt:lpstr>
      <vt:lpstr>Service</vt:lpstr>
      <vt:lpstr>Resident Preferences</vt:lpstr>
      <vt:lpstr>Meet my regular, Jeanine!</vt:lpstr>
      <vt:lpstr>Meet my regular, Debbie!</vt:lpstr>
      <vt:lpstr>Your residents are, in a way, your regulars</vt:lpstr>
      <vt:lpstr>How do we  keep up with preferences?</vt:lpstr>
      <vt:lpstr>Turn to a neighbor and talk about some food preferences you know about your residents at home</vt:lpstr>
      <vt:lpstr>Resident involvement in menu development and beyond…</vt:lpstr>
      <vt:lpstr>What can you start doing today?</vt:lpstr>
      <vt:lpstr>Take orders at meals</vt:lpstr>
      <vt:lpstr>Make a plan for preference cards</vt:lpstr>
      <vt:lpstr>No Assigned Seating</vt:lpstr>
      <vt:lpstr>Ripple Effect</vt:lpstr>
      <vt:lpstr>For residents…</vt:lpstr>
      <vt:lpstr>For Families…</vt:lpstr>
      <vt:lpstr>For Staff…</vt:lpstr>
      <vt:lpstr>For Your Home…</vt:lpstr>
      <vt:lpstr>Three meals a day, three times to make a difference</vt:lpstr>
      <vt:lpstr>Questions?</vt:lpstr>
      <vt:lpstr>Discussion Prompts</vt:lpstr>
      <vt:lpstr>Citations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Than a Meal: How Three Meals a Day Can Transform Everything</dc:title>
  <dc:creator>Madison Parker</dc:creator>
  <cp:lastModifiedBy>Jacy Hughes</cp:lastModifiedBy>
  <cp:revision>1</cp:revision>
  <dcterms:created xsi:type="dcterms:W3CDTF">2025-09-19T14:57:21Z</dcterms:created>
  <dcterms:modified xsi:type="dcterms:W3CDTF">2025-09-19T20:32:51Z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0x0101009A481C280F119D49ADA3EE2FA2D6CC21</vt:lpwstr>
  </property>
  <property fmtid="{D5CDD505-2E9C-101B-9397-08002B2CF9AE}" pid="3" name="MediaServiceImageTags">
    <vt:lpwstr/>
  </property>
</Properties>
</file>