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ti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58" r:id="rId7"/>
    <p:sldId id="259" r:id="rId8"/>
    <p:sldId id="281" r:id="rId9"/>
    <p:sldId id="276" r:id="rId10"/>
    <p:sldId id="260" r:id="rId11"/>
    <p:sldId id="264" r:id="rId12"/>
    <p:sldId id="263" r:id="rId13"/>
    <p:sldId id="278" r:id="rId14"/>
    <p:sldId id="265" r:id="rId15"/>
    <p:sldId id="277" r:id="rId16"/>
    <p:sldId id="266" r:id="rId17"/>
    <p:sldId id="267" r:id="rId18"/>
    <p:sldId id="269" r:id="rId19"/>
    <p:sldId id="272" r:id="rId20"/>
    <p:sldId id="273" r:id="rId21"/>
    <p:sldId id="262" r:id="rId22"/>
    <p:sldId id="274" r:id="rId23"/>
    <p:sldId id="282" r:id="rId24"/>
    <p:sldId id="279" r:id="rId25"/>
  </p:sldIdLst>
  <p:sldSz cx="18288000" cy="10287000"/>
  <p:notesSz cx="6858000" cy="9144000"/>
  <p:embeddedFontLst>
    <p:embeddedFont>
      <p:font typeface="Lucida Fax" panose="02060602050505020204" pitchFamily="18" charset="0"/>
      <p:regular r:id="rId27"/>
      <p:bold r:id="rId28"/>
      <p:italic r:id="rId29"/>
      <p:boldItalic r:id="rId30"/>
    </p:embeddedFont>
    <p:embeddedFont>
      <p:font typeface="Gill Sans MT" panose="020B0502020104020203" pitchFamily="34" charset="0"/>
      <p:regular r:id="rId31"/>
      <p:bold r:id="rId32"/>
      <p:italic r:id="rId33"/>
      <p:boldItalic r:id="rId34"/>
    </p:embeddedFont>
    <p:embeddedFont>
      <p:font typeface="Glacial Indifference" panose="020B0604020202020204" charset="0"/>
      <p:regular r:id="rId35"/>
      <p:bold r:id="rId36"/>
      <p: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4563"/>
    <a:srgbClr val="6A3199"/>
    <a:srgbClr val="475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21" y="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nda\AppData\Local\Packages\microsoft.windowscommunicationsapps_8wekyb3d8bbwe\LocalState\Files\S0\3\Satisfaction_results_graphs%5b2927%5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nda\AppData\Local\Packages\microsoft.windowscommunicationsapps_8wekyb3d8bbwe\LocalState\Files\S0\3\Satisfaction_results_graphs%5b2927%5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'[Satisfaction_results_graphs(2927).xlsx]Omnibus satis results'!$L$29</c:f>
              <c:strCache>
                <c:ptCount val="1"/>
                <c:pt idx="0">
                  <c:v>Stage 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'[Satisfaction_results_graphs(2927).xlsx]Omnibus satis results'!$M$28</c:f>
              <c:strCache>
                <c:ptCount val="1"/>
                <c:pt idx="0">
                  <c:v>Overall satisfaction</c:v>
                </c:pt>
              </c:strCache>
            </c:strRef>
          </c:cat>
          <c:val>
            <c:numRef>
              <c:f>'[Satisfaction_results_graphs(2927).xlsx]Omnibus satis results'!$M$29</c:f>
              <c:numCache>
                <c:formatCode>0</c:formatCode>
                <c:ptCount val="1"/>
                <c:pt idx="0">
                  <c:v>84.56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D7-4E51-BB35-C372C9987DAF}"/>
            </c:ext>
          </c:extLst>
        </c:ser>
        <c:ser>
          <c:idx val="1"/>
          <c:order val="1"/>
          <c:tx>
            <c:strRef>
              <c:f>'[Satisfaction_results_graphs(2927).xlsx]Omnibus satis results'!$L$30</c:f>
              <c:strCache>
                <c:ptCount val="1"/>
                <c:pt idx="0">
                  <c:v>Stage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'[Satisfaction_results_graphs(2927).xlsx]Omnibus satis results'!$M$28</c:f>
              <c:strCache>
                <c:ptCount val="1"/>
                <c:pt idx="0">
                  <c:v>Overall satisfaction</c:v>
                </c:pt>
              </c:strCache>
            </c:strRef>
          </c:cat>
          <c:val>
            <c:numRef>
              <c:f>'[Satisfaction_results_graphs(2927).xlsx]Omnibus satis results'!$M$30</c:f>
              <c:numCache>
                <c:formatCode>0</c:formatCode>
                <c:ptCount val="1"/>
                <c:pt idx="0">
                  <c:v>86.53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D7-4E51-BB35-C372C9987DAF}"/>
            </c:ext>
          </c:extLst>
        </c:ser>
        <c:ser>
          <c:idx val="2"/>
          <c:order val="2"/>
          <c:tx>
            <c:strRef>
              <c:f>'[Satisfaction_results_graphs(2927).xlsx]Omnibus satis results'!$L$31</c:f>
              <c:strCache>
                <c:ptCount val="1"/>
                <c:pt idx="0">
                  <c:v>Stage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'[Satisfaction_results_graphs(2927).xlsx]Omnibus satis results'!$M$28</c:f>
              <c:strCache>
                <c:ptCount val="1"/>
                <c:pt idx="0">
                  <c:v>Overall satisfaction</c:v>
                </c:pt>
              </c:strCache>
            </c:strRef>
          </c:cat>
          <c:val>
            <c:numRef>
              <c:f>'[Satisfaction_results_graphs(2927).xlsx]Omnibus satis results'!$M$31</c:f>
              <c:numCache>
                <c:formatCode>0</c:formatCode>
                <c:ptCount val="1"/>
                <c:pt idx="0">
                  <c:v>85.88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D7-4E51-BB35-C372C9987DAF}"/>
            </c:ext>
          </c:extLst>
        </c:ser>
        <c:ser>
          <c:idx val="3"/>
          <c:order val="3"/>
          <c:tx>
            <c:strRef>
              <c:f>'[Satisfaction_results_graphs(2927).xlsx]Omnibus satis results'!$L$32</c:f>
              <c:strCache>
                <c:ptCount val="1"/>
                <c:pt idx="0">
                  <c:v>Stage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'[Satisfaction_results_graphs(2927).xlsx]Omnibus satis results'!$M$28</c:f>
              <c:strCache>
                <c:ptCount val="1"/>
                <c:pt idx="0">
                  <c:v>Overall satisfaction</c:v>
                </c:pt>
              </c:strCache>
            </c:strRef>
          </c:cat>
          <c:val>
            <c:numRef>
              <c:f>'[Satisfaction_results_graphs(2927).xlsx]Omnibus satis results'!$M$32</c:f>
              <c:numCache>
                <c:formatCode>0</c:formatCode>
                <c:ptCount val="1"/>
                <c:pt idx="0">
                  <c:v>88.59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D7-4E51-BB35-C372C9987DAF}"/>
            </c:ext>
          </c:extLst>
        </c:ser>
        <c:ser>
          <c:idx val="4"/>
          <c:order val="4"/>
          <c:tx>
            <c:strRef>
              <c:f>'[Satisfaction_results_graphs(2927).xlsx]Omnibus satis results'!$L$33</c:f>
              <c:strCache>
                <c:ptCount val="1"/>
                <c:pt idx="0">
                  <c:v>Stage 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'[Satisfaction_results_graphs(2927).xlsx]Omnibus satis results'!$M$28</c:f>
              <c:strCache>
                <c:ptCount val="1"/>
                <c:pt idx="0">
                  <c:v>Overall satisfaction</c:v>
                </c:pt>
              </c:strCache>
            </c:strRef>
          </c:cat>
          <c:val>
            <c:numRef>
              <c:f>'[Satisfaction_results_graphs(2927).xlsx]Omnibus satis results'!$M$33</c:f>
              <c:numCache>
                <c:formatCode>0</c:formatCode>
                <c:ptCount val="1"/>
                <c:pt idx="0">
                  <c:v>93.09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D7-4E51-BB35-C372C9987D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1510760"/>
        <c:axId val="-2081507752"/>
      </c:barChart>
      <c:catAx>
        <c:axId val="-20815107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081507752"/>
        <c:crosses val="autoZero"/>
        <c:auto val="1"/>
        <c:lblAlgn val="ctr"/>
        <c:lblOffset val="100"/>
        <c:noMultiLvlLbl val="0"/>
      </c:catAx>
      <c:valAx>
        <c:axId val="-2081507752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1510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152055369009614"/>
          <c:y val="0.55987734860731575"/>
          <c:w val="0.15307668696653809"/>
          <c:h val="0.3868361957007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592357943861398E-2"/>
          <c:y val="3.7242795062319999E-2"/>
          <c:w val="0.85448067421762397"/>
          <c:h val="0.930239142137431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'[Satisfaction_results_graphs(2927).xlsx]Omnibus satis results'!$E$29</c:f>
              <c:strCache>
                <c:ptCount val="1"/>
                <c:pt idx="0">
                  <c:v>Stage 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'[Satisfaction_results_graphs(2927).xlsx]Omnibus satis results'!$F$28:$J$28</c:f>
              <c:strCache>
                <c:ptCount val="5"/>
                <c:pt idx="0">
                  <c:v>QoL overall</c:v>
                </c:pt>
                <c:pt idx="2">
                  <c:v>QoC overall</c:v>
                </c:pt>
                <c:pt idx="4">
                  <c:v>QoS overall</c:v>
                </c:pt>
              </c:strCache>
            </c:strRef>
          </c:cat>
          <c:val>
            <c:numRef>
              <c:f>'[Satisfaction_results_graphs(2927).xlsx]Omnibus satis results'!$F$29:$J$29</c:f>
              <c:numCache>
                <c:formatCode>General</c:formatCode>
                <c:ptCount val="5"/>
                <c:pt idx="0" formatCode="0">
                  <c:v>81.510000000000005</c:v>
                </c:pt>
                <c:pt idx="2" formatCode="0">
                  <c:v>80.69</c:v>
                </c:pt>
                <c:pt idx="4" formatCode="0">
                  <c:v>80.39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D3-40BD-A139-0C29624B3807}"/>
            </c:ext>
          </c:extLst>
        </c:ser>
        <c:ser>
          <c:idx val="1"/>
          <c:order val="1"/>
          <c:tx>
            <c:strRef>
              <c:f>'[Satisfaction_results_graphs(2927).xlsx]Omnibus satis results'!$E$30</c:f>
              <c:strCache>
                <c:ptCount val="1"/>
                <c:pt idx="0">
                  <c:v>Stage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'[Satisfaction_results_graphs(2927).xlsx]Omnibus satis results'!$F$28:$J$28</c:f>
              <c:strCache>
                <c:ptCount val="5"/>
                <c:pt idx="0">
                  <c:v>QoL overall</c:v>
                </c:pt>
                <c:pt idx="2">
                  <c:v>QoC overall</c:v>
                </c:pt>
                <c:pt idx="4">
                  <c:v>QoS overall</c:v>
                </c:pt>
              </c:strCache>
            </c:strRef>
          </c:cat>
          <c:val>
            <c:numRef>
              <c:f>'[Satisfaction_results_graphs(2927).xlsx]Omnibus satis results'!$F$30:$J$30</c:f>
              <c:numCache>
                <c:formatCode>General</c:formatCode>
                <c:ptCount val="5"/>
                <c:pt idx="0" formatCode="0">
                  <c:v>82.61</c:v>
                </c:pt>
                <c:pt idx="2" formatCode="0">
                  <c:v>81.84</c:v>
                </c:pt>
                <c:pt idx="4" formatCode="0">
                  <c:v>83.32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D3-40BD-A139-0C29624B3807}"/>
            </c:ext>
          </c:extLst>
        </c:ser>
        <c:ser>
          <c:idx val="2"/>
          <c:order val="2"/>
          <c:tx>
            <c:strRef>
              <c:f>'[Satisfaction_results_graphs(2927).xlsx]Omnibus satis results'!$E$31</c:f>
              <c:strCache>
                <c:ptCount val="1"/>
                <c:pt idx="0">
                  <c:v>Stage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'[Satisfaction_results_graphs(2927).xlsx]Omnibus satis results'!$F$28:$J$28</c:f>
              <c:strCache>
                <c:ptCount val="5"/>
                <c:pt idx="0">
                  <c:v>QoL overall</c:v>
                </c:pt>
                <c:pt idx="2">
                  <c:v>QoC overall</c:v>
                </c:pt>
                <c:pt idx="4">
                  <c:v>QoS overall</c:v>
                </c:pt>
              </c:strCache>
            </c:strRef>
          </c:cat>
          <c:val>
            <c:numRef>
              <c:f>'[Satisfaction_results_graphs(2927).xlsx]Omnibus satis results'!$F$31:$J$31</c:f>
              <c:numCache>
                <c:formatCode>General</c:formatCode>
                <c:ptCount val="5"/>
                <c:pt idx="0" formatCode="0">
                  <c:v>83.22</c:v>
                </c:pt>
                <c:pt idx="2" formatCode="0">
                  <c:v>82.07</c:v>
                </c:pt>
                <c:pt idx="4" formatCode="0">
                  <c:v>82.55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D3-40BD-A139-0C29624B3807}"/>
            </c:ext>
          </c:extLst>
        </c:ser>
        <c:ser>
          <c:idx val="3"/>
          <c:order val="3"/>
          <c:tx>
            <c:strRef>
              <c:f>'[Satisfaction_results_graphs(2927).xlsx]Omnibus satis results'!$E$32</c:f>
              <c:strCache>
                <c:ptCount val="1"/>
                <c:pt idx="0">
                  <c:v>Stage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'[Satisfaction_results_graphs(2927).xlsx]Omnibus satis results'!$F$28:$J$28</c:f>
              <c:strCache>
                <c:ptCount val="5"/>
                <c:pt idx="0">
                  <c:v>QoL overall</c:v>
                </c:pt>
                <c:pt idx="2">
                  <c:v>QoC overall</c:v>
                </c:pt>
                <c:pt idx="4">
                  <c:v>QoS overall</c:v>
                </c:pt>
              </c:strCache>
            </c:strRef>
          </c:cat>
          <c:val>
            <c:numRef>
              <c:f>'[Satisfaction_results_graphs(2927).xlsx]Omnibus satis results'!$F$32:$J$32</c:f>
              <c:numCache>
                <c:formatCode>General</c:formatCode>
                <c:ptCount val="5"/>
                <c:pt idx="0" formatCode="0">
                  <c:v>84.31</c:v>
                </c:pt>
                <c:pt idx="2" formatCode="0">
                  <c:v>83.21</c:v>
                </c:pt>
                <c:pt idx="4" formatCode="0">
                  <c:v>83.8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D3-40BD-A139-0C29624B3807}"/>
            </c:ext>
          </c:extLst>
        </c:ser>
        <c:ser>
          <c:idx val="4"/>
          <c:order val="4"/>
          <c:tx>
            <c:strRef>
              <c:f>'[Satisfaction_results_graphs(2927).xlsx]Omnibus satis results'!$E$33</c:f>
              <c:strCache>
                <c:ptCount val="1"/>
                <c:pt idx="0">
                  <c:v>Stage 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'[Satisfaction_results_graphs(2927).xlsx]Omnibus satis results'!$F$28:$J$28</c:f>
              <c:strCache>
                <c:ptCount val="5"/>
                <c:pt idx="0">
                  <c:v>QoL overall</c:v>
                </c:pt>
                <c:pt idx="2">
                  <c:v>QoC overall</c:v>
                </c:pt>
                <c:pt idx="4">
                  <c:v>QoS overall</c:v>
                </c:pt>
              </c:strCache>
            </c:strRef>
          </c:cat>
          <c:val>
            <c:numRef>
              <c:f>'[Satisfaction_results_graphs(2927).xlsx]Omnibus satis results'!$F$33:$J$33</c:f>
              <c:numCache>
                <c:formatCode>General</c:formatCode>
                <c:ptCount val="5"/>
                <c:pt idx="0" formatCode="0">
                  <c:v>87.56</c:v>
                </c:pt>
                <c:pt idx="2" formatCode="0">
                  <c:v>87.24</c:v>
                </c:pt>
                <c:pt idx="4" formatCode="0">
                  <c:v>85.47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D3-40BD-A139-0C29624B38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2079860792"/>
        <c:axId val="-2079857784"/>
      </c:barChart>
      <c:catAx>
        <c:axId val="-20798607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079857784"/>
        <c:crosses val="autoZero"/>
        <c:auto val="1"/>
        <c:lblAlgn val="ctr"/>
        <c:lblOffset val="100"/>
        <c:noMultiLvlLbl val="0"/>
      </c:catAx>
      <c:valAx>
        <c:axId val="-2079857784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9860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0724695565316305"/>
          <c:y val="0.66693278938148004"/>
          <c:w val="8.5264009434131496E-2"/>
          <c:h val="0.299248544354632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3FEDA-98E1-410A-8634-AC566105ACDC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8F1C5-08CB-406D-B504-7DEF6A276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3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Calculated based on an</a:t>
            </a:r>
            <a:r>
              <a:rPr lang="en-US" baseline="0" dirty="0" smtClean="0"/>
              <a:t> average of 60 employees. </a:t>
            </a:r>
          </a:p>
          <a:p>
            <a:r>
              <a:rPr lang="en-US" baseline="0" dirty="0" smtClean="0"/>
              <a:t>33% of $25,000 per year average salary.</a:t>
            </a:r>
          </a:p>
          <a:p>
            <a:r>
              <a:rPr lang="en-US" baseline="0" dirty="0" smtClean="0"/>
              <a:t>$8,250 per turnover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8F1C5-08CB-406D-B504-7DEF6A2765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22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Calculated based on an</a:t>
            </a:r>
            <a:r>
              <a:rPr lang="en-US" baseline="0" dirty="0" smtClean="0"/>
              <a:t> average of 60 employees. </a:t>
            </a:r>
          </a:p>
          <a:p>
            <a:r>
              <a:rPr lang="en-US" baseline="0" dirty="0" smtClean="0"/>
              <a:t>33% of $25,000 per year average salary.</a:t>
            </a:r>
          </a:p>
          <a:p>
            <a:r>
              <a:rPr lang="en-US" baseline="0" dirty="0" smtClean="0"/>
              <a:t>$8,250 per turnover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8F1C5-08CB-406D-B504-7DEF6A2765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76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Calculated based on an</a:t>
            </a:r>
            <a:r>
              <a:rPr lang="en-US" baseline="0" dirty="0" smtClean="0"/>
              <a:t> average of 60 employees. </a:t>
            </a:r>
          </a:p>
          <a:p>
            <a:r>
              <a:rPr lang="en-US" baseline="0" dirty="0" smtClean="0"/>
              <a:t>33% of $25,000 per year average salary.</a:t>
            </a:r>
          </a:p>
          <a:p>
            <a:r>
              <a:rPr lang="en-US" baseline="0" dirty="0" smtClean="0"/>
              <a:t>$8,250 per turnover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8F1C5-08CB-406D-B504-7DEF6A2765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10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8F1C5-08CB-406D-B504-7DEF6A2765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13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Calculated based on $175 per day</a:t>
            </a:r>
            <a:r>
              <a:rPr lang="en-US" baseline="0" dirty="0" smtClean="0"/>
              <a:t> rate.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8F1C5-08CB-406D-B504-7DEF6A2765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23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look at some of the specific findings.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9B5CE-92E6-49B7-9A5D-7FD7F017A0C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65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Overall quality of life (</a:t>
            </a:r>
            <a:r>
              <a:rPr lang="en-US" b="1" dirty="0" err="1" smtClean="0"/>
              <a:t>QoL</a:t>
            </a:r>
            <a:r>
              <a:rPr lang="en-US" b="1" dirty="0" smtClean="0"/>
              <a:t>) and quality of care (</a:t>
            </a:r>
            <a:r>
              <a:rPr lang="en-US" b="1" dirty="0" err="1" smtClean="0"/>
              <a:t>QoC</a:t>
            </a:r>
            <a:r>
              <a:rPr lang="en-US" b="1" dirty="0" smtClean="0"/>
              <a:t>) do not increase significantly until Stage 4; quality of service (</a:t>
            </a:r>
            <a:r>
              <a:rPr lang="en-US" b="1" dirty="0" err="1" smtClean="0"/>
              <a:t>QoS</a:t>
            </a:r>
            <a:r>
              <a:rPr lang="en-US" b="1" dirty="0" smtClean="0"/>
              <a:t>) is only increased significantly in Stage 1.</a:t>
            </a:r>
          </a:p>
          <a:p>
            <a:r>
              <a:rPr lang="en-US" dirty="0" err="1" smtClean="0"/>
              <a:t>QoL</a:t>
            </a:r>
            <a:r>
              <a:rPr lang="en-US" dirty="0" smtClean="0"/>
              <a:t> and the other two domains improved by 5-10 percentage points between Stage 0 facilities and Stage 4 facilities.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9B5CE-92E6-49B7-9A5D-7FD7F017A0C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80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8F1C5-08CB-406D-B504-7DEF6A2765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43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664345" y="-62354"/>
            <a:ext cx="6623655" cy="10411709"/>
          </a:xfrm>
          <a:prstGeom prst="rect">
            <a:avLst/>
          </a:prstGeom>
          <a:solidFill>
            <a:srgbClr val="F8F8F3"/>
          </a:solidFill>
        </p:spPr>
      </p:sp>
      <p:sp>
        <p:nvSpPr>
          <p:cNvPr id="5" name="TextBox 5"/>
          <p:cNvSpPr txBox="1"/>
          <p:nvPr/>
        </p:nvSpPr>
        <p:spPr>
          <a:xfrm>
            <a:off x="1143000" y="1028700"/>
            <a:ext cx="9647545" cy="7489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44"/>
              </a:lnSpc>
            </a:pPr>
            <a:r>
              <a:rPr lang="en-US" sz="12100" b="1" i="1" spc="-145" dirty="0" smtClean="0">
                <a:solidFill>
                  <a:srgbClr val="F8F8F3"/>
                </a:solidFill>
                <a:latin typeface="Gill Sans MT" panose="020B0502020104020203" pitchFamily="34" charset="0"/>
              </a:rPr>
              <a:t>PEAK 2.0:</a:t>
            </a:r>
          </a:p>
          <a:p>
            <a:pPr algn="ctr">
              <a:lnSpc>
                <a:spcPts val="14644"/>
              </a:lnSpc>
            </a:pPr>
            <a:r>
              <a:rPr lang="en-US" sz="12100" i="1" spc="-145" dirty="0" smtClean="0">
                <a:solidFill>
                  <a:srgbClr val="F8F8F3"/>
                </a:solidFill>
                <a:latin typeface="Gill Sans MT" panose="020B0502020104020203" pitchFamily="34" charset="0"/>
              </a:rPr>
              <a:t>Essential for the Business Future of LTC</a:t>
            </a:r>
            <a:endParaRPr lang="en-US" sz="12100" b="0" i="1" spc="-145" dirty="0">
              <a:solidFill>
                <a:srgbClr val="F8F8F3"/>
              </a:solidFill>
              <a:latin typeface="Gill Sans MT" panose="020B05020201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172" y="0"/>
            <a:ext cx="7620000" cy="5676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1569" y="6580686"/>
            <a:ext cx="5309205" cy="194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5167995"/>
            <a:ext cx="18288000" cy="5168980"/>
          </a:xfrm>
          <a:prstGeom prst="rect">
            <a:avLst/>
          </a:prstGeom>
          <a:solidFill>
            <a:schemeClr val="bg1">
              <a:alpha val="19216"/>
            </a:schemeClr>
          </a:solidFill>
        </p:spPr>
      </p:sp>
      <p:sp>
        <p:nvSpPr>
          <p:cNvPr id="3" name="AutoShape 3"/>
          <p:cNvSpPr/>
          <p:nvPr/>
        </p:nvSpPr>
        <p:spPr>
          <a:xfrm rot="-5400000">
            <a:off x="3110229" y="376901"/>
            <a:ext cx="48990" cy="9533197"/>
          </a:xfrm>
          <a:prstGeom prst="rect">
            <a:avLst/>
          </a:prstGeom>
          <a:solidFill>
            <a:srgbClr val="F8F8F3"/>
          </a:solidFill>
        </p:spPr>
      </p:sp>
      <p:sp>
        <p:nvSpPr>
          <p:cNvPr id="5" name="AutoShape 5"/>
          <p:cNvSpPr/>
          <p:nvPr/>
        </p:nvSpPr>
        <p:spPr>
          <a:xfrm>
            <a:off x="10596395" y="495301"/>
            <a:ext cx="7388810" cy="4177113"/>
          </a:xfrm>
          <a:prstGeom prst="rect">
            <a:avLst/>
          </a:prstGeom>
          <a:solidFill>
            <a:srgbClr val="F8F8F3"/>
          </a:solidFill>
        </p:spPr>
      </p:sp>
      <p:sp>
        <p:nvSpPr>
          <p:cNvPr id="7" name="TextBox 7"/>
          <p:cNvSpPr txBox="1"/>
          <p:nvPr/>
        </p:nvSpPr>
        <p:spPr>
          <a:xfrm>
            <a:off x="883436" y="5815724"/>
            <a:ext cx="16413964" cy="2885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b="0" i="0" spc="480" dirty="0" smtClean="0">
                <a:solidFill>
                  <a:srgbClr val="F8F8F3"/>
                </a:solidFill>
                <a:latin typeface="Glacial Indifference"/>
              </a:rPr>
              <a:t>PEAK 2.0 HAS CRITERIA </a:t>
            </a:r>
            <a:r>
              <a:rPr lang="en-US" sz="3200" spc="480" dirty="0" smtClean="0">
                <a:solidFill>
                  <a:srgbClr val="F8F8F3"/>
                </a:solidFill>
                <a:latin typeface="Glacial Indifference"/>
              </a:rPr>
              <a:t>THAT HELPS HOMES </a:t>
            </a:r>
            <a:r>
              <a:rPr lang="en-US" sz="3200" b="1" spc="480" dirty="0" smtClean="0">
                <a:solidFill>
                  <a:srgbClr val="F8F8F3"/>
                </a:solidFill>
                <a:latin typeface="Glacial Indifference"/>
              </a:rPr>
              <a:t>IMPLEMENT CONSISTENT STAFFING</a:t>
            </a:r>
            <a:r>
              <a:rPr lang="en-US" sz="3200" spc="480" dirty="0" smtClean="0">
                <a:solidFill>
                  <a:srgbClr val="F8F8F3"/>
                </a:solidFill>
                <a:latin typeface="Glacial Indifference"/>
              </a:rPr>
              <a:t>, WHICH LEADS TO STAFF BEING ABLE TO </a:t>
            </a:r>
            <a:r>
              <a:rPr lang="en-US" sz="3200" b="1" spc="480" dirty="0" smtClean="0">
                <a:solidFill>
                  <a:srgbClr val="F8F8F3"/>
                </a:solidFill>
                <a:latin typeface="Glacial Indifference"/>
              </a:rPr>
              <a:t>KNOW FEWER RESIDENTS REALLY WELL</a:t>
            </a:r>
            <a:r>
              <a:rPr lang="en-US" sz="3200" spc="480" dirty="0" smtClean="0">
                <a:solidFill>
                  <a:srgbClr val="F8F8F3"/>
                </a:solidFill>
                <a:latin typeface="Glacial Indifference"/>
              </a:rPr>
              <a:t> RATHER THAN A LITTLE ABOUT LOTS OF RESIDENTS. </a:t>
            </a:r>
            <a:r>
              <a:rPr lang="en-US" sz="3200" b="1" spc="480" dirty="0" smtClean="0">
                <a:solidFill>
                  <a:srgbClr val="F8F8F3"/>
                </a:solidFill>
                <a:latin typeface="Glacial Indifference"/>
              </a:rPr>
              <a:t>CAREER DEVELOPMENT </a:t>
            </a:r>
            <a:r>
              <a:rPr lang="en-US" sz="3200" spc="480" dirty="0" smtClean="0">
                <a:solidFill>
                  <a:srgbClr val="F8F8F3"/>
                </a:solidFill>
                <a:latin typeface="Glacial Indifference"/>
              </a:rPr>
              <a:t>CRTIERIA ALSO EMPHASIZES </a:t>
            </a:r>
            <a:r>
              <a:rPr lang="en-US" sz="3200" b="1" spc="480" dirty="0" smtClean="0">
                <a:solidFill>
                  <a:srgbClr val="F8F8F3"/>
                </a:solidFill>
                <a:latin typeface="Glacial Indifference"/>
              </a:rPr>
              <a:t>STAFF TRAINING AND DEVELOPMENT</a:t>
            </a:r>
            <a:r>
              <a:rPr lang="en-US" sz="3200" spc="480" dirty="0" smtClean="0">
                <a:solidFill>
                  <a:srgbClr val="F8F8F3"/>
                </a:solidFill>
                <a:latin typeface="Glacial Indifference"/>
              </a:rPr>
              <a:t>.</a:t>
            </a:r>
            <a:endParaRPr lang="en-US" sz="3200" b="0" i="0" spc="480" dirty="0">
              <a:solidFill>
                <a:srgbClr val="F8F8F3"/>
              </a:solidFill>
              <a:latin typeface="Glacial Indifference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83436" y="1814414"/>
            <a:ext cx="941070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spc="234" dirty="0" smtClean="0">
                <a:solidFill>
                  <a:srgbClr val="F8F8F3"/>
                </a:solidFill>
                <a:latin typeface="Glacial Indifference"/>
              </a:rPr>
              <a:t>PEAK ADDRESSES </a:t>
            </a:r>
            <a:r>
              <a:rPr lang="en-US" sz="5400" b="1" u="sng" spc="234" dirty="0" smtClean="0">
                <a:solidFill>
                  <a:srgbClr val="F8F8F3"/>
                </a:solidFill>
                <a:latin typeface="Glacial Indifference"/>
              </a:rPr>
              <a:t>CONSUMER WANTS</a:t>
            </a:r>
            <a:r>
              <a:rPr lang="en-US" sz="5400" b="1" spc="234" dirty="0" smtClean="0">
                <a:solidFill>
                  <a:srgbClr val="F8F8F3"/>
                </a:solidFill>
                <a:latin typeface="Glacial Indifference"/>
              </a:rPr>
              <a:t>.</a:t>
            </a:r>
            <a:endParaRPr lang="en-US" sz="5400" b="1" i="0" u="sng" spc="234" dirty="0">
              <a:solidFill>
                <a:srgbClr val="F8F8F3"/>
              </a:solidFill>
              <a:latin typeface="Glacial Indifference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197" y="495300"/>
            <a:ext cx="5606863" cy="417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3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47185" y="4737261"/>
            <a:ext cx="8295660" cy="4318808"/>
          </a:xfrm>
          <a:prstGeom prst="rect">
            <a:avLst/>
          </a:prstGeom>
          <a:solidFill>
            <a:srgbClr val="F8F8F3"/>
          </a:solidFill>
        </p:spPr>
      </p:sp>
      <p:grpSp>
        <p:nvGrpSpPr>
          <p:cNvPr id="3" name="Group 3"/>
          <p:cNvGrpSpPr/>
          <p:nvPr/>
        </p:nvGrpSpPr>
        <p:grpSpPr>
          <a:xfrm>
            <a:off x="2044874" y="5347508"/>
            <a:ext cx="6700282" cy="3238729"/>
            <a:chOff x="0" y="0"/>
            <a:chExt cx="8933709" cy="4318305"/>
          </a:xfrm>
        </p:grpSpPr>
        <p:sp>
          <p:nvSpPr>
            <p:cNvPr id="4" name="TextBox 4"/>
            <p:cNvSpPr txBox="1"/>
            <p:nvPr/>
          </p:nvSpPr>
          <p:spPr>
            <a:xfrm>
              <a:off x="2" y="0"/>
              <a:ext cx="8933705" cy="1524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0"/>
                </a:lnSpc>
              </a:pPr>
              <a:r>
                <a:rPr lang="en-US" sz="7500" b="1" i="1" spc="-75" dirty="0" smtClean="0">
                  <a:solidFill>
                    <a:srgbClr val="554563"/>
                  </a:solidFill>
                  <a:latin typeface="Lucida Fax" panose="02060602050505020204" pitchFamily="18" charset="0"/>
                </a:rPr>
                <a:t>15%</a:t>
              </a:r>
              <a:endParaRPr lang="en-US" sz="7500" b="1" i="1" spc="-75" dirty="0">
                <a:solidFill>
                  <a:srgbClr val="554563"/>
                </a:solidFill>
                <a:latin typeface="Lucida Fax" panose="02060602050505020204" pitchFamily="18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009981"/>
              <a:ext cx="8933709" cy="23083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spc="480" dirty="0" smtClean="0">
                  <a:solidFill>
                    <a:srgbClr val="554563"/>
                  </a:solidFill>
                  <a:latin typeface="Glacial Indifference"/>
                </a:rPr>
                <a:t>SEVERAL PEAK HOMES </a:t>
              </a:r>
              <a:r>
                <a:rPr lang="en-US" sz="3200" b="1" spc="480" dirty="0" smtClean="0">
                  <a:solidFill>
                    <a:srgbClr val="554563"/>
                  </a:solidFill>
                  <a:latin typeface="Glacial Indifference"/>
                </a:rPr>
                <a:t>INCREASED THEIR CENSUS </a:t>
              </a:r>
              <a:r>
                <a:rPr lang="en-US" sz="3200" spc="480" dirty="0" smtClean="0">
                  <a:solidFill>
                    <a:srgbClr val="554563"/>
                  </a:solidFill>
                  <a:latin typeface="Glacial Indifference"/>
                </a:rPr>
                <a:t>BY 15%</a:t>
              </a:r>
              <a:r>
                <a:rPr lang="en-US" sz="3200" b="0" i="0" spc="480" dirty="0" smtClean="0">
                  <a:solidFill>
                    <a:srgbClr val="554563"/>
                  </a:solidFill>
                  <a:latin typeface="Glacial Indifference"/>
                </a:rPr>
                <a:t>.</a:t>
              </a:r>
              <a:endParaRPr lang="en-US" sz="3200" b="0" i="0" spc="480" dirty="0">
                <a:solidFill>
                  <a:srgbClr val="554563"/>
                </a:solidFill>
                <a:latin typeface="Glacial Indifference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8745155" y="1028700"/>
            <a:ext cx="8295660" cy="4318808"/>
          </a:xfrm>
          <a:prstGeom prst="rect">
            <a:avLst/>
          </a:prstGeom>
          <a:solidFill>
            <a:srgbClr val="F8F8F3">
              <a:alpha val="18823"/>
            </a:srgbClr>
          </a:solidFill>
        </p:spPr>
      </p:sp>
      <p:sp>
        <p:nvSpPr>
          <p:cNvPr id="8" name="TextBox 8"/>
          <p:cNvSpPr txBox="1"/>
          <p:nvPr/>
        </p:nvSpPr>
        <p:spPr>
          <a:xfrm>
            <a:off x="9542847" y="1610608"/>
            <a:ext cx="6700279" cy="114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7500" b="1" i="1" spc="-75" dirty="0" smtClean="0">
                <a:solidFill>
                  <a:srgbClr val="F8F8F3"/>
                </a:solidFill>
                <a:latin typeface="Lucida Fax" panose="02060602050505020204" pitchFamily="18" charset="0"/>
              </a:rPr>
              <a:t>22%</a:t>
            </a:r>
            <a:endParaRPr lang="en-US" sz="7500" b="1" i="1" spc="-75" dirty="0">
              <a:solidFill>
                <a:srgbClr val="F8F8F3"/>
              </a:solidFill>
              <a:latin typeface="Lucida Fax" panose="02060602050505020204" pitchFamily="18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43000" y="1043384"/>
            <a:ext cx="5497865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spc="480" dirty="0" smtClean="0">
                <a:solidFill>
                  <a:srgbClr val="F8F8F3"/>
                </a:solidFill>
                <a:latin typeface="Glacial Indifference"/>
              </a:rPr>
              <a:t>MAINTAINING HIGH CENSUS IS INTERGRAL TO A VIABLE BUSINESS.</a:t>
            </a:r>
            <a:endParaRPr lang="en-US" sz="3200" b="0" i="0" spc="480" dirty="0">
              <a:solidFill>
                <a:srgbClr val="F8F8F3"/>
              </a:solidFill>
              <a:latin typeface="Glacial Indifference"/>
            </a:endParaRPr>
          </a:p>
        </p:txBody>
      </p:sp>
      <p:sp>
        <p:nvSpPr>
          <p:cNvPr id="10" name="AutoShape 10"/>
          <p:cNvSpPr/>
          <p:nvPr/>
        </p:nvSpPr>
        <p:spPr>
          <a:xfrm rot="-5400000">
            <a:off x="15502278" y="2182900"/>
            <a:ext cx="48990" cy="9533197"/>
          </a:xfrm>
          <a:prstGeom prst="rect">
            <a:avLst/>
          </a:prstGeom>
          <a:solidFill>
            <a:srgbClr val="F8F8F3"/>
          </a:solidFill>
        </p:spPr>
      </p:sp>
      <p:sp>
        <p:nvSpPr>
          <p:cNvPr id="11" name="AutoShape 11"/>
          <p:cNvSpPr/>
          <p:nvPr/>
        </p:nvSpPr>
        <p:spPr>
          <a:xfrm rot="-5400000">
            <a:off x="2968534" y="-1602990"/>
            <a:ext cx="48990" cy="9533197"/>
          </a:xfrm>
          <a:prstGeom prst="rect">
            <a:avLst/>
          </a:prstGeom>
          <a:solidFill>
            <a:srgbClr val="F8F8F3"/>
          </a:solidFill>
        </p:spPr>
      </p:sp>
      <p:sp>
        <p:nvSpPr>
          <p:cNvPr id="17" name="TextBox 9"/>
          <p:cNvSpPr txBox="1"/>
          <p:nvPr/>
        </p:nvSpPr>
        <p:spPr>
          <a:xfrm>
            <a:off x="9522789" y="3040098"/>
            <a:ext cx="6700282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480" dirty="0" smtClean="0">
                <a:solidFill>
                  <a:srgbClr val="F8F8F3"/>
                </a:solidFill>
                <a:latin typeface="Glacial Indifference"/>
              </a:rPr>
              <a:t>THAT TRANSLATES TO A 22% </a:t>
            </a:r>
            <a:r>
              <a:rPr lang="en-US" sz="3200" b="1" spc="480" dirty="0" smtClean="0">
                <a:solidFill>
                  <a:srgbClr val="F8F8F3"/>
                </a:solidFill>
                <a:latin typeface="Glacial Indifference"/>
              </a:rPr>
              <a:t>INCREASE IN REVENUE </a:t>
            </a:r>
            <a:r>
              <a:rPr lang="en-US" sz="3200" spc="480" dirty="0" smtClean="0">
                <a:solidFill>
                  <a:srgbClr val="F8F8F3"/>
                </a:solidFill>
                <a:latin typeface="Glacial Indifference"/>
              </a:rPr>
              <a:t>FOR THAT YEAR.</a:t>
            </a:r>
            <a:endParaRPr lang="en-US" sz="3200" b="0" i="0" spc="480" dirty="0">
              <a:solidFill>
                <a:srgbClr val="F8F8F3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178725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28800" y="7658100"/>
            <a:ext cx="137922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 b="1" i="1" spc="-75" dirty="0" smtClean="0">
                <a:solidFill>
                  <a:srgbClr val="F8F8F3"/>
                </a:solidFill>
                <a:latin typeface="Lucida Fax" panose="02060602050505020204" pitchFamily="18" charset="0"/>
              </a:rPr>
              <a:t>PEAK 2.0 Example</a:t>
            </a:r>
            <a:endParaRPr lang="en-US" sz="7500" b="1" i="1" spc="-75" dirty="0">
              <a:solidFill>
                <a:srgbClr val="F8F8F3"/>
              </a:solidFill>
              <a:latin typeface="Lucida Fax" panose="02060602050505020204" pitchFamily="18" charset="0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17192296" y="-48185"/>
            <a:ext cx="1324248" cy="10383369"/>
          </a:xfrm>
          <a:prstGeom prst="rect">
            <a:avLst/>
          </a:prstGeom>
          <a:solidFill>
            <a:srgbClr val="F8F8F3"/>
          </a:solidFill>
        </p:spPr>
      </p:sp>
      <p:sp>
        <p:nvSpPr>
          <p:cNvPr id="29" name="AutoShape 2"/>
          <p:cNvSpPr/>
          <p:nvPr/>
        </p:nvSpPr>
        <p:spPr>
          <a:xfrm>
            <a:off x="4114800" y="1409700"/>
            <a:ext cx="9144000" cy="4776008"/>
          </a:xfrm>
          <a:prstGeom prst="rect">
            <a:avLst/>
          </a:prstGeom>
          <a:solidFill>
            <a:srgbClr val="F8F8F3"/>
          </a:solidFill>
        </p:spPr>
      </p:sp>
      <p:grpSp>
        <p:nvGrpSpPr>
          <p:cNvPr id="31" name="Group 3"/>
          <p:cNvGrpSpPr/>
          <p:nvPr/>
        </p:nvGrpSpPr>
        <p:grpSpPr>
          <a:xfrm>
            <a:off x="4800600" y="1790700"/>
            <a:ext cx="7772399" cy="4605802"/>
            <a:chOff x="2" y="0"/>
            <a:chExt cx="8933710" cy="5779519"/>
          </a:xfrm>
        </p:grpSpPr>
        <p:sp>
          <p:nvSpPr>
            <p:cNvPr id="34" name="TextBox 4"/>
            <p:cNvSpPr txBox="1"/>
            <p:nvPr/>
          </p:nvSpPr>
          <p:spPr>
            <a:xfrm>
              <a:off x="2" y="0"/>
              <a:ext cx="8933705" cy="1448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0"/>
                </a:lnSpc>
              </a:pPr>
              <a:r>
                <a:rPr lang="en-US" sz="7500" b="1" i="1" spc="-75" dirty="0" smtClean="0">
                  <a:solidFill>
                    <a:srgbClr val="554563"/>
                  </a:solidFill>
                  <a:latin typeface="Lucida Fax" panose="02060602050505020204" pitchFamily="18" charset="0"/>
                </a:rPr>
                <a:t>$574,875</a:t>
              </a:r>
              <a:endParaRPr lang="en-US" sz="7500" b="1" i="1" spc="-75" dirty="0">
                <a:solidFill>
                  <a:srgbClr val="554563"/>
                </a:solidFill>
                <a:latin typeface="Lucida Fax" panose="02060602050505020204" pitchFamily="18" charset="0"/>
              </a:endParaRPr>
            </a:p>
          </p:txBody>
        </p:sp>
        <p:sp>
          <p:nvSpPr>
            <p:cNvPr id="35" name="TextBox 5"/>
            <p:cNvSpPr txBox="1"/>
            <p:nvPr/>
          </p:nvSpPr>
          <p:spPr>
            <a:xfrm>
              <a:off x="3" y="1434672"/>
              <a:ext cx="8933709" cy="4344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spc="480" dirty="0" smtClean="0">
                  <a:solidFill>
                    <a:srgbClr val="554563"/>
                  </a:solidFill>
                  <a:latin typeface="Glacial Indifference"/>
                </a:rPr>
                <a:t>One home improved average census from 45 residents to 54 residents annually. Primary drivers they believe are word of mouth advertising.</a:t>
              </a:r>
              <a:endParaRPr lang="en-US" sz="3200" b="0" i="0" spc="480" dirty="0">
                <a:solidFill>
                  <a:srgbClr val="554563"/>
                </a:solidFill>
                <a:latin typeface="Glacial Indifferenc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019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5143500"/>
            <a:ext cx="18548728" cy="5143500"/>
          </a:xfrm>
          <a:prstGeom prst="rect">
            <a:avLst/>
          </a:prstGeom>
          <a:solidFill>
            <a:schemeClr val="bg1">
              <a:alpha val="19607"/>
            </a:schemeClr>
          </a:solidFill>
        </p:spPr>
      </p:sp>
      <p:sp>
        <p:nvSpPr>
          <p:cNvPr id="3" name="AutoShape 3"/>
          <p:cNvSpPr/>
          <p:nvPr/>
        </p:nvSpPr>
        <p:spPr>
          <a:xfrm rot="-5400000">
            <a:off x="3110229" y="376901"/>
            <a:ext cx="48990" cy="9533197"/>
          </a:xfrm>
          <a:prstGeom prst="rect">
            <a:avLst/>
          </a:prstGeom>
          <a:solidFill>
            <a:srgbClr val="F8F8F3"/>
          </a:solidFill>
        </p:spPr>
      </p:sp>
      <p:sp>
        <p:nvSpPr>
          <p:cNvPr id="5" name="AutoShape 5"/>
          <p:cNvSpPr/>
          <p:nvPr/>
        </p:nvSpPr>
        <p:spPr>
          <a:xfrm>
            <a:off x="10596395" y="495301"/>
            <a:ext cx="7388810" cy="4177113"/>
          </a:xfrm>
          <a:prstGeom prst="rect">
            <a:avLst/>
          </a:prstGeom>
          <a:solidFill>
            <a:srgbClr val="F8F8F3"/>
          </a:solidFill>
        </p:spPr>
      </p:sp>
      <p:sp>
        <p:nvSpPr>
          <p:cNvPr id="7" name="TextBox 7"/>
          <p:cNvSpPr txBox="1"/>
          <p:nvPr/>
        </p:nvSpPr>
        <p:spPr>
          <a:xfrm>
            <a:off x="838200" y="6134100"/>
            <a:ext cx="16154400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b="0" i="0" spc="480" dirty="0" smtClean="0">
                <a:solidFill>
                  <a:srgbClr val="F8F8F3"/>
                </a:solidFill>
                <a:latin typeface="Glacial Indifference"/>
              </a:rPr>
              <a:t>PEAK 2.0 AIDS HOMES IN IMPLEMENTING A </a:t>
            </a:r>
            <a:r>
              <a:rPr lang="en-US" sz="3600" b="1" i="0" spc="480" dirty="0" smtClean="0">
                <a:solidFill>
                  <a:srgbClr val="F8F8F3"/>
                </a:solidFill>
                <a:latin typeface="Glacial Indifference"/>
              </a:rPr>
              <a:t>MODEL OF CARE THAT CONSUMERS WANT</a:t>
            </a:r>
            <a:r>
              <a:rPr lang="en-US" sz="3200" b="0" i="0" spc="480" dirty="0" smtClean="0">
                <a:solidFill>
                  <a:srgbClr val="F8F8F3"/>
                </a:solidFill>
                <a:latin typeface="Glacial Indifference"/>
              </a:rPr>
              <a:t> AND ULTIMATELY WILL DEMAND. HAVING ACCESS TO FREE RESOURCES, TRAINING, AND TECHNICAL SUPPORT TO IMPLEMENT CARE CONSUMERS WANT IS A WIN/WIN.</a:t>
            </a:r>
            <a:endParaRPr lang="en-US" sz="3200" b="0" i="0" spc="480" dirty="0">
              <a:solidFill>
                <a:srgbClr val="F8F8F3"/>
              </a:solidFill>
              <a:latin typeface="Glacial Indifference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83436" y="2301727"/>
            <a:ext cx="941070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spc="234" dirty="0" smtClean="0">
                <a:solidFill>
                  <a:srgbClr val="F8F8F3"/>
                </a:solidFill>
                <a:latin typeface="Glacial Indifference"/>
              </a:rPr>
              <a:t>CENSUS IS DRIVEN BY CONSUMER DEMAND</a:t>
            </a:r>
            <a:endParaRPr lang="en-US" sz="5400" b="1" i="0" u="sng" spc="234" dirty="0">
              <a:solidFill>
                <a:srgbClr val="F8F8F3"/>
              </a:solidFill>
              <a:latin typeface="Glacial Indifference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197" y="495300"/>
            <a:ext cx="5606863" cy="417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50228" y="6858473"/>
            <a:ext cx="12350128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8800" b="1" i="1" spc="-75" dirty="0" smtClean="0">
                <a:solidFill>
                  <a:srgbClr val="F8F8F3"/>
                </a:solidFill>
                <a:latin typeface="Lucida Fax" panose="02060602050505020204" pitchFamily="18" charset="0"/>
              </a:rPr>
              <a:t>Quality	</a:t>
            </a:r>
            <a:endParaRPr lang="en-US" sz="8800" b="1" i="1" spc="-75" dirty="0">
              <a:solidFill>
                <a:srgbClr val="F8F8F3"/>
              </a:solidFill>
              <a:latin typeface="Lucida Fax" panose="02060602050505020204" pitchFamily="18" charset="0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17192296" y="-48185"/>
            <a:ext cx="1324248" cy="10383369"/>
          </a:xfrm>
          <a:prstGeom prst="rect">
            <a:avLst/>
          </a:prstGeom>
          <a:solidFill>
            <a:srgbClr val="F8F8F3"/>
          </a:solidFill>
        </p:spPr>
      </p:sp>
      <p:sp>
        <p:nvSpPr>
          <p:cNvPr id="24" name="TextBox 13"/>
          <p:cNvSpPr txBox="1"/>
          <p:nvPr/>
        </p:nvSpPr>
        <p:spPr>
          <a:xfrm>
            <a:off x="893572" y="1181100"/>
            <a:ext cx="15280372" cy="44884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b="0" i="0" spc="30" dirty="0" smtClean="0">
                <a:solidFill>
                  <a:srgbClr val="F8F8F3"/>
                </a:solidFill>
                <a:latin typeface="Glacial Indifference"/>
              </a:rPr>
              <a:t>“ </a:t>
            </a:r>
            <a:r>
              <a:rPr lang="en-US" sz="6000" b="0" i="1" spc="30" dirty="0" smtClean="0">
                <a:solidFill>
                  <a:srgbClr val="F8F8F3"/>
                </a:solidFill>
                <a:latin typeface="Glacial Indifference"/>
              </a:rPr>
              <a:t>PDPM (Patient Driven Payment Model) redefines the </a:t>
            </a:r>
            <a:r>
              <a:rPr lang="en-US" sz="6000" b="1" i="1" spc="30" dirty="0" smtClean="0">
                <a:solidFill>
                  <a:srgbClr val="F8F8F3"/>
                </a:solidFill>
                <a:latin typeface="Glacial Indifference"/>
              </a:rPr>
              <a:t>relationship between payment and quality measures</a:t>
            </a:r>
            <a:r>
              <a:rPr lang="en-US" sz="6000" b="0" i="1" spc="30" dirty="0" smtClean="0">
                <a:solidFill>
                  <a:srgbClr val="F8F8F3"/>
                </a:solidFill>
                <a:latin typeface="Glacial Indifference"/>
              </a:rPr>
              <a:t>, realigning payment incentives and quality incentives.” </a:t>
            </a:r>
          </a:p>
          <a:p>
            <a:pPr>
              <a:lnSpc>
                <a:spcPts val="6200"/>
              </a:lnSpc>
            </a:pPr>
            <a:r>
              <a:rPr lang="en-US" sz="4000" spc="30" dirty="0">
                <a:solidFill>
                  <a:srgbClr val="F8F8F3"/>
                </a:solidFill>
                <a:latin typeface="Glacial Indifference"/>
              </a:rPr>
              <a:t>	</a:t>
            </a:r>
            <a:r>
              <a:rPr lang="en-US" sz="4000" spc="30" dirty="0" smtClean="0">
                <a:solidFill>
                  <a:srgbClr val="F8F8F3"/>
                </a:solidFill>
                <a:latin typeface="Glacial Indifference"/>
              </a:rPr>
              <a:t>												</a:t>
            </a:r>
            <a:r>
              <a:rPr lang="en-US" sz="4000" b="0" i="0" spc="30" dirty="0" smtClean="0">
                <a:solidFill>
                  <a:srgbClr val="F8F8F3"/>
                </a:solidFill>
                <a:latin typeface="Glacial Indifference"/>
              </a:rPr>
              <a:t>Joel </a:t>
            </a:r>
            <a:r>
              <a:rPr lang="en-US" sz="4000" b="0" i="0" spc="30" dirty="0" err="1" smtClean="0">
                <a:solidFill>
                  <a:srgbClr val="F8F8F3"/>
                </a:solidFill>
                <a:latin typeface="Glacial Indifference"/>
              </a:rPr>
              <a:t>VanEaton</a:t>
            </a:r>
            <a:endParaRPr lang="en-US" sz="4000" b="0" i="0" spc="30" dirty="0">
              <a:solidFill>
                <a:srgbClr val="F8F8F3"/>
              </a:solidFill>
              <a:latin typeface="Glacial Indifference"/>
            </a:endParaRPr>
          </a:p>
        </p:txBody>
      </p:sp>
      <p:sp>
        <p:nvSpPr>
          <p:cNvPr id="34" name="AutoShape 11"/>
          <p:cNvSpPr/>
          <p:nvPr/>
        </p:nvSpPr>
        <p:spPr>
          <a:xfrm rot="-5400000">
            <a:off x="8509263" y="1445016"/>
            <a:ext cx="48990" cy="9533197"/>
          </a:xfrm>
          <a:prstGeom prst="rect">
            <a:avLst/>
          </a:prstGeom>
          <a:solidFill>
            <a:srgbClr val="F8F8F3"/>
          </a:solidFill>
        </p:spPr>
      </p:sp>
      <p:sp>
        <p:nvSpPr>
          <p:cNvPr id="36" name="TextBox 13"/>
          <p:cNvSpPr txBox="1"/>
          <p:nvPr/>
        </p:nvSpPr>
        <p:spPr>
          <a:xfrm>
            <a:off x="1143000" y="8267700"/>
            <a:ext cx="15544800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00"/>
              </a:lnSpc>
            </a:pPr>
            <a:r>
              <a:rPr lang="en-US" sz="5400" spc="30" dirty="0" smtClean="0">
                <a:solidFill>
                  <a:srgbClr val="F8F8F3"/>
                </a:solidFill>
                <a:latin typeface="Glacial Indifference"/>
              </a:rPr>
              <a:t>Now paying for high quality </a:t>
            </a:r>
            <a:r>
              <a:rPr lang="en-US" sz="5400" b="1" u="sng" spc="30" dirty="0" smtClean="0">
                <a:solidFill>
                  <a:srgbClr val="F8F8F3"/>
                </a:solidFill>
                <a:latin typeface="Glacial Indifference"/>
              </a:rPr>
              <a:t>and</a:t>
            </a:r>
            <a:r>
              <a:rPr lang="en-US" sz="5400" spc="30" dirty="0" smtClean="0">
                <a:solidFill>
                  <a:srgbClr val="F8F8F3"/>
                </a:solidFill>
                <a:latin typeface="Glacial Indifference"/>
              </a:rPr>
              <a:t> cost containment. </a:t>
            </a:r>
            <a:endParaRPr lang="en-US" sz="5400" i="0" spc="30" dirty="0">
              <a:solidFill>
                <a:srgbClr val="F8F8F3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237029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740989"/>
            <a:ext cx="18211800" cy="8515008"/>
          </a:xfrm>
          <a:prstGeom prst="rect">
            <a:avLst/>
          </a:prstGeom>
          <a:solidFill>
            <a:schemeClr val="bg1">
              <a:alpha val="19607"/>
            </a:schemeClr>
          </a:solidFill>
        </p:spPr>
      </p:sp>
      <p:sp>
        <p:nvSpPr>
          <p:cNvPr id="3" name="AutoShape 3"/>
          <p:cNvSpPr/>
          <p:nvPr/>
        </p:nvSpPr>
        <p:spPr>
          <a:xfrm rot="-5400000">
            <a:off x="5120640" y="-3379654"/>
            <a:ext cx="45719" cy="10287003"/>
          </a:xfrm>
          <a:prstGeom prst="rect">
            <a:avLst/>
          </a:prstGeom>
          <a:solidFill>
            <a:srgbClr val="F8F8F3"/>
          </a:solidFill>
        </p:spPr>
      </p:sp>
      <p:sp>
        <p:nvSpPr>
          <p:cNvPr id="5" name="AutoShape 5"/>
          <p:cNvSpPr/>
          <p:nvPr/>
        </p:nvSpPr>
        <p:spPr>
          <a:xfrm>
            <a:off x="14097001" y="266700"/>
            <a:ext cx="3619500" cy="2342346"/>
          </a:xfrm>
          <a:prstGeom prst="rect">
            <a:avLst/>
          </a:prstGeom>
          <a:solidFill>
            <a:srgbClr val="F8F8F3"/>
          </a:solidFill>
        </p:spPr>
      </p:sp>
      <p:sp>
        <p:nvSpPr>
          <p:cNvPr id="7" name="TextBox 7"/>
          <p:cNvSpPr txBox="1"/>
          <p:nvPr/>
        </p:nvSpPr>
        <p:spPr>
          <a:xfrm>
            <a:off x="472576" y="2019300"/>
            <a:ext cx="9144000" cy="7817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3200" b="1" i="0" spc="480" dirty="0" smtClean="0">
                <a:solidFill>
                  <a:srgbClr val="F8F8F3"/>
                </a:solidFill>
                <a:latin typeface="Glacial Indifference"/>
              </a:rPr>
              <a:t>Major depressive symptoms </a:t>
            </a:r>
            <a:r>
              <a:rPr lang="en-US" sz="3200" b="0" i="1" spc="480" dirty="0" smtClean="0">
                <a:solidFill>
                  <a:srgbClr val="F8F8F3"/>
                </a:solidFill>
                <a:latin typeface="Glacial Indifference"/>
              </a:rPr>
              <a:t>declined by </a:t>
            </a:r>
            <a:r>
              <a:rPr lang="en-US" sz="3200" b="1" i="1" spc="480" dirty="0" smtClean="0">
                <a:solidFill>
                  <a:srgbClr val="F8F8F3"/>
                </a:solidFill>
                <a:latin typeface="Glacial Indifference"/>
              </a:rPr>
              <a:t>49%</a:t>
            </a:r>
            <a:r>
              <a:rPr lang="en-US" sz="3200" b="0" i="0" spc="480" dirty="0" smtClean="0">
                <a:solidFill>
                  <a:srgbClr val="F8F8F3"/>
                </a:solidFill>
                <a:latin typeface="Glacial Indifference"/>
              </a:rPr>
              <a:t> from stage 0 (non-participants) to stage 3 (comprehensive adoption of </a:t>
            </a:r>
            <a:r>
              <a:rPr lang="en-US" sz="3200" b="0" i="0" spc="480" dirty="0" err="1" smtClean="0">
                <a:solidFill>
                  <a:srgbClr val="F8F8F3"/>
                </a:solidFill>
                <a:latin typeface="Glacial Indifference"/>
              </a:rPr>
              <a:t>pcc</a:t>
            </a:r>
            <a:r>
              <a:rPr lang="en-US" sz="3200" b="0" i="0" spc="480" dirty="0" smtClean="0">
                <a:solidFill>
                  <a:srgbClr val="F8F8F3"/>
                </a:solidFill>
                <a:latin typeface="Glacial Indifference"/>
              </a:rPr>
              <a:t>).</a:t>
            </a:r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3200" b="1" i="0" spc="480" dirty="0" smtClean="0">
                <a:solidFill>
                  <a:srgbClr val="F8F8F3"/>
                </a:solidFill>
                <a:latin typeface="Glacial Indifference"/>
              </a:rPr>
              <a:t>Residents with indwelling catheters </a:t>
            </a:r>
            <a:r>
              <a:rPr lang="en-US" sz="3200" b="0" i="0" spc="480" dirty="0" smtClean="0">
                <a:solidFill>
                  <a:srgbClr val="F8F8F3"/>
                </a:solidFill>
                <a:latin typeface="Glacial Indifference"/>
              </a:rPr>
              <a:t>declined significantly from stage 0 to stages 2 and 3. </a:t>
            </a:r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3200" b="1" i="0" spc="480" dirty="0" smtClean="0">
                <a:solidFill>
                  <a:srgbClr val="F8F8F3"/>
                </a:solidFill>
                <a:latin typeface="Glacial Indifference"/>
              </a:rPr>
              <a:t>Low risk residents with pressure ulcers</a:t>
            </a:r>
            <a:r>
              <a:rPr lang="en-US" sz="3200" b="0" i="0" spc="480" dirty="0" smtClean="0">
                <a:solidFill>
                  <a:srgbClr val="F8F8F3"/>
                </a:solidFill>
                <a:latin typeface="Glacial Indifference"/>
              </a:rPr>
              <a:t> declined significantly from stage 0 to stages 2 and 3. </a:t>
            </a:r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3200" b="1" spc="480" dirty="0" smtClean="0">
                <a:solidFill>
                  <a:srgbClr val="F8F8F3"/>
                </a:solidFill>
                <a:latin typeface="Glacial Indifference"/>
              </a:rPr>
              <a:t>Composite measures of overall health </a:t>
            </a:r>
            <a:r>
              <a:rPr lang="en-US" sz="3200" spc="480" dirty="0" smtClean="0">
                <a:solidFill>
                  <a:srgbClr val="F8F8F3"/>
                </a:solidFill>
                <a:latin typeface="Glacial Indifference"/>
              </a:rPr>
              <a:t>show Stage 2 and 3 home residents have better overall health than Stage 0. </a:t>
            </a:r>
            <a:endParaRPr lang="en-US" sz="3200" b="0" i="0" spc="480" dirty="0">
              <a:solidFill>
                <a:srgbClr val="F8F8F3"/>
              </a:solidFill>
              <a:latin typeface="Glacial Indifference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62000" y="577176"/>
            <a:ext cx="94107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i="0" spc="234" dirty="0" smtClean="0">
                <a:solidFill>
                  <a:srgbClr val="F8F8F3"/>
                </a:solidFill>
                <a:latin typeface="Glacial Indifference"/>
              </a:rPr>
              <a:t>Clinical Quality &amp; PEAK 2.0</a:t>
            </a:r>
            <a:endParaRPr lang="en-US" sz="5400" b="1" i="0" spc="234" dirty="0">
              <a:solidFill>
                <a:srgbClr val="F8F8F3"/>
              </a:solidFill>
              <a:latin typeface="Glacial Indifference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0767" y="368065"/>
            <a:ext cx="2871968" cy="2139616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" t="595" r="2616" b="76730"/>
          <a:stretch/>
        </p:blipFill>
        <p:spPr bwMode="auto">
          <a:xfrm>
            <a:off x="9829800" y="3162300"/>
            <a:ext cx="7901292" cy="472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325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2639106"/>
              </p:ext>
            </p:extLst>
          </p:nvPr>
        </p:nvGraphicFramePr>
        <p:xfrm>
          <a:off x="2971800" y="1866900"/>
          <a:ext cx="14230632" cy="6946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11381" y="2334393"/>
            <a:ext cx="778652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i="1" dirty="0"/>
              <a:t>Residents’ overall satisfaction with their nursing homes does not increase significantly until Stage 4 (relative to Stage 0).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4713" y="2126644"/>
            <a:ext cx="8738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***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4824" y="3768671"/>
            <a:ext cx="600164" cy="274118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700" b="1" dirty="0"/>
              <a:t>% Good/ Excellent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9606152"/>
            <a:ext cx="17983200" cy="400110"/>
          </a:xfrm>
          <a:prstGeom prst="rect">
            <a:avLst/>
          </a:prstGeom>
          <a:solidFill>
            <a:srgbClr val="554563"/>
          </a:solidFill>
        </p:spPr>
        <p:txBody>
          <a:bodyPr wrap="square" rtlCol="0">
            <a:spAutoFit/>
          </a:bodyPr>
          <a:lstStyle/>
          <a:p>
            <a:pPr>
              <a:tabLst>
                <a:tab pos="3429000" algn="l"/>
                <a:tab pos="7543800" algn="l"/>
                <a:tab pos="10715625" algn="l"/>
              </a:tabLst>
            </a:pPr>
            <a:r>
              <a:rPr lang="en-US" sz="2000" dirty="0">
                <a:solidFill>
                  <a:schemeClr val="bg1"/>
                </a:solidFill>
              </a:rPr>
              <a:t>Stage 0 = Homes not in PEAK	</a:t>
            </a:r>
            <a:r>
              <a:rPr lang="en-US" sz="2000" dirty="0" smtClean="0">
                <a:solidFill>
                  <a:schemeClr val="bg1"/>
                </a:solidFill>
              </a:rPr>
              <a:t>  Stage </a:t>
            </a:r>
            <a:r>
              <a:rPr lang="en-US" sz="2000" dirty="0">
                <a:solidFill>
                  <a:schemeClr val="bg1"/>
                </a:solidFill>
              </a:rPr>
              <a:t>1 = Homes in Foundation </a:t>
            </a:r>
            <a:r>
              <a:rPr lang="en-US" sz="2000" dirty="0" smtClean="0">
                <a:solidFill>
                  <a:schemeClr val="bg1"/>
                </a:solidFill>
              </a:rPr>
              <a:t>Year          Stage </a:t>
            </a:r>
            <a:r>
              <a:rPr lang="en-US" sz="2000" dirty="0">
                <a:solidFill>
                  <a:schemeClr val="bg1"/>
                </a:solidFill>
              </a:rPr>
              <a:t>2 = Homes at Level 1	</a:t>
            </a:r>
            <a:r>
              <a:rPr lang="en-US" sz="2000" dirty="0" smtClean="0">
                <a:solidFill>
                  <a:schemeClr val="bg1"/>
                </a:solidFill>
              </a:rPr>
              <a:t>          Stage </a:t>
            </a:r>
            <a:r>
              <a:rPr lang="en-US" sz="2000" dirty="0">
                <a:solidFill>
                  <a:schemeClr val="bg1"/>
                </a:solidFill>
              </a:rPr>
              <a:t>3 = Homes at Level 2	Stage 4 = Homes at Levels 3-5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519887" y="8712204"/>
            <a:ext cx="2957796" cy="708492"/>
            <a:chOff x="4656997" y="5400671"/>
            <a:chExt cx="1971864" cy="472328"/>
          </a:xfrm>
        </p:grpSpPr>
        <p:sp>
          <p:nvSpPr>
            <p:cNvPr id="9" name="Rectangle 8"/>
            <p:cNvSpPr/>
            <p:nvPr/>
          </p:nvSpPr>
          <p:spPr>
            <a:xfrm>
              <a:off x="4980166" y="5688333"/>
              <a:ext cx="1421586" cy="184666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/>
                <a:t>Stage: F(4,102)=2.85, p=0.0278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56997" y="5400671"/>
              <a:ext cx="197186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7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Overall Satisfaction</a:t>
              </a:r>
              <a:endParaRPr lang="en-US" sz="2700" b="1" dirty="0"/>
            </a:p>
          </p:txBody>
        </p:sp>
      </p:grpSp>
      <p:sp>
        <p:nvSpPr>
          <p:cNvPr id="12" name="Left Arrow 11"/>
          <p:cNvSpPr/>
          <p:nvPr/>
        </p:nvSpPr>
        <p:spPr>
          <a:xfrm>
            <a:off x="14630400" y="1058426"/>
            <a:ext cx="3276258" cy="2789673"/>
          </a:xfrm>
          <a:prstGeom prst="leftArrow">
            <a:avLst/>
          </a:prstGeom>
          <a:solidFill>
            <a:srgbClr val="554563"/>
          </a:solidFill>
          <a:ln>
            <a:solidFill>
              <a:srgbClr val="5545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/>
              <a:t>Homes at Levels 3 - 5</a:t>
            </a:r>
          </a:p>
        </p:txBody>
      </p:sp>
      <p:sp>
        <p:nvSpPr>
          <p:cNvPr id="13" name="TextBox 8"/>
          <p:cNvSpPr txBox="1"/>
          <p:nvPr/>
        </p:nvSpPr>
        <p:spPr>
          <a:xfrm>
            <a:off x="762000" y="577176"/>
            <a:ext cx="9410700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4400" b="1" i="0" spc="234" dirty="0" smtClean="0">
                <a:latin typeface="Glacial Indifference"/>
              </a:rPr>
              <a:t>Resident Satisfaction &amp; PEAK 2.0</a:t>
            </a:r>
            <a:endParaRPr lang="en-US" sz="4400" b="1" i="0" spc="234" dirty="0"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272602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968340" y="439269"/>
          <a:ext cx="16614894" cy="8063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11077" y="1511562"/>
            <a:ext cx="3966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*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03539" y="1680285"/>
            <a:ext cx="3431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*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777151" y="4846742"/>
            <a:ext cx="29369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% Good/ Excellent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042296" y="3790890"/>
            <a:ext cx="4332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*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3188628" y="8414216"/>
            <a:ext cx="2717217" cy="946413"/>
            <a:chOff x="8425275" y="5701534"/>
            <a:chExt cx="1811478" cy="630942"/>
          </a:xfrm>
        </p:grpSpPr>
        <p:sp>
          <p:nvSpPr>
            <p:cNvPr id="4" name="TextBox 3"/>
            <p:cNvSpPr txBox="1"/>
            <p:nvPr/>
          </p:nvSpPr>
          <p:spPr>
            <a:xfrm>
              <a:off x="8610766" y="6147810"/>
              <a:ext cx="144049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Stage: F(4, 106)&gt;1.9, p&lt;0.15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425275" y="5701534"/>
              <a:ext cx="18114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700"/>
                </a:lnSpc>
              </a:pPr>
              <a:r>
                <a:rPr lang="en-US" sz="27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Overall</a:t>
              </a:r>
            </a:p>
            <a:p>
              <a:pPr algn="ctr">
                <a:lnSpc>
                  <a:spcPts val="2700"/>
                </a:lnSpc>
              </a:pPr>
              <a:r>
                <a:rPr lang="en-US" sz="27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Quality of Service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686473" y="8414216"/>
            <a:ext cx="2333588" cy="963891"/>
            <a:chOff x="4851808" y="5689882"/>
            <a:chExt cx="1555725" cy="642594"/>
          </a:xfrm>
        </p:grpSpPr>
        <p:sp>
          <p:nvSpPr>
            <p:cNvPr id="14" name="Rectangle 13"/>
            <p:cNvSpPr/>
            <p:nvPr/>
          </p:nvSpPr>
          <p:spPr>
            <a:xfrm>
              <a:off x="4851808" y="5689882"/>
              <a:ext cx="15557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700"/>
                </a:lnSpc>
              </a:pPr>
              <a:r>
                <a:rPr lang="en-US" sz="27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Overall</a:t>
              </a:r>
            </a:p>
            <a:p>
              <a:pPr algn="ctr">
                <a:lnSpc>
                  <a:spcPts val="2700"/>
                </a:lnSpc>
              </a:pPr>
              <a:r>
                <a:rPr lang="en-US" sz="27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Quality of Care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09422" y="6147810"/>
              <a:ext cx="144049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Stage: F(4, 106)&gt;1.9, p&lt;0.15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999934" y="8414216"/>
            <a:ext cx="2193549" cy="953553"/>
            <a:chOff x="1192138" y="5701534"/>
            <a:chExt cx="1462366" cy="635702"/>
          </a:xfrm>
        </p:grpSpPr>
        <p:sp>
          <p:nvSpPr>
            <p:cNvPr id="13" name="Rectangle 12"/>
            <p:cNvSpPr/>
            <p:nvPr/>
          </p:nvSpPr>
          <p:spPr>
            <a:xfrm>
              <a:off x="1192138" y="5701534"/>
              <a:ext cx="146236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700"/>
                </a:lnSpc>
              </a:pPr>
              <a:r>
                <a:rPr lang="en-US" sz="27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Overall</a:t>
              </a:r>
            </a:p>
            <a:p>
              <a:pPr algn="ctr">
                <a:lnSpc>
                  <a:spcPts val="2700"/>
                </a:lnSpc>
              </a:pPr>
              <a:r>
                <a:rPr lang="en-US" sz="2700" b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Quality of Life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08078" y="6152570"/>
              <a:ext cx="144049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Stage: F(4, 106)&gt;1.9, p&lt;0.15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3361088" y="1219209"/>
            <a:ext cx="1499978" cy="1383816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0" name="Oval 19"/>
          <p:cNvSpPr/>
          <p:nvPr/>
        </p:nvSpPr>
        <p:spPr>
          <a:xfrm>
            <a:off x="13466865" y="3496827"/>
            <a:ext cx="1174692" cy="1137975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1" name="Oval 20"/>
          <p:cNvSpPr/>
          <p:nvPr/>
        </p:nvSpPr>
        <p:spPr>
          <a:xfrm>
            <a:off x="9053549" y="1379982"/>
            <a:ext cx="1499978" cy="1383816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5" name="Left Arrow 14"/>
          <p:cNvSpPr/>
          <p:nvPr/>
        </p:nvSpPr>
        <p:spPr>
          <a:xfrm>
            <a:off x="4931698" y="840698"/>
            <a:ext cx="2290766" cy="214083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Homes at Levels 3-5</a:t>
            </a:r>
          </a:p>
        </p:txBody>
      </p:sp>
      <p:sp>
        <p:nvSpPr>
          <p:cNvPr id="22" name="Left Arrow 21"/>
          <p:cNvSpPr/>
          <p:nvPr/>
        </p:nvSpPr>
        <p:spPr>
          <a:xfrm>
            <a:off x="10595304" y="1034275"/>
            <a:ext cx="2116089" cy="207523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Homes at Levels 3-5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11164233" y="3017129"/>
            <a:ext cx="2302632" cy="211335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 dirty="0"/>
              <a:t>Homes at the Foundation Level</a:t>
            </a:r>
          </a:p>
        </p:txBody>
      </p:sp>
      <p:sp>
        <p:nvSpPr>
          <p:cNvPr id="24" name="TextBox 8"/>
          <p:cNvSpPr txBox="1"/>
          <p:nvPr/>
        </p:nvSpPr>
        <p:spPr>
          <a:xfrm>
            <a:off x="8483278" y="227179"/>
            <a:ext cx="9410700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4400" b="1" spc="234" dirty="0" smtClean="0">
                <a:latin typeface="Glacial Indifference"/>
              </a:rPr>
              <a:t>Resident Satisfaction </a:t>
            </a:r>
            <a:r>
              <a:rPr lang="en-US" sz="4400" b="1" i="0" spc="234" dirty="0" smtClean="0">
                <a:latin typeface="Glacial Indifference"/>
              </a:rPr>
              <a:t>&amp; PEAK 2.0</a:t>
            </a:r>
            <a:endParaRPr lang="en-US" sz="4400" b="1" i="0" spc="234" dirty="0">
              <a:latin typeface="Glacial Indifference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949" y="9701952"/>
            <a:ext cx="17983200" cy="400110"/>
          </a:xfrm>
          <a:prstGeom prst="rect">
            <a:avLst/>
          </a:prstGeom>
          <a:solidFill>
            <a:srgbClr val="554563"/>
          </a:solidFill>
        </p:spPr>
        <p:txBody>
          <a:bodyPr wrap="square" rtlCol="0">
            <a:spAutoFit/>
          </a:bodyPr>
          <a:lstStyle/>
          <a:p>
            <a:pPr>
              <a:tabLst>
                <a:tab pos="3429000" algn="l"/>
                <a:tab pos="7543800" algn="l"/>
                <a:tab pos="10715625" algn="l"/>
              </a:tabLst>
            </a:pPr>
            <a:r>
              <a:rPr lang="en-US" sz="2000" dirty="0">
                <a:solidFill>
                  <a:schemeClr val="bg1"/>
                </a:solidFill>
              </a:rPr>
              <a:t>Stage 0 = Homes not in PEAK	</a:t>
            </a:r>
            <a:r>
              <a:rPr lang="en-US" sz="2000" dirty="0" smtClean="0">
                <a:solidFill>
                  <a:schemeClr val="bg1"/>
                </a:solidFill>
              </a:rPr>
              <a:t>  Stage </a:t>
            </a:r>
            <a:r>
              <a:rPr lang="en-US" sz="2000" dirty="0">
                <a:solidFill>
                  <a:schemeClr val="bg1"/>
                </a:solidFill>
              </a:rPr>
              <a:t>1 = Homes in Foundation </a:t>
            </a:r>
            <a:r>
              <a:rPr lang="en-US" sz="2000" dirty="0" smtClean="0">
                <a:solidFill>
                  <a:schemeClr val="bg1"/>
                </a:solidFill>
              </a:rPr>
              <a:t>Year          Stage </a:t>
            </a:r>
            <a:r>
              <a:rPr lang="en-US" sz="2000" dirty="0">
                <a:solidFill>
                  <a:schemeClr val="bg1"/>
                </a:solidFill>
              </a:rPr>
              <a:t>2 = Homes at Level 1	</a:t>
            </a:r>
            <a:r>
              <a:rPr lang="en-US" sz="2000" dirty="0" smtClean="0">
                <a:solidFill>
                  <a:schemeClr val="bg1"/>
                </a:solidFill>
              </a:rPr>
              <a:t>          Stage </a:t>
            </a:r>
            <a:r>
              <a:rPr lang="en-US" sz="2000" dirty="0">
                <a:solidFill>
                  <a:schemeClr val="bg1"/>
                </a:solidFill>
              </a:rPr>
              <a:t>3 = Homes at Level 2	Stage 4 = Homes at Levels 3-5</a:t>
            </a:r>
          </a:p>
        </p:txBody>
      </p:sp>
    </p:spTree>
    <p:extLst>
      <p:ext uri="{BB962C8B-B14F-4D97-AF65-F5344CB8AC3E}">
        <p14:creationId xmlns:p14="http://schemas.microsoft.com/office/powerpoint/2010/main" val="25323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60728" y="5143500"/>
            <a:ext cx="18809456" cy="5168980"/>
          </a:xfrm>
          <a:prstGeom prst="rect">
            <a:avLst/>
          </a:prstGeom>
          <a:solidFill>
            <a:srgbClr val="F8F8F3">
              <a:alpha val="19607"/>
            </a:srgbClr>
          </a:solidFill>
        </p:spPr>
      </p:sp>
      <p:sp>
        <p:nvSpPr>
          <p:cNvPr id="3" name="AutoShape 3"/>
          <p:cNvSpPr/>
          <p:nvPr/>
        </p:nvSpPr>
        <p:spPr>
          <a:xfrm rot="-5400000">
            <a:off x="3110229" y="376901"/>
            <a:ext cx="48990" cy="9533197"/>
          </a:xfrm>
          <a:prstGeom prst="rect">
            <a:avLst/>
          </a:prstGeom>
          <a:solidFill>
            <a:srgbClr val="F8F8F3"/>
          </a:solidFill>
        </p:spPr>
      </p:sp>
      <p:grpSp>
        <p:nvGrpSpPr>
          <p:cNvPr id="4" name="Group 4"/>
          <p:cNvGrpSpPr/>
          <p:nvPr/>
        </p:nvGrpSpPr>
        <p:grpSpPr>
          <a:xfrm>
            <a:off x="9870490" y="3054944"/>
            <a:ext cx="7388810" cy="4177113"/>
            <a:chOff x="0" y="0"/>
            <a:chExt cx="9851746" cy="5569484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9851746" cy="5569484"/>
            </a:xfrm>
            <a:prstGeom prst="rect">
              <a:avLst/>
            </a:prstGeom>
            <a:solidFill>
              <a:srgbClr val="F8F8F3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685731" y="1116808"/>
              <a:ext cx="8480283" cy="34539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00"/>
                </a:lnSpc>
              </a:pPr>
              <a:r>
                <a:rPr lang="en-US" sz="20000" b="1" i="1" spc="-200" dirty="0" smtClean="0">
                  <a:solidFill>
                    <a:srgbClr val="554563"/>
                  </a:solidFill>
                  <a:latin typeface="Lucida Fax" panose="02060602050505020204" pitchFamily="18" charset="0"/>
                </a:rPr>
                <a:t>85</a:t>
              </a:r>
              <a:r>
                <a:rPr lang="en-US" sz="13900" b="1" i="1" spc="-200" dirty="0" smtClean="0">
                  <a:solidFill>
                    <a:srgbClr val="554563"/>
                  </a:solidFill>
                  <a:latin typeface="Lucida Fax" panose="02060602050505020204" pitchFamily="18" charset="0"/>
                </a:rPr>
                <a:t>x</a:t>
              </a:r>
              <a:endParaRPr lang="en-US" sz="20000" b="1" i="1" spc="-200" dirty="0">
                <a:solidFill>
                  <a:srgbClr val="554563"/>
                </a:solidFill>
                <a:latin typeface="Lucida Fax" panose="02060602050505020204" pitchFamily="18" charset="0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56307" y="5813848"/>
            <a:ext cx="8868693" cy="3462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b="0" i="0" spc="480" dirty="0" smtClean="0">
                <a:solidFill>
                  <a:srgbClr val="F8F8F3"/>
                </a:solidFill>
                <a:latin typeface="Glacial Indifference"/>
              </a:rPr>
              <a:t>The State Operations Manual (SOM) uses person-centered care </a:t>
            </a:r>
            <a:r>
              <a:rPr lang="en-US" sz="4400" b="1" i="0" spc="480" dirty="0" smtClean="0">
                <a:solidFill>
                  <a:srgbClr val="F8F8F3"/>
                </a:solidFill>
                <a:latin typeface="Glacial Indifference"/>
              </a:rPr>
              <a:t>85</a:t>
            </a:r>
            <a:r>
              <a:rPr lang="en-US" sz="3200" b="0" i="0" spc="480" dirty="0" smtClean="0">
                <a:solidFill>
                  <a:srgbClr val="F8F8F3"/>
                </a:solidFill>
                <a:latin typeface="Glacial Indifference"/>
              </a:rPr>
              <a:t> times throughout the document. It is now a requirement, </a:t>
            </a:r>
            <a:r>
              <a:rPr lang="en-US" sz="3200" b="1" i="1" spc="480" dirty="0" smtClean="0">
                <a:solidFill>
                  <a:srgbClr val="F8F8F3"/>
                </a:solidFill>
                <a:latin typeface="Glacial Indifference"/>
              </a:rPr>
              <a:t>not an option. Let’s continue to </a:t>
            </a:r>
            <a:r>
              <a:rPr lang="en-US" sz="3200" b="1" i="1" u="sng" spc="480" dirty="0" smtClean="0">
                <a:solidFill>
                  <a:srgbClr val="F8F8F3"/>
                </a:solidFill>
                <a:latin typeface="Glacial Indifference"/>
              </a:rPr>
              <a:t>teach</a:t>
            </a:r>
            <a:r>
              <a:rPr lang="en-US" sz="3200" b="1" i="1" spc="480" dirty="0" smtClean="0">
                <a:solidFill>
                  <a:srgbClr val="F8F8F3"/>
                </a:solidFill>
                <a:latin typeface="Glacial Indifference"/>
              </a:rPr>
              <a:t> homes how to provide person-centered care.</a:t>
            </a:r>
            <a:endParaRPr lang="en-US" sz="3200" b="1" i="1" spc="480" dirty="0">
              <a:solidFill>
                <a:srgbClr val="F8F8F3"/>
              </a:solidFill>
              <a:latin typeface="Glacial Indifference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38200" y="1409700"/>
            <a:ext cx="6586925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68"/>
              </a:lnSpc>
            </a:pPr>
            <a:r>
              <a:rPr lang="en-US" sz="4400" b="1" i="0" spc="234" dirty="0" smtClean="0">
                <a:solidFill>
                  <a:srgbClr val="F8F8F3"/>
                </a:solidFill>
                <a:latin typeface="Glacial Indifference"/>
              </a:rPr>
              <a:t>Federal Regulations and PEAK 2.0</a:t>
            </a:r>
            <a:endParaRPr lang="en-US" sz="4400" b="1" i="0" spc="234" dirty="0">
              <a:solidFill>
                <a:srgbClr val="F8F8F3"/>
              </a:solidFill>
              <a:latin typeface="Glacial Indifferenc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4076700"/>
            <a:ext cx="18288000" cy="6235780"/>
          </a:xfrm>
          <a:prstGeom prst="rect">
            <a:avLst/>
          </a:prstGeom>
          <a:solidFill>
            <a:schemeClr val="bg1">
              <a:alpha val="19607"/>
            </a:schemeClr>
          </a:solidFill>
        </p:spPr>
      </p:sp>
      <p:sp>
        <p:nvSpPr>
          <p:cNvPr id="3" name="AutoShape 3"/>
          <p:cNvSpPr/>
          <p:nvPr/>
        </p:nvSpPr>
        <p:spPr>
          <a:xfrm rot="-5400000">
            <a:off x="3789605" y="-371493"/>
            <a:ext cx="48991" cy="7628196"/>
          </a:xfrm>
          <a:prstGeom prst="rect">
            <a:avLst/>
          </a:prstGeom>
          <a:solidFill>
            <a:srgbClr val="F8F8F3"/>
          </a:solidFill>
        </p:spPr>
      </p:sp>
      <p:sp>
        <p:nvSpPr>
          <p:cNvPr id="5" name="AutoShape 5"/>
          <p:cNvSpPr/>
          <p:nvPr/>
        </p:nvSpPr>
        <p:spPr>
          <a:xfrm>
            <a:off x="12191999" y="495301"/>
            <a:ext cx="5793205" cy="2971799"/>
          </a:xfrm>
          <a:prstGeom prst="rect">
            <a:avLst/>
          </a:prstGeom>
          <a:solidFill>
            <a:srgbClr val="F8F8F3"/>
          </a:solidFill>
        </p:spPr>
      </p:sp>
      <p:sp>
        <p:nvSpPr>
          <p:cNvPr id="7" name="TextBox 7"/>
          <p:cNvSpPr txBox="1"/>
          <p:nvPr/>
        </p:nvSpPr>
        <p:spPr>
          <a:xfrm>
            <a:off x="609600" y="4612818"/>
            <a:ext cx="16878300" cy="4401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3200" spc="480" dirty="0" smtClean="0">
                <a:solidFill>
                  <a:srgbClr val="F8F8F3"/>
                </a:solidFill>
                <a:latin typeface="Glacial Indifference"/>
              </a:rPr>
              <a:t>Any time a new model of care is initiated (PCC) there is a learning curve, which has costs. 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3200" b="0" i="0" spc="480" dirty="0" smtClean="0">
                <a:solidFill>
                  <a:srgbClr val="F8F8F3"/>
                </a:solidFill>
                <a:latin typeface="Glacial Indifference"/>
              </a:rPr>
              <a:t>PEAK 2.0 offsets costs by providing training, resources, and technical assistance. 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3200" spc="480" dirty="0" smtClean="0">
                <a:solidFill>
                  <a:srgbClr val="F8F8F3"/>
                </a:solidFill>
                <a:latin typeface="Glacial Indifference"/>
              </a:rPr>
              <a:t>Remember, only costs that are incurred directly as a result of PCC should be allocated to the cost of the PCC program. Organizational overhead exists regardless of the care type provided and should not be included. (SCAN Foundation)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42211" y="1893839"/>
            <a:ext cx="94107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spc="234" dirty="0" smtClean="0">
                <a:solidFill>
                  <a:srgbClr val="F8F8F3"/>
                </a:solidFill>
                <a:latin typeface="Glacial Indifference"/>
              </a:rPr>
              <a:t>Change over costs</a:t>
            </a:r>
            <a:endParaRPr lang="en-US" sz="5400" b="1" spc="234" dirty="0">
              <a:solidFill>
                <a:srgbClr val="F8F8F3"/>
              </a:solidFill>
              <a:latin typeface="Glacial Indifference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200" y="495300"/>
            <a:ext cx="3896860" cy="290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9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19032" y="4749612"/>
            <a:ext cx="18526065" cy="5537388"/>
          </a:xfrm>
          <a:prstGeom prst="rect">
            <a:avLst/>
          </a:prstGeom>
          <a:solidFill>
            <a:srgbClr val="554563"/>
          </a:solidFill>
        </p:spPr>
      </p:sp>
      <p:sp>
        <p:nvSpPr>
          <p:cNvPr id="3" name="AutoShape 3"/>
          <p:cNvSpPr/>
          <p:nvPr/>
        </p:nvSpPr>
        <p:spPr>
          <a:xfrm>
            <a:off x="6441418" y="1028700"/>
            <a:ext cx="48990" cy="2760159"/>
          </a:xfrm>
          <a:prstGeom prst="rect">
            <a:avLst/>
          </a:prstGeom>
          <a:solidFill>
            <a:srgbClr val="554563"/>
          </a:solidFill>
        </p:spPr>
      </p:sp>
      <p:sp>
        <p:nvSpPr>
          <p:cNvPr id="4" name="TextBox 4"/>
          <p:cNvSpPr txBox="1"/>
          <p:nvPr/>
        </p:nvSpPr>
        <p:spPr>
          <a:xfrm>
            <a:off x="6934200" y="1831698"/>
            <a:ext cx="10528884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 b="0" i="1" spc="-75" dirty="0">
                <a:solidFill>
                  <a:srgbClr val="554563"/>
                </a:solidFill>
                <a:latin typeface="Lucida Fax" panose="02060602050505020204" pitchFamily="18" charset="0"/>
              </a:rPr>
              <a:t>Presentation Overview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590800" y="5593064"/>
            <a:ext cx="15011399" cy="3340121"/>
            <a:chOff x="0" y="28575"/>
            <a:chExt cx="13845815" cy="3671401"/>
          </a:xfrm>
        </p:grpSpPr>
        <p:sp>
          <p:nvSpPr>
            <p:cNvPr id="6" name="TextBox 6"/>
            <p:cNvSpPr txBox="1"/>
            <p:nvPr/>
          </p:nvSpPr>
          <p:spPr>
            <a:xfrm>
              <a:off x="0" y="28575"/>
              <a:ext cx="13845815" cy="7608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368"/>
                </a:lnSpc>
              </a:pPr>
              <a:endParaRPr lang="en-US" sz="3900" b="1" i="0" spc="234" dirty="0">
                <a:solidFill>
                  <a:srgbClr val="F8F8F3"/>
                </a:solidFill>
                <a:latin typeface="Glacial Indifferenc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162708"/>
              <a:ext cx="13845815" cy="25372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500"/>
                </a:lnSpc>
              </a:pPr>
              <a:r>
                <a:rPr lang="en-US" sz="4400" b="0" i="0" spc="30" dirty="0" smtClean="0">
                  <a:solidFill>
                    <a:srgbClr val="F8F8F3"/>
                  </a:solidFill>
                  <a:latin typeface="Glacial Indifference"/>
                </a:rPr>
                <a:t>In order to continue caring for aging Kansans, nursing homes must remain </a:t>
              </a:r>
              <a:r>
                <a:rPr lang="en-US" sz="4400" b="1" i="0" spc="30" dirty="0" smtClean="0">
                  <a:solidFill>
                    <a:srgbClr val="F8F8F3"/>
                  </a:solidFill>
                  <a:latin typeface="Glacial Indifference"/>
                </a:rPr>
                <a:t>viable businesses</a:t>
              </a:r>
              <a:r>
                <a:rPr lang="en-US" sz="4400" b="0" i="0" spc="30" dirty="0" smtClean="0">
                  <a:solidFill>
                    <a:srgbClr val="F8F8F3"/>
                  </a:solidFill>
                  <a:latin typeface="Glacial Indifference"/>
                </a:rPr>
                <a:t>.</a:t>
              </a:r>
            </a:p>
            <a:p>
              <a:pPr algn="r">
                <a:lnSpc>
                  <a:spcPts val="4500"/>
                </a:lnSpc>
              </a:pPr>
              <a:r>
                <a:rPr lang="en-US" sz="4400" spc="30" dirty="0" smtClean="0">
                  <a:solidFill>
                    <a:srgbClr val="F8F8F3"/>
                  </a:solidFill>
                  <a:latin typeface="Glacial Indifference"/>
                </a:rPr>
                <a:t>Innovation (</a:t>
              </a:r>
              <a:r>
                <a:rPr lang="en-US" sz="4400" b="1" spc="30" dirty="0" smtClean="0">
                  <a:solidFill>
                    <a:srgbClr val="F8F8F3"/>
                  </a:solidFill>
                  <a:latin typeface="Glacial Indifference"/>
                </a:rPr>
                <a:t>person-centered care</a:t>
              </a:r>
              <a:r>
                <a:rPr lang="en-US" sz="4400" spc="30" dirty="0" smtClean="0">
                  <a:solidFill>
                    <a:srgbClr val="F8F8F3"/>
                  </a:solidFill>
                  <a:latin typeface="Glacial Indifference"/>
                </a:rPr>
                <a:t>) is needed to keep nursing homes </a:t>
              </a:r>
              <a:r>
                <a:rPr lang="en-US" sz="4400" b="1" spc="30" dirty="0" smtClean="0">
                  <a:solidFill>
                    <a:srgbClr val="F8F8F3"/>
                  </a:solidFill>
                  <a:latin typeface="Glacial Indifference"/>
                </a:rPr>
                <a:t>relevant</a:t>
              </a:r>
              <a:r>
                <a:rPr lang="en-US" sz="4400" spc="30" dirty="0" smtClean="0">
                  <a:solidFill>
                    <a:srgbClr val="F8F8F3"/>
                  </a:solidFill>
                  <a:latin typeface="Glacial Indifference"/>
                </a:rPr>
                <a:t> in today’s market. </a:t>
              </a:r>
              <a:endParaRPr lang="en-US" sz="3000" b="0" i="0" spc="30" dirty="0">
                <a:solidFill>
                  <a:srgbClr val="F8F8F3"/>
                </a:solidFill>
                <a:latin typeface="Glacial Indifference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" y="7503"/>
            <a:ext cx="4544313" cy="4907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7192296" y="-48185"/>
            <a:ext cx="1324248" cy="10383369"/>
          </a:xfrm>
          <a:prstGeom prst="rect">
            <a:avLst/>
          </a:prstGeom>
          <a:solidFill>
            <a:srgbClr val="F8F8F3"/>
          </a:solidFill>
        </p:spPr>
      </p:sp>
      <p:sp>
        <p:nvSpPr>
          <p:cNvPr id="34" name="AutoShape 11"/>
          <p:cNvSpPr/>
          <p:nvPr/>
        </p:nvSpPr>
        <p:spPr>
          <a:xfrm rot="-5400000">
            <a:off x="8552104" y="3068396"/>
            <a:ext cx="48990" cy="9533197"/>
          </a:xfrm>
          <a:prstGeom prst="rect">
            <a:avLst/>
          </a:prstGeom>
          <a:solidFill>
            <a:srgbClr val="F8F8F3"/>
          </a:solidFill>
        </p:spPr>
      </p:sp>
      <p:sp>
        <p:nvSpPr>
          <p:cNvPr id="7" name="AutoShape 2"/>
          <p:cNvSpPr/>
          <p:nvPr/>
        </p:nvSpPr>
        <p:spPr>
          <a:xfrm>
            <a:off x="4419600" y="1866900"/>
            <a:ext cx="8295660" cy="4602611"/>
          </a:xfrm>
          <a:prstGeom prst="rect">
            <a:avLst/>
          </a:prstGeom>
          <a:solidFill>
            <a:srgbClr val="F8F8F3"/>
          </a:solidFill>
        </p:spPr>
      </p:sp>
      <p:sp>
        <p:nvSpPr>
          <p:cNvPr id="8" name="TextBox 5"/>
          <p:cNvSpPr txBox="1"/>
          <p:nvPr/>
        </p:nvSpPr>
        <p:spPr>
          <a:xfrm>
            <a:off x="4942860" y="2148421"/>
            <a:ext cx="7077426" cy="4039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480" dirty="0" smtClean="0">
                <a:solidFill>
                  <a:srgbClr val="554563"/>
                </a:solidFill>
                <a:latin typeface="Glacial Indifference"/>
              </a:rPr>
              <a:t>Because person-centered care is an expectation, homes will incur change over costs with or without PEAK.</a:t>
            </a:r>
          </a:p>
          <a:p>
            <a:pPr algn="ctr">
              <a:lnSpc>
                <a:spcPts val="4480"/>
              </a:lnSpc>
            </a:pPr>
            <a:r>
              <a:rPr lang="en-US" sz="3200" spc="480" dirty="0" smtClean="0">
                <a:solidFill>
                  <a:srgbClr val="554563"/>
                </a:solidFill>
                <a:latin typeface="Glacial Indifference"/>
              </a:rPr>
              <a:t> </a:t>
            </a:r>
          </a:p>
          <a:p>
            <a:pPr algn="ctr">
              <a:lnSpc>
                <a:spcPts val="4480"/>
              </a:lnSpc>
            </a:pPr>
            <a:r>
              <a:rPr lang="en-US" sz="3200" b="1" spc="480" dirty="0" smtClean="0">
                <a:solidFill>
                  <a:srgbClr val="554563"/>
                </a:solidFill>
                <a:latin typeface="Glacial Indifference"/>
              </a:rPr>
              <a:t>These costs are reduced with PEAK. </a:t>
            </a:r>
            <a:endParaRPr lang="en-US" sz="3200" b="1" i="0" spc="480" dirty="0">
              <a:solidFill>
                <a:srgbClr val="554563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369840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8200" y="8385646"/>
            <a:ext cx="137922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 b="1" i="1" spc="-75" dirty="0" smtClean="0">
                <a:solidFill>
                  <a:srgbClr val="F8F8F3"/>
                </a:solidFill>
                <a:latin typeface="Lucida Fax" panose="02060602050505020204" pitchFamily="18" charset="0"/>
              </a:rPr>
              <a:t>Conclusions</a:t>
            </a:r>
            <a:endParaRPr lang="en-US" sz="7500" b="1" i="1" spc="-75" dirty="0">
              <a:solidFill>
                <a:srgbClr val="F8F8F3"/>
              </a:solidFill>
              <a:latin typeface="Lucida Fax" panose="02060602050505020204" pitchFamily="18" charset="0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17192296" y="-48185"/>
            <a:ext cx="1324248" cy="10383369"/>
          </a:xfrm>
          <a:prstGeom prst="rect">
            <a:avLst/>
          </a:prstGeom>
          <a:solidFill>
            <a:srgbClr val="F8F8F3"/>
          </a:solidFill>
        </p:spPr>
      </p:sp>
      <p:sp>
        <p:nvSpPr>
          <p:cNvPr id="29" name="AutoShape 2"/>
          <p:cNvSpPr/>
          <p:nvPr/>
        </p:nvSpPr>
        <p:spPr>
          <a:xfrm>
            <a:off x="685800" y="495300"/>
            <a:ext cx="14630400" cy="7239000"/>
          </a:xfrm>
          <a:prstGeom prst="rect">
            <a:avLst/>
          </a:prstGeom>
          <a:solidFill>
            <a:srgbClr val="F8F8F3"/>
          </a:solidFill>
        </p:spPr>
      </p:sp>
      <p:sp>
        <p:nvSpPr>
          <p:cNvPr id="35" name="TextBox 5"/>
          <p:cNvSpPr txBox="1"/>
          <p:nvPr/>
        </p:nvSpPr>
        <p:spPr>
          <a:xfrm>
            <a:off x="1066801" y="689446"/>
            <a:ext cx="13715999" cy="7502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3200" spc="480" dirty="0" smtClean="0">
                <a:solidFill>
                  <a:srgbClr val="554563"/>
                </a:solidFill>
                <a:latin typeface="Glacial Indifference"/>
              </a:rPr>
              <a:t>Person-centered care is important to Kansas nursing home’s future. </a:t>
            </a:r>
          </a:p>
          <a:p>
            <a:pPr marL="457200" indent="-457200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3200" b="0" i="0" spc="480" dirty="0" smtClean="0">
                <a:solidFill>
                  <a:srgbClr val="554563"/>
                </a:solidFill>
                <a:latin typeface="Glacial Indifference"/>
              </a:rPr>
              <a:t>Person-centered care is what our Kansas elders want and deserve.</a:t>
            </a:r>
          </a:p>
          <a:p>
            <a:pPr marL="457200" indent="-457200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3200" spc="480" dirty="0" smtClean="0">
                <a:solidFill>
                  <a:srgbClr val="554563"/>
                </a:solidFill>
                <a:latin typeface="Glacial Indifference"/>
              </a:rPr>
              <a:t>PEAK 2.0 helps nursing homes implement the deep systems changes needed to support PCC.</a:t>
            </a:r>
          </a:p>
          <a:p>
            <a:pPr marL="457200" indent="-457200">
              <a:lnSpc>
                <a:spcPts val="4480"/>
              </a:lnSpc>
              <a:buFont typeface="Arial" panose="020B0604020202020204" pitchFamily="34" charset="0"/>
              <a:buChar char="•"/>
            </a:pPr>
            <a:endParaRPr lang="en-US" sz="3200" spc="480" dirty="0">
              <a:solidFill>
                <a:srgbClr val="554563"/>
              </a:solidFill>
              <a:latin typeface="Glacial Indifference"/>
            </a:endParaRPr>
          </a:p>
          <a:p>
            <a:pPr>
              <a:lnSpc>
                <a:spcPts val="4480"/>
              </a:lnSpc>
            </a:pPr>
            <a:r>
              <a:rPr lang="en-US" sz="3200" b="1" spc="480" dirty="0" smtClean="0">
                <a:solidFill>
                  <a:srgbClr val="554563"/>
                </a:solidFill>
                <a:latin typeface="Glacial Indifference"/>
              </a:rPr>
              <a:t>Our recommendations: </a:t>
            </a:r>
          </a:p>
          <a:p>
            <a:pPr marL="914400" lvl="1" indent="-457200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3200" spc="480" dirty="0" smtClean="0">
                <a:solidFill>
                  <a:srgbClr val="554563"/>
                </a:solidFill>
                <a:latin typeface="Glacial Indifference"/>
              </a:rPr>
              <a:t>Keep PEAK 2.0 an incentive to emphasize PCC’s importance.</a:t>
            </a:r>
          </a:p>
          <a:p>
            <a:pPr marL="914400" lvl="1" indent="-457200">
              <a:lnSpc>
                <a:spcPts val="4480"/>
              </a:lnSpc>
              <a:buFont typeface="Arial" panose="020B0604020202020204" pitchFamily="34" charset="0"/>
              <a:buChar char="•"/>
            </a:pPr>
            <a:r>
              <a:rPr lang="en-US" sz="3200" spc="480" dirty="0" smtClean="0">
                <a:solidFill>
                  <a:srgbClr val="554563"/>
                </a:solidFill>
                <a:latin typeface="Glacial Indifference"/>
              </a:rPr>
              <a:t>Revision PEAK 2.0 with high engagement of key stakeholders.</a:t>
            </a:r>
          </a:p>
          <a:p>
            <a:pPr>
              <a:lnSpc>
                <a:spcPts val="4480"/>
              </a:lnSpc>
            </a:pPr>
            <a:endParaRPr lang="en-US" sz="3200" b="0" i="0" spc="480" dirty="0">
              <a:solidFill>
                <a:srgbClr val="554563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364010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28800" y="7658100"/>
            <a:ext cx="137922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 b="1" i="1" spc="-75" dirty="0" smtClean="0">
                <a:solidFill>
                  <a:srgbClr val="F8F8F3"/>
                </a:solidFill>
                <a:latin typeface="Lucida Fax" panose="02060602050505020204" pitchFamily="18" charset="0"/>
              </a:rPr>
              <a:t>Challenges &amp; Opportunities</a:t>
            </a:r>
            <a:endParaRPr lang="en-US" sz="7500" b="1" i="1" spc="-75" dirty="0">
              <a:solidFill>
                <a:srgbClr val="F8F8F3"/>
              </a:solidFill>
              <a:latin typeface="Lucida Fax" panose="02060602050505020204" pitchFamily="18" charset="0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17192296" y="-48185"/>
            <a:ext cx="1324248" cy="10383369"/>
          </a:xfrm>
          <a:prstGeom prst="rect">
            <a:avLst/>
          </a:prstGeom>
          <a:solidFill>
            <a:srgbClr val="F8F8F3"/>
          </a:solidFill>
        </p:spPr>
      </p:sp>
      <p:grpSp>
        <p:nvGrpSpPr>
          <p:cNvPr id="5" name="Group 5"/>
          <p:cNvGrpSpPr/>
          <p:nvPr/>
        </p:nvGrpSpPr>
        <p:grpSpPr>
          <a:xfrm>
            <a:off x="502698" y="969805"/>
            <a:ext cx="2902846" cy="3994285"/>
            <a:chOff x="0" y="0"/>
            <a:chExt cx="3870461" cy="5325712"/>
          </a:xfrm>
        </p:grpSpPr>
        <p:grpSp>
          <p:nvGrpSpPr>
            <p:cNvPr id="6" name="Group 6"/>
            <p:cNvGrpSpPr/>
            <p:nvPr/>
          </p:nvGrpSpPr>
          <p:grpSpPr>
            <a:xfrm>
              <a:off x="161936" y="0"/>
              <a:ext cx="3546590" cy="3546590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3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0" y="4556271"/>
              <a:ext cx="3870461" cy="7694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4000" b="0" i="0" spc="30" dirty="0" smtClean="0">
                  <a:solidFill>
                    <a:srgbClr val="F8F8F3"/>
                  </a:solidFill>
                  <a:latin typeface="Glacial Indifference"/>
                </a:rPr>
                <a:t>Workforce</a:t>
              </a:r>
              <a:endParaRPr lang="en-US" sz="3000" b="0" i="0" spc="30" dirty="0">
                <a:solidFill>
                  <a:srgbClr val="F8F8F3"/>
                </a:solidFill>
                <a:latin typeface="Glacial Indifference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725251" y="969805"/>
            <a:ext cx="2902846" cy="4571365"/>
            <a:chOff x="0" y="0"/>
            <a:chExt cx="3870461" cy="6095152"/>
          </a:xfrm>
        </p:grpSpPr>
        <p:grpSp>
          <p:nvGrpSpPr>
            <p:cNvPr id="11" name="Group 11"/>
            <p:cNvGrpSpPr/>
            <p:nvPr/>
          </p:nvGrpSpPr>
          <p:grpSpPr>
            <a:xfrm>
              <a:off x="161936" y="0"/>
              <a:ext cx="3546590" cy="3546590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3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0" y="4556270"/>
              <a:ext cx="3870461" cy="15388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4000" b="0" i="0" spc="30" dirty="0" smtClean="0">
                  <a:solidFill>
                    <a:srgbClr val="F8F8F3"/>
                  </a:solidFill>
                  <a:latin typeface="Glacial Indifference"/>
                </a:rPr>
                <a:t>Census &amp; Payer Mix</a:t>
              </a:r>
              <a:endParaRPr lang="en-US" sz="4000" b="0" i="0" spc="30" dirty="0">
                <a:solidFill>
                  <a:srgbClr val="F8F8F3"/>
                </a:solidFill>
                <a:latin typeface="Glacial Indifference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492417" y="993846"/>
            <a:ext cx="2902846" cy="3994288"/>
            <a:chOff x="0" y="0"/>
            <a:chExt cx="3870461" cy="5325716"/>
          </a:xfrm>
        </p:grpSpPr>
        <p:grpSp>
          <p:nvGrpSpPr>
            <p:cNvPr id="15" name="Group 15"/>
            <p:cNvGrpSpPr/>
            <p:nvPr/>
          </p:nvGrpSpPr>
          <p:grpSpPr>
            <a:xfrm>
              <a:off x="161936" y="0"/>
              <a:ext cx="3546590" cy="3546590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3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0" y="4556275"/>
              <a:ext cx="3870461" cy="7694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4000" b="0" i="0" spc="30" dirty="0" smtClean="0">
                  <a:solidFill>
                    <a:srgbClr val="F8F8F3"/>
                  </a:solidFill>
                  <a:latin typeface="Glacial Indifference"/>
                </a:rPr>
                <a:t>Regulations</a:t>
              </a:r>
              <a:endParaRPr lang="en-US" sz="4000" b="0" i="0" spc="30" dirty="0">
                <a:solidFill>
                  <a:srgbClr val="F8F8F3"/>
                </a:solidFill>
                <a:latin typeface="Glacial Indifference"/>
              </a:endParaRPr>
            </a:p>
          </p:txBody>
        </p:sp>
      </p:grpSp>
      <p:grpSp>
        <p:nvGrpSpPr>
          <p:cNvPr id="18" name="Group 14"/>
          <p:cNvGrpSpPr/>
          <p:nvPr/>
        </p:nvGrpSpPr>
        <p:grpSpPr>
          <a:xfrm>
            <a:off x="13921957" y="962096"/>
            <a:ext cx="2902846" cy="4571369"/>
            <a:chOff x="0" y="0"/>
            <a:chExt cx="3870461" cy="6095156"/>
          </a:xfrm>
        </p:grpSpPr>
        <p:grpSp>
          <p:nvGrpSpPr>
            <p:cNvPr id="19" name="Group 15"/>
            <p:cNvGrpSpPr/>
            <p:nvPr/>
          </p:nvGrpSpPr>
          <p:grpSpPr>
            <a:xfrm>
              <a:off x="161936" y="0"/>
              <a:ext cx="3546590" cy="3546590"/>
              <a:chOff x="0" y="0"/>
              <a:chExt cx="6350000" cy="6350000"/>
            </a:xfrm>
          </p:grpSpPr>
          <p:sp>
            <p:nvSpPr>
              <p:cNvPr id="21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3"/>
              </a:solidFill>
            </p:spPr>
          </p:sp>
        </p:grpSp>
        <p:sp>
          <p:nvSpPr>
            <p:cNvPr id="20" name="TextBox 17"/>
            <p:cNvSpPr txBox="1"/>
            <p:nvPr/>
          </p:nvSpPr>
          <p:spPr>
            <a:xfrm>
              <a:off x="0" y="4556274"/>
              <a:ext cx="3870461" cy="15388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4000" b="0" i="0" spc="30" dirty="0" smtClean="0">
                  <a:solidFill>
                    <a:srgbClr val="F8F8F3"/>
                  </a:solidFill>
                  <a:latin typeface="Glacial Indifference"/>
                </a:rPr>
                <a:t>Consumer Expectations</a:t>
              </a:r>
              <a:endParaRPr lang="en-US" sz="4000" b="0" i="0" spc="30" dirty="0">
                <a:solidFill>
                  <a:srgbClr val="F8F8F3"/>
                </a:solidFill>
                <a:latin typeface="Glacial Indifference"/>
              </a:endParaRPr>
            </a:p>
          </p:txBody>
        </p:sp>
      </p:grpSp>
      <p:grpSp>
        <p:nvGrpSpPr>
          <p:cNvPr id="22" name="Group 10"/>
          <p:cNvGrpSpPr/>
          <p:nvPr/>
        </p:nvGrpSpPr>
        <p:grpSpPr>
          <a:xfrm>
            <a:off x="7108834" y="952500"/>
            <a:ext cx="2902846" cy="3979296"/>
            <a:chOff x="0" y="19985"/>
            <a:chExt cx="3870461" cy="5305726"/>
          </a:xfrm>
        </p:grpSpPr>
        <p:grpSp>
          <p:nvGrpSpPr>
            <p:cNvPr id="23" name="Group 11"/>
            <p:cNvGrpSpPr/>
            <p:nvPr/>
          </p:nvGrpSpPr>
          <p:grpSpPr>
            <a:xfrm>
              <a:off x="169848" y="19985"/>
              <a:ext cx="3530765" cy="3546590"/>
              <a:chOff x="14166" y="35783"/>
              <a:chExt cx="6321666" cy="6350000"/>
            </a:xfrm>
          </p:grpSpPr>
          <p:sp>
            <p:nvSpPr>
              <p:cNvPr id="25" name="Freeform 12"/>
              <p:cNvSpPr/>
              <p:nvPr/>
            </p:nvSpPr>
            <p:spPr>
              <a:xfrm>
                <a:off x="14166" y="35783"/>
                <a:ext cx="6321666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8F8F3"/>
              </a:solidFill>
            </p:spPr>
          </p:sp>
        </p:grpSp>
        <p:sp>
          <p:nvSpPr>
            <p:cNvPr id="24" name="TextBox 13"/>
            <p:cNvSpPr txBox="1"/>
            <p:nvPr/>
          </p:nvSpPr>
          <p:spPr>
            <a:xfrm>
              <a:off x="0" y="4556270"/>
              <a:ext cx="3870461" cy="7694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4000" b="0" i="0" spc="30" dirty="0" smtClean="0">
                  <a:solidFill>
                    <a:srgbClr val="F8F8F3"/>
                  </a:solidFill>
                  <a:latin typeface="Glacial Indifference"/>
                </a:rPr>
                <a:t>Quality</a:t>
              </a:r>
              <a:endParaRPr lang="en-US" sz="4000" b="0" i="0" spc="30" dirty="0">
                <a:solidFill>
                  <a:srgbClr val="F8F8F3"/>
                </a:solidFill>
                <a:latin typeface="Glacial Indifference"/>
              </a:endParaRPr>
            </a:p>
          </p:txBody>
        </p:sp>
      </p:grpSp>
      <p:pic>
        <p:nvPicPr>
          <p:cNvPr id="26" name="Picture 25" descr="Male Man Stick Figure - Free vector graphic o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33500"/>
            <a:ext cx="1021812" cy="2043624"/>
          </a:xfrm>
          <a:prstGeom prst="rect">
            <a:avLst/>
          </a:prstGeom>
        </p:spPr>
      </p:pic>
      <p:pic>
        <p:nvPicPr>
          <p:cNvPr id="27" name="Picture 26" descr="File:Dollar sign in circle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333500"/>
            <a:ext cx="1981200" cy="1981200"/>
          </a:xfrm>
          <a:prstGeom prst="rect">
            <a:avLst/>
          </a:prstGeom>
        </p:spPr>
      </p:pic>
      <p:pic>
        <p:nvPicPr>
          <p:cNvPr id="30" name="Picture 29" descr="java - How can i display a tick mark and some text on a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301" y="1356800"/>
            <a:ext cx="1805500" cy="1805500"/>
          </a:xfrm>
          <a:prstGeom prst="rect">
            <a:avLst/>
          </a:prstGeom>
        </p:spPr>
      </p:pic>
      <p:pic>
        <p:nvPicPr>
          <p:cNvPr id="32" name="Picture 31" descr="Tanner Higgin – Blog and Portfolio » C.V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760" y="1099045"/>
            <a:ext cx="2368051" cy="2368051"/>
          </a:xfrm>
          <a:prstGeom prst="rect">
            <a:avLst/>
          </a:prstGeom>
        </p:spPr>
      </p:pic>
      <p:pic>
        <p:nvPicPr>
          <p:cNvPr id="33" name="Picture 32" descr="Free vector graphic: Bald, Elder, Avatar, Man, Simple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0673" y="1395924"/>
            <a:ext cx="1405414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47185" y="4737261"/>
            <a:ext cx="8295660" cy="4318808"/>
          </a:xfrm>
          <a:prstGeom prst="rect">
            <a:avLst/>
          </a:prstGeom>
          <a:solidFill>
            <a:srgbClr val="F8F8F3"/>
          </a:solidFill>
        </p:spPr>
      </p:sp>
      <p:grpSp>
        <p:nvGrpSpPr>
          <p:cNvPr id="3" name="Group 3"/>
          <p:cNvGrpSpPr/>
          <p:nvPr/>
        </p:nvGrpSpPr>
        <p:grpSpPr>
          <a:xfrm>
            <a:off x="2044874" y="5347508"/>
            <a:ext cx="6700282" cy="3238729"/>
            <a:chOff x="0" y="0"/>
            <a:chExt cx="8933709" cy="4318305"/>
          </a:xfrm>
        </p:grpSpPr>
        <p:sp>
          <p:nvSpPr>
            <p:cNvPr id="4" name="TextBox 4"/>
            <p:cNvSpPr txBox="1"/>
            <p:nvPr/>
          </p:nvSpPr>
          <p:spPr>
            <a:xfrm>
              <a:off x="2" y="0"/>
              <a:ext cx="8933705" cy="1524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0"/>
                </a:lnSpc>
              </a:pPr>
              <a:r>
                <a:rPr lang="en-US" sz="7500" b="0" i="1" spc="-75" dirty="0" smtClean="0">
                  <a:solidFill>
                    <a:srgbClr val="554563"/>
                  </a:solidFill>
                  <a:latin typeface="Lucida Fax" panose="02060602050505020204" pitchFamily="18" charset="0"/>
                </a:rPr>
                <a:t>$222,750</a:t>
              </a:r>
              <a:endParaRPr lang="en-US" sz="7500" b="0" i="1" spc="-75" dirty="0">
                <a:solidFill>
                  <a:srgbClr val="554563"/>
                </a:solidFill>
                <a:latin typeface="Lucida Fax" panose="02060602050505020204" pitchFamily="18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009981"/>
              <a:ext cx="8933709" cy="23083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spc="480" dirty="0" smtClean="0">
                  <a:solidFill>
                    <a:srgbClr val="554563"/>
                  </a:solidFill>
                  <a:latin typeface="Glacial Indifference"/>
                </a:rPr>
                <a:t>THE ANNUAL COST </a:t>
              </a:r>
              <a:r>
                <a:rPr lang="en-US" sz="3200" b="0" i="0" spc="480" dirty="0" smtClean="0">
                  <a:solidFill>
                    <a:srgbClr val="554563"/>
                  </a:solidFill>
                  <a:latin typeface="Glacial Indifference"/>
                </a:rPr>
                <a:t>FOR A NURSING HOME WITH 45% TURNOVER.</a:t>
              </a:r>
              <a:endParaRPr lang="en-US" sz="3200" b="0" i="0" spc="480" dirty="0">
                <a:solidFill>
                  <a:srgbClr val="554563"/>
                </a:solidFill>
                <a:latin typeface="Glacial Indifference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8745155" y="1028700"/>
            <a:ext cx="8295660" cy="4318808"/>
          </a:xfrm>
          <a:prstGeom prst="rect">
            <a:avLst/>
          </a:prstGeom>
          <a:solidFill>
            <a:srgbClr val="F8F8F3">
              <a:alpha val="18823"/>
            </a:srgbClr>
          </a:solidFill>
        </p:spPr>
      </p:sp>
      <p:grpSp>
        <p:nvGrpSpPr>
          <p:cNvPr id="7" name="Group 7"/>
          <p:cNvGrpSpPr/>
          <p:nvPr/>
        </p:nvGrpSpPr>
        <p:grpSpPr>
          <a:xfrm>
            <a:off x="9542845" y="1610608"/>
            <a:ext cx="6700282" cy="2661648"/>
            <a:chOff x="0" y="0"/>
            <a:chExt cx="8933709" cy="3548863"/>
          </a:xfrm>
        </p:grpSpPr>
        <p:sp>
          <p:nvSpPr>
            <p:cNvPr id="8" name="TextBox 8"/>
            <p:cNvSpPr txBox="1"/>
            <p:nvPr/>
          </p:nvSpPr>
          <p:spPr>
            <a:xfrm>
              <a:off x="2" y="0"/>
              <a:ext cx="8933705" cy="1524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0"/>
                </a:lnSpc>
              </a:pPr>
              <a:r>
                <a:rPr lang="en-US" sz="7500" i="1" spc="-75" dirty="0" smtClean="0">
                  <a:solidFill>
                    <a:srgbClr val="F8F8F3"/>
                  </a:solidFill>
                  <a:latin typeface="Lucida Fax" panose="02060602050505020204" pitchFamily="18" charset="0"/>
                </a:rPr>
                <a:t>33</a:t>
              </a:r>
              <a:r>
                <a:rPr lang="en-US" sz="7500" b="0" i="1" spc="-75" dirty="0" smtClean="0">
                  <a:solidFill>
                    <a:srgbClr val="F8F8F3"/>
                  </a:solidFill>
                  <a:latin typeface="Lucida Fax" panose="02060602050505020204" pitchFamily="18" charset="0"/>
                </a:rPr>
                <a:t>%</a:t>
              </a:r>
              <a:endParaRPr lang="en-US" sz="7500" b="0" i="1" spc="-75" dirty="0">
                <a:solidFill>
                  <a:srgbClr val="F8F8F3"/>
                </a:solidFill>
                <a:latin typeface="Lucida Fax" panose="02060602050505020204" pitchFamily="18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009981"/>
              <a:ext cx="8933709" cy="15388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spc="480" dirty="0" smtClean="0">
                  <a:solidFill>
                    <a:srgbClr val="F8F8F3"/>
                  </a:solidFill>
                  <a:latin typeface="Glacial Indifference"/>
                </a:rPr>
                <a:t>TURNOVER COSTS 33% OF AN EMPLOYEE’S SALARY</a:t>
              </a:r>
              <a:endParaRPr lang="en-US" sz="3200" b="0" i="0" spc="480" dirty="0">
                <a:solidFill>
                  <a:srgbClr val="F8F8F3"/>
                </a:solidFill>
                <a:latin typeface="Glacial Indifference"/>
              </a:endParaRPr>
            </a:p>
          </p:txBody>
        </p:sp>
      </p:grpSp>
      <p:sp>
        <p:nvSpPr>
          <p:cNvPr id="10" name="AutoShape 10"/>
          <p:cNvSpPr/>
          <p:nvPr/>
        </p:nvSpPr>
        <p:spPr>
          <a:xfrm rot="-5400000">
            <a:off x="15502278" y="2182900"/>
            <a:ext cx="48990" cy="9533197"/>
          </a:xfrm>
          <a:prstGeom prst="rect">
            <a:avLst/>
          </a:prstGeom>
          <a:solidFill>
            <a:srgbClr val="F8F8F3"/>
          </a:solidFill>
        </p:spPr>
      </p:sp>
      <p:sp>
        <p:nvSpPr>
          <p:cNvPr id="11" name="AutoShape 11"/>
          <p:cNvSpPr/>
          <p:nvPr/>
        </p:nvSpPr>
        <p:spPr>
          <a:xfrm rot="-5400000">
            <a:off x="2968534" y="-1602990"/>
            <a:ext cx="48990" cy="9533197"/>
          </a:xfrm>
          <a:prstGeom prst="rect">
            <a:avLst/>
          </a:prstGeom>
          <a:solidFill>
            <a:srgbClr val="F8F8F3"/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044874" y="5347508"/>
            <a:ext cx="6700282" cy="3238729"/>
            <a:chOff x="0" y="0"/>
            <a:chExt cx="8933709" cy="4318305"/>
          </a:xfrm>
        </p:grpSpPr>
        <p:sp>
          <p:nvSpPr>
            <p:cNvPr id="4" name="TextBox 4"/>
            <p:cNvSpPr txBox="1"/>
            <p:nvPr/>
          </p:nvSpPr>
          <p:spPr>
            <a:xfrm>
              <a:off x="2" y="0"/>
              <a:ext cx="8933705" cy="1524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0"/>
                </a:lnSpc>
              </a:pPr>
              <a:r>
                <a:rPr lang="en-US" sz="7500" b="0" i="1" spc="-75" dirty="0" smtClean="0">
                  <a:solidFill>
                    <a:srgbClr val="554563"/>
                  </a:solidFill>
                  <a:latin typeface="Lucida Fax" panose="02060602050505020204" pitchFamily="18" charset="0"/>
                </a:rPr>
                <a:t>$222,750</a:t>
              </a:r>
              <a:endParaRPr lang="en-US" sz="7500" b="0" i="1" spc="-75" dirty="0">
                <a:solidFill>
                  <a:srgbClr val="554563"/>
                </a:solidFill>
                <a:latin typeface="Lucida Fax" panose="02060602050505020204" pitchFamily="18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009981"/>
              <a:ext cx="8933709" cy="23083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spc="480" dirty="0" smtClean="0">
                  <a:solidFill>
                    <a:srgbClr val="554563"/>
                  </a:solidFill>
                  <a:latin typeface="Glacial Indifference"/>
                </a:rPr>
                <a:t>THE ANNUAL COST </a:t>
              </a:r>
              <a:r>
                <a:rPr lang="en-US" sz="3200" b="0" i="0" spc="480" dirty="0" smtClean="0">
                  <a:solidFill>
                    <a:srgbClr val="554563"/>
                  </a:solidFill>
                  <a:latin typeface="Glacial Indifference"/>
                </a:rPr>
                <a:t>FOR A NURSING HOME WITH 45% TURNOVER.</a:t>
              </a:r>
              <a:endParaRPr lang="en-US" sz="3200" b="0" i="0" spc="480" dirty="0">
                <a:solidFill>
                  <a:srgbClr val="554563"/>
                </a:solidFill>
                <a:latin typeface="Glacial Indifference"/>
              </a:endParaRPr>
            </a:p>
          </p:txBody>
        </p:sp>
      </p:grpSp>
      <p:sp>
        <p:nvSpPr>
          <p:cNvPr id="10" name="AutoShape 10"/>
          <p:cNvSpPr/>
          <p:nvPr/>
        </p:nvSpPr>
        <p:spPr>
          <a:xfrm rot="-5400000">
            <a:off x="15502278" y="2182900"/>
            <a:ext cx="48990" cy="9533197"/>
          </a:xfrm>
          <a:prstGeom prst="rect">
            <a:avLst/>
          </a:prstGeom>
          <a:solidFill>
            <a:srgbClr val="F8F8F3"/>
          </a:solidFill>
        </p:spPr>
      </p:sp>
      <p:sp>
        <p:nvSpPr>
          <p:cNvPr id="11" name="AutoShape 11"/>
          <p:cNvSpPr/>
          <p:nvPr/>
        </p:nvSpPr>
        <p:spPr>
          <a:xfrm rot="-5400000">
            <a:off x="2968534" y="-1602990"/>
            <a:ext cx="48990" cy="9533197"/>
          </a:xfrm>
          <a:prstGeom prst="rect">
            <a:avLst/>
          </a:prstGeom>
          <a:solidFill>
            <a:srgbClr val="F8F8F3"/>
          </a:solidFill>
        </p:spPr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878" y="2967039"/>
            <a:ext cx="8352244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28800" y="7658100"/>
            <a:ext cx="137922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 b="1" i="1" spc="-75" dirty="0" smtClean="0">
                <a:solidFill>
                  <a:srgbClr val="F8F8F3"/>
                </a:solidFill>
                <a:latin typeface="Lucida Fax" panose="02060602050505020204" pitchFamily="18" charset="0"/>
              </a:rPr>
              <a:t>PEAK 2.0 Example</a:t>
            </a:r>
            <a:endParaRPr lang="en-US" sz="7500" b="1" i="1" spc="-75" dirty="0">
              <a:solidFill>
                <a:srgbClr val="F8F8F3"/>
              </a:solidFill>
              <a:latin typeface="Lucida Fax" panose="02060602050505020204" pitchFamily="18" charset="0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17192296" y="-48185"/>
            <a:ext cx="1324248" cy="10383369"/>
          </a:xfrm>
          <a:prstGeom prst="rect">
            <a:avLst/>
          </a:prstGeom>
          <a:solidFill>
            <a:srgbClr val="F8F8F3"/>
          </a:solidFill>
        </p:spPr>
      </p:sp>
      <p:sp>
        <p:nvSpPr>
          <p:cNvPr id="29" name="AutoShape 2"/>
          <p:cNvSpPr/>
          <p:nvPr/>
        </p:nvSpPr>
        <p:spPr>
          <a:xfrm>
            <a:off x="4343400" y="1409700"/>
            <a:ext cx="8686800" cy="4547408"/>
          </a:xfrm>
          <a:prstGeom prst="rect">
            <a:avLst/>
          </a:prstGeom>
          <a:solidFill>
            <a:srgbClr val="F8F8F3"/>
          </a:solidFill>
        </p:spPr>
      </p:sp>
      <p:grpSp>
        <p:nvGrpSpPr>
          <p:cNvPr id="31" name="Group 3"/>
          <p:cNvGrpSpPr/>
          <p:nvPr/>
        </p:nvGrpSpPr>
        <p:grpSpPr>
          <a:xfrm>
            <a:off x="5293491" y="1943100"/>
            <a:ext cx="6700283" cy="3451641"/>
            <a:chOff x="2" y="0"/>
            <a:chExt cx="8933710" cy="4331240"/>
          </a:xfrm>
        </p:grpSpPr>
        <p:sp>
          <p:nvSpPr>
            <p:cNvPr id="34" name="TextBox 4"/>
            <p:cNvSpPr txBox="1"/>
            <p:nvPr/>
          </p:nvSpPr>
          <p:spPr>
            <a:xfrm>
              <a:off x="2" y="0"/>
              <a:ext cx="8933705" cy="1448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0"/>
                </a:lnSpc>
              </a:pPr>
              <a:r>
                <a:rPr lang="en-US" sz="7500" b="1" i="1" spc="-75" dirty="0" smtClean="0">
                  <a:solidFill>
                    <a:srgbClr val="554563"/>
                  </a:solidFill>
                  <a:latin typeface="Lucida Fax" panose="02060602050505020204" pitchFamily="18" charset="0"/>
                </a:rPr>
                <a:t>$371,250</a:t>
              </a:r>
              <a:endParaRPr lang="en-US" sz="7500" b="1" i="1" spc="-75" dirty="0">
                <a:solidFill>
                  <a:srgbClr val="554563"/>
                </a:solidFill>
                <a:latin typeface="Lucida Fax" panose="02060602050505020204" pitchFamily="18" charset="0"/>
              </a:endParaRPr>
            </a:p>
          </p:txBody>
        </p:sp>
        <p:sp>
          <p:nvSpPr>
            <p:cNvPr id="35" name="TextBox 5"/>
            <p:cNvSpPr txBox="1"/>
            <p:nvPr/>
          </p:nvSpPr>
          <p:spPr>
            <a:xfrm>
              <a:off x="3" y="1434674"/>
              <a:ext cx="8933709" cy="2896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spc="480" dirty="0" smtClean="0">
                  <a:solidFill>
                    <a:srgbClr val="554563"/>
                  </a:solidFill>
                  <a:latin typeface="Glacial Indifference"/>
                </a:rPr>
                <a:t>One PEAK home’s turnover rate went from 110% to 35%. That’s a 75% reduction in turnover.</a:t>
              </a:r>
              <a:endParaRPr lang="en-US" sz="3200" b="0" i="0" spc="480" dirty="0">
                <a:solidFill>
                  <a:srgbClr val="554563"/>
                </a:solidFill>
                <a:latin typeface="Glacial Indifferenc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143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3329769">
            <a:off x="-5056995" y="-248300"/>
            <a:ext cx="14076778" cy="7453670"/>
          </a:xfrm>
          <a:prstGeom prst="rect">
            <a:avLst/>
          </a:prstGeom>
          <a:solidFill>
            <a:srgbClr val="554563">
              <a:alpha val="19607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11693236" y="1442248"/>
            <a:ext cx="5118936" cy="3462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000"/>
              </a:lnSpc>
            </a:pPr>
            <a:r>
              <a:rPr lang="en-US" sz="7500" b="0" i="1" spc="-75" dirty="0" smtClean="0">
                <a:solidFill>
                  <a:srgbClr val="554563"/>
                </a:solidFill>
                <a:latin typeface="Lucida Fax" panose="02060602050505020204" pitchFamily="18" charset="0"/>
              </a:rPr>
              <a:t>What do staff want?</a:t>
            </a:r>
            <a:endParaRPr lang="en-US" sz="7500" b="0" i="1" spc="-75" dirty="0">
              <a:solidFill>
                <a:srgbClr val="554563"/>
              </a:solidFill>
              <a:latin typeface="Lucida Fax" panose="02060602050505020204" pitchFamily="18" charset="0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2209800" y="1404148"/>
            <a:ext cx="9448800" cy="8311352"/>
          </a:xfrm>
          <a:prstGeom prst="rect">
            <a:avLst/>
          </a:prstGeom>
          <a:solidFill>
            <a:srgbClr val="554563"/>
          </a:solidFill>
        </p:spPr>
      </p:sp>
      <p:sp>
        <p:nvSpPr>
          <p:cNvPr id="5" name="TextBox 5"/>
          <p:cNvSpPr txBox="1"/>
          <p:nvPr/>
        </p:nvSpPr>
        <p:spPr>
          <a:xfrm>
            <a:off x="2841357" y="2291301"/>
            <a:ext cx="8185686" cy="65370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48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3200" b="1" spc="480" dirty="0" smtClean="0">
                <a:solidFill>
                  <a:srgbClr val="F8F8F3"/>
                </a:solidFill>
                <a:latin typeface="Glacial Indifference"/>
              </a:rPr>
              <a:t>RESPECT AND APPRECIATION</a:t>
            </a:r>
          </a:p>
          <a:p>
            <a:pPr marL="457200" indent="-457200">
              <a:lnSpc>
                <a:spcPts val="448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3200" b="1" spc="480" dirty="0" smtClean="0">
                <a:solidFill>
                  <a:srgbClr val="F8F8F3"/>
                </a:solidFill>
                <a:latin typeface="Glacial Indifference"/>
              </a:rPr>
              <a:t>MEANINGFUL WORK</a:t>
            </a:r>
          </a:p>
          <a:p>
            <a:pPr marL="457200" indent="-457200">
              <a:lnSpc>
                <a:spcPts val="448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3200" b="1" i="0" spc="480" dirty="0" smtClean="0">
                <a:solidFill>
                  <a:srgbClr val="F8F8F3"/>
                </a:solidFill>
                <a:latin typeface="Glacial Indifference"/>
              </a:rPr>
              <a:t>EDUCATION AND KNOW EXPECTATIONS</a:t>
            </a:r>
          </a:p>
          <a:p>
            <a:pPr marL="457200" indent="-457200">
              <a:lnSpc>
                <a:spcPts val="448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3200" b="1" spc="480" dirty="0" smtClean="0">
                <a:solidFill>
                  <a:srgbClr val="F8F8F3"/>
                </a:solidFill>
                <a:latin typeface="Glacial Indifference"/>
              </a:rPr>
              <a:t>INPUT IN DECISIONS</a:t>
            </a:r>
          </a:p>
          <a:p>
            <a:pPr marL="457200" indent="-457200">
              <a:lnSpc>
                <a:spcPts val="448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3200" b="1" i="0" spc="480" dirty="0" smtClean="0">
                <a:solidFill>
                  <a:srgbClr val="F8F8F3"/>
                </a:solidFill>
                <a:latin typeface="Glacial Indifference"/>
              </a:rPr>
              <a:t>COMMUNICATION</a:t>
            </a:r>
          </a:p>
          <a:p>
            <a:pPr marL="457200" indent="-457200">
              <a:lnSpc>
                <a:spcPts val="448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3200" b="1" spc="480" dirty="0" smtClean="0">
                <a:solidFill>
                  <a:srgbClr val="F8F8F3"/>
                </a:solidFill>
                <a:latin typeface="Glacial Indifference"/>
              </a:rPr>
              <a:t>COMPETITIVE PAY AND PROMOTION</a:t>
            </a:r>
          </a:p>
          <a:p>
            <a:pPr marL="457200" indent="-457200">
              <a:lnSpc>
                <a:spcPts val="448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3200" b="1" i="0" spc="480" dirty="0" smtClean="0">
                <a:solidFill>
                  <a:srgbClr val="F8F8F3"/>
                </a:solidFill>
                <a:latin typeface="Glacial Indifference"/>
              </a:rPr>
              <a:t>CARING, NUTURING LEADERSHIP</a:t>
            </a:r>
            <a:endParaRPr lang="en-US" sz="3200" b="1" i="0" spc="480" dirty="0">
              <a:solidFill>
                <a:srgbClr val="F8F8F3"/>
              </a:solidFill>
              <a:latin typeface="Glacial Indifference"/>
            </a:endParaRPr>
          </a:p>
        </p:txBody>
      </p:sp>
      <p:sp>
        <p:nvSpPr>
          <p:cNvPr id="6" name="TextBox 6"/>
          <p:cNvSpPr txBox="1"/>
          <p:nvPr/>
        </p:nvSpPr>
        <p:spPr>
          <a:xfrm rot="-5400000">
            <a:off x="-2675915" y="4268723"/>
            <a:ext cx="7352080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92" dirty="0" smtClean="0">
                <a:solidFill>
                  <a:srgbClr val="554563"/>
                </a:solidFill>
                <a:latin typeface="Glacial Indifference"/>
              </a:rPr>
              <a:t>Susan </a:t>
            </a:r>
            <a:r>
              <a:rPr lang="en-US" sz="2400" spc="192" dirty="0" err="1" smtClean="0">
                <a:solidFill>
                  <a:srgbClr val="554563"/>
                </a:solidFill>
                <a:latin typeface="Glacial Indifference"/>
              </a:rPr>
              <a:t>Gilster</a:t>
            </a:r>
            <a:r>
              <a:rPr lang="en-US" sz="2400" spc="192" dirty="0" smtClean="0">
                <a:solidFill>
                  <a:srgbClr val="554563"/>
                </a:solidFill>
                <a:latin typeface="Glacial Indifference"/>
              </a:rPr>
              <a:t>, PhD, RN; PCC Dementia Compliance</a:t>
            </a:r>
            <a:endParaRPr lang="en-US" sz="2400" b="0" i="0" spc="192" dirty="0">
              <a:solidFill>
                <a:srgbClr val="554563"/>
              </a:solidFill>
              <a:latin typeface="Glacial Indifference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17259300" y="1028700"/>
            <a:ext cx="48990" cy="9533197"/>
          </a:xfrm>
          <a:prstGeom prst="rect">
            <a:avLst/>
          </a:prstGeom>
          <a:solidFill>
            <a:srgbClr val="554563"/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4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5167995"/>
            <a:ext cx="18288000" cy="5168980"/>
          </a:xfrm>
          <a:prstGeom prst="rect">
            <a:avLst/>
          </a:prstGeom>
          <a:solidFill>
            <a:schemeClr val="bg1">
              <a:alpha val="19216"/>
            </a:schemeClr>
          </a:solidFill>
        </p:spPr>
      </p:sp>
      <p:sp>
        <p:nvSpPr>
          <p:cNvPr id="3" name="AutoShape 3"/>
          <p:cNvSpPr/>
          <p:nvPr/>
        </p:nvSpPr>
        <p:spPr>
          <a:xfrm rot="-5400000">
            <a:off x="3110229" y="376901"/>
            <a:ext cx="48990" cy="9533197"/>
          </a:xfrm>
          <a:prstGeom prst="rect">
            <a:avLst/>
          </a:prstGeom>
          <a:solidFill>
            <a:srgbClr val="F8F8F3"/>
          </a:solidFill>
        </p:spPr>
      </p:sp>
      <p:sp>
        <p:nvSpPr>
          <p:cNvPr id="5" name="AutoShape 5"/>
          <p:cNvSpPr/>
          <p:nvPr/>
        </p:nvSpPr>
        <p:spPr>
          <a:xfrm>
            <a:off x="10596395" y="495301"/>
            <a:ext cx="7388810" cy="4177113"/>
          </a:xfrm>
          <a:prstGeom prst="rect">
            <a:avLst/>
          </a:prstGeom>
          <a:solidFill>
            <a:srgbClr val="F8F8F3"/>
          </a:solidFill>
        </p:spPr>
      </p:sp>
      <p:sp>
        <p:nvSpPr>
          <p:cNvPr id="7" name="TextBox 7"/>
          <p:cNvSpPr txBox="1"/>
          <p:nvPr/>
        </p:nvSpPr>
        <p:spPr>
          <a:xfrm>
            <a:off x="883436" y="6134100"/>
            <a:ext cx="16413964" cy="2885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 b="0" i="0" spc="480" dirty="0" smtClean="0">
                <a:solidFill>
                  <a:srgbClr val="F8F8F3"/>
                </a:solidFill>
                <a:latin typeface="Glacial Indifference"/>
              </a:rPr>
              <a:t>PEAK 2.0 HAS CRITERIA BUILT INTO THE PROGRAM </a:t>
            </a:r>
            <a:r>
              <a:rPr lang="en-US" sz="3200" spc="480" dirty="0" smtClean="0">
                <a:solidFill>
                  <a:srgbClr val="F8F8F3"/>
                </a:solidFill>
                <a:latin typeface="Glacial Indifference"/>
              </a:rPr>
              <a:t>THAT PROMOTES</a:t>
            </a:r>
            <a:r>
              <a:rPr lang="en-US" sz="3200" b="0" i="0" spc="480" dirty="0" smtClean="0">
                <a:solidFill>
                  <a:srgbClr val="F8F8F3"/>
                </a:solidFill>
                <a:latin typeface="Glacial Indifference"/>
              </a:rPr>
              <a:t> </a:t>
            </a:r>
            <a:r>
              <a:rPr lang="en-US" sz="3600" b="1" i="0" spc="480" dirty="0" smtClean="0">
                <a:solidFill>
                  <a:srgbClr val="F8F8F3"/>
                </a:solidFill>
                <a:latin typeface="Glacial Indifference"/>
              </a:rPr>
              <a:t>HIGH LEVELS OF ENGAGEMENT</a:t>
            </a:r>
            <a:r>
              <a:rPr lang="en-US" sz="3200" b="0" i="0" spc="480" dirty="0" smtClean="0">
                <a:solidFill>
                  <a:srgbClr val="F8F8F3"/>
                </a:solidFill>
                <a:latin typeface="Glacial Indifference"/>
              </a:rPr>
              <a:t>, EMPLOYEE </a:t>
            </a:r>
            <a:r>
              <a:rPr lang="en-US" sz="3600" b="1" i="0" spc="480" dirty="0" smtClean="0">
                <a:solidFill>
                  <a:srgbClr val="F8F8F3"/>
                </a:solidFill>
                <a:latin typeface="Glacial Indifference"/>
              </a:rPr>
              <a:t>GROWTH AND DEVELOPMENT</a:t>
            </a:r>
            <a:r>
              <a:rPr lang="en-US" sz="3200" b="0" i="0" spc="480" dirty="0" smtClean="0">
                <a:solidFill>
                  <a:srgbClr val="F8F8F3"/>
                </a:solidFill>
                <a:latin typeface="Glacial Indifference"/>
              </a:rPr>
              <a:t>, AND EXPECTATIONS OF INVOVLEMENT IN </a:t>
            </a:r>
            <a:r>
              <a:rPr lang="en-US" sz="3600" b="1" i="0" spc="480" dirty="0" smtClean="0">
                <a:solidFill>
                  <a:srgbClr val="F8F8F3"/>
                </a:solidFill>
                <a:latin typeface="Glacial Indifference"/>
              </a:rPr>
              <a:t>DECISION-MAKING THROUGHOUT THE ORGANIZATION</a:t>
            </a:r>
            <a:r>
              <a:rPr lang="en-US" sz="3200" b="0" i="0" spc="480" dirty="0" smtClean="0">
                <a:solidFill>
                  <a:srgbClr val="F8F8F3"/>
                </a:solidFill>
                <a:latin typeface="Glacial Indifference"/>
              </a:rPr>
              <a:t>; ALL OF WHICH WERE CITED AS THINGS STAFF WANT IN THEIR JOBS.</a:t>
            </a:r>
            <a:endParaRPr lang="en-US" sz="3200" b="0" i="0" spc="480" dirty="0">
              <a:solidFill>
                <a:srgbClr val="F8F8F3"/>
              </a:solidFill>
              <a:latin typeface="Glacial Indifference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83436" y="2301727"/>
            <a:ext cx="9410700" cy="596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68"/>
              </a:lnSpc>
            </a:pPr>
            <a:r>
              <a:rPr lang="en-US" sz="5400" b="1" spc="234" dirty="0" smtClean="0">
                <a:solidFill>
                  <a:srgbClr val="F8F8F3"/>
                </a:solidFill>
                <a:latin typeface="Glacial Indifference"/>
              </a:rPr>
              <a:t>PEAK KNOWS </a:t>
            </a:r>
            <a:r>
              <a:rPr lang="en-US" sz="5400" b="1" u="sng" spc="234" dirty="0" smtClean="0">
                <a:solidFill>
                  <a:srgbClr val="F8F8F3"/>
                </a:solidFill>
                <a:latin typeface="Glacial Indifference"/>
              </a:rPr>
              <a:t>WORKFORCE</a:t>
            </a:r>
            <a:endParaRPr lang="en-US" sz="5400" b="1" i="0" u="sng" spc="234" dirty="0">
              <a:solidFill>
                <a:srgbClr val="F8F8F3"/>
              </a:solidFill>
              <a:latin typeface="Glacial Indifference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197" y="495300"/>
            <a:ext cx="5606863" cy="417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8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3329769">
            <a:off x="-5056995" y="-248300"/>
            <a:ext cx="14076778" cy="7453670"/>
          </a:xfrm>
          <a:prstGeom prst="rect">
            <a:avLst/>
          </a:prstGeom>
          <a:solidFill>
            <a:srgbClr val="554563">
              <a:alpha val="19607"/>
            </a:srgbClr>
          </a:solidFill>
        </p:spPr>
      </p:sp>
      <p:sp>
        <p:nvSpPr>
          <p:cNvPr id="3" name="TextBox 3"/>
          <p:cNvSpPr txBox="1"/>
          <p:nvPr/>
        </p:nvSpPr>
        <p:spPr>
          <a:xfrm>
            <a:off x="11201400" y="1440873"/>
            <a:ext cx="5651733" cy="5770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000"/>
              </a:lnSpc>
            </a:pPr>
            <a:r>
              <a:rPr lang="en-US" sz="7500" b="0" i="1" spc="-75" dirty="0" smtClean="0">
                <a:solidFill>
                  <a:srgbClr val="554563"/>
                </a:solidFill>
                <a:latin typeface="Lucida Fax" panose="02060602050505020204" pitchFamily="18" charset="0"/>
              </a:rPr>
              <a:t>What do customers want in regards to workforce?</a:t>
            </a:r>
            <a:endParaRPr lang="en-US" sz="7500" b="0" i="1" spc="-75" dirty="0">
              <a:solidFill>
                <a:srgbClr val="554563"/>
              </a:solidFill>
              <a:latin typeface="Lucida Fax" panose="02060602050505020204" pitchFamily="18" charset="0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1953320" y="1409700"/>
            <a:ext cx="9448800" cy="8311352"/>
          </a:xfrm>
          <a:prstGeom prst="rect">
            <a:avLst/>
          </a:prstGeom>
          <a:solidFill>
            <a:srgbClr val="554563"/>
          </a:solidFill>
        </p:spPr>
      </p:sp>
      <p:sp>
        <p:nvSpPr>
          <p:cNvPr id="5" name="TextBox 5"/>
          <p:cNvSpPr txBox="1"/>
          <p:nvPr/>
        </p:nvSpPr>
        <p:spPr>
          <a:xfrm>
            <a:off x="2584877" y="3892047"/>
            <a:ext cx="8185686" cy="2662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3200" b="1" spc="480" dirty="0" smtClean="0">
                <a:solidFill>
                  <a:srgbClr val="F8F8F3"/>
                </a:solidFill>
                <a:latin typeface="Glacial Indifference"/>
              </a:rPr>
              <a:t>KNOW ME (THE CUSTOMER)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3200" b="1" i="0" spc="480" dirty="0" smtClean="0">
                <a:solidFill>
                  <a:srgbClr val="F8F8F3"/>
                </a:solidFill>
                <a:latin typeface="Glacial Indifference"/>
              </a:rPr>
              <a:t>CARING AND CONCERNED STAFF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3200" b="1" spc="480" dirty="0" smtClean="0">
                <a:solidFill>
                  <a:srgbClr val="F8F8F3"/>
                </a:solidFill>
                <a:latin typeface="Glacial Indifference"/>
              </a:rPr>
              <a:t>COMPETENTLY TRAINED STAFF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sz="3200" b="1" i="0" spc="480" dirty="0" smtClean="0">
                <a:solidFill>
                  <a:srgbClr val="F8F8F3"/>
                </a:solidFill>
                <a:latin typeface="Glacial Indifference"/>
              </a:rPr>
              <a:t>RESPECTFUL STAFF</a:t>
            </a:r>
            <a:endParaRPr lang="en-US" sz="3200" b="1" i="0" spc="480" dirty="0">
              <a:solidFill>
                <a:srgbClr val="F8F8F3"/>
              </a:solidFill>
              <a:latin typeface="Glacial Indifference"/>
            </a:endParaRPr>
          </a:p>
        </p:txBody>
      </p:sp>
      <p:sp>
        <p:nvSpPr>
          <p:cNvPr id="6" name="TextBox 6"/>
          <p:cNvSpPr txBox="1"/>
          <p:nvPr/>
        </p:nvSpPr>
        <p:spPr>
          <a:xfrm rot="-5400000">
            <a:off x="-2675915" y="4268723"/>
            <a:ext cx="7352080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spc="192" dirty="0" smtClean="0">
                <a:solidFill>
                  <a:srgbClr val="554563"/>
                </a:solidFill>
                <a:latin typeface="Glacial Indifference"/>
              </a:rPr>
              <a:t>Susan </a:t>
            </a:r>
            <a:r>
              <a:rPr lang="en-US" sz="2400" spc="192" dirty="0" err="1" smtClean="0">
                <a:solidFill>
                  <a:srgbClr val="554563"/>
                </a:solidFill>
                <a:latin typeface="Glacial Indifference"/>
              </a:rPr>
              <a:t>Gilster</a:t>
            </a:r>
            <a:r>
              <a:rPr lang="en-US" sz="2400" spc="192" dirty="0" smtClean="0">
                <a:solidFill>
                  <a:srgbClr val="554563"/>
                </a:solidFill>
                <a:latin typeface="Glacial Indifference"/>
              </a:rPr>
              <a:t>, PhD, RN; PCC Dementia Compliance</a:t>
            </a:r>
            <a:endParaRPr lang="en-US" sz="2400" b="0" i="0" spc="192" dirty="0">
              <a:solidFill>
                <a:srgbClr val="554563"/>
              </a:solidFill>
              <a:latin typeface="Glacial Indifference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17259300" y="1028700"/>
            <a:ext cx="48990" cy="9533197"/>
          </a:xfrm>
          <a:prstGeom prst="rect">
            <a:avLst/>
          </a:prstGeom>
          <a:solidFill>
            <a:srgbClr val="554563"/>
          </a:solidFill>
        </p:spPr>
      </p:sp>
    </p:spTree>
    <p:extLst>
      <p:ext uri="{BB962C8B-B14F-4D97-AF65-F5344CB8AC3E}">
        <p14:creationId xmlns:p14="http://schemas.microsoft.com/office/powerpoint/2010/main" val="174001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B8D48DF9BB75419F46A215E1BBEF09" ma:contentTypeVersion="13" ma:contentTypeDescription="Create a new document." ma:contentTypeScope="" ma:versionID="1d0c9683b45e0096debe0fef83a90398">
  <xsd:schema xmlns:xsd="http://www.w3.org/2001/XMLSchema" xmlns:xs="http://www.w3.org/2001/XMLSchema" xmlns:p="http://schemas.microsoft.com/office/2006/metadata/properties" xmlns:ns3="a4c90abe-b2b4-419b-bfd4-e7a13613bc3a" xmlns:ns4="d02b55a4-ef4b-4c0a-a9ff-13b4c2758a0e" targetNamespace="http://schemas.microsoft.com/office/2006/metadata/properties" ma:root="true" ma:fieldsID="02729ec0efc5d64c9f73a49e1ccdbbba" ns3:_="" ns4:_="">
    <xsd:import namespace="a4c90abe-b2b4-419b-bfd4-e7a13613bc3a"/>
    <xsd:import namespace="d02b55a4-ef4b-4c0a-a9ff-13b4c2758a0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90abe-b2b4-419b-bfd4-e7a13613bc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2b55a4-ef4b-4c0a-a9ff-13b4c2758a0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7E5F96-A96D-405D-A6E9-C044099599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c90abe-b2b4-419b-bfd4-e7a13613bc3a"/>
    <ds:schemaRef ds:uri="d02b55a4-ef4b-4c0a-a9ff-13b4c2758a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16B1DE-EEBB-4951-9930-20E6039FAC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43049C-953B-4A86-B82C-C2AC7CF13B60}">
  <ds:schemaRefs>
    <ds:schemaRef ds:uri="http://purl.org/dc/terms/"/>
    <ds:schemaRef ds:uri="a4c90abe-b2b4-419b-bfd4-e7a13613bc3a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d02b55a4-ef4b-4c0a-a9ff-13b4c2758a0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1071</Words>
  <Application>Microsoft Office PowerPoint</Application>
  <PresentationFormat>Custom</PresentationFormat>
  <Paragraphs>123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Lucida Fax</vt:lpstr>
      <vt:lpstr>Gill Sans MT</vt:lpstr>
      <vt:lpstr>Arial</vt:lpstr>
      <vt:lpstr>Glacial Indifference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Hustle Loft Coworking</dc:title>
  <dc:creator>Laci Cornelison</dc:creator>
  <cp:lastModifiedBy>pevans@ksu.edu</cp:lastModifiedBy>
  <cp:revision>29</cp:revision>
  <dcterms:created xsi:type="dcterms:W3CDTF">2006-08-16T00:00:00Z</dcterms:created>
  <dcterms:modified xsi:type="dcterms:W3CDTF">2020-03-18T19:15:22Z</dcterms:modified>
  <dc:identifier>DADtRL0WmRw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0x010100EEB8D48DF9BB75419F46A215E1BBEF09</vt:lpwstr>
  </property>
</Properties>
</file>