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7"/>
  </p:notesMasterIdLst>
  <p:handoutMasterIdLst>
    <p:handoutMasterId r:id="rId38"/>
  </p:handoutMasterIdLst>
  <p:sldIdLst>
    <p:sldId id="258" r:id="rId5"/>
    <p:sldId id="260" r:id="rId6"/>
    <p:sldId id="269" r:id="rId7"/>
    <p:sldId id="261" r:id="rId8"/>
    <p:sldId id="270" r:id="rId9"/>
    <p:sldId id="262" r:id="rId10"/>
    <p:sldId id="271" r:id="rId11"/>
    <p:sldId id="263" r:id="rId12"/>
    <p:sldId id="283" r:id="rId13"/>
    <p:sldId id="264" r:id="rId14"/>
    <p:sldId id="274" r:id="rId15"/>
    <p:sldId id="272" r:id="rId16"/>
    <p:sldId id="273" r:id="rId17"/>
    <p:sldId id="284" r:id="rId18"/>
    <p:sldId id="287" r:id="rId19"/>
    <p:sldId id="275" r:id="rId20"/>
    <p:sldId id="288" r:id="rId21"/>
    <p:sldId id="276" r:id="rId22"/>
    <p:sldId id="285" r:id="rId23"/>
    <p:sldId id="286" r:id="rId24"/>
    <p:sldId id="277" r:id="rId25"/>
    <p:sldId id="282" r:id="rId26"/>
    <p:sldId id="278" r:id="rId27"/>
    <p:sldId id="289" r:id="rId28"/>
    <p:sldId id="292" r:id="rId29"/>
    <p:sldId id="280" r:id="rId30"/>
    <p:sldId id="291" r:id="rId31"/>
    <p:sldId id="294" r:id="rId32"/>
    <p:sldId id="281" r:id="rId33"/>
    <p:sldId id="295" r:id="rId34"/>
    <p:sldId id="296" r:id="rId35"/>
    <p:sldId id="26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BB8821-25F2-94F9-986A-F7B97A7ED57F}" name="Maria Ellgen" initials="ME" userId="S::mellgen@stcroixhospice.com::0f5c9e3d-6332-48e6-a6e0-d5c37d286b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6122"/>
    <a:srgbClr val="BBC0A7"/>
    <a:srgbClr val="CED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8" autoAdjust="0"/>
    <p:restoredTop sz="81102" autoAdjust="0"/>
  </p:normalViewPr>
  <p:slideViewPr>
    <p:cSldViewPr snapToGrid="0">
      <p:cViewPr varScale="1">
        <p:scale>
          <a:sx n="62" d="100"/>
          <a:sy n="62" d="100"/>
        </p:scale>
        <p:origin x="1512"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6396CA-85E3-421B-A983-E2AE13A827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8CAD091-448F-469F-BEFC-53C43499CE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47775E-71EC-4EF3-9672-4967DD7121C8}" type="datetimeFigureOut">
              <a:rPr lang="en-US" smtClean="0"/>
              <a:t>9/25/2024</a:t>
            </a:fld>
            <a:endParaRPr lang="en-US" dirty="0"/>
          </a:p>
        </p:txBody>
      </p:sp>
      <p:sp>
        <p:nvSpPr>
          <p:cNvPr id="4" name="Footer Placeholder 3">
            <a:extLst>
              <a:ext uri="{FF2B5EF4-FFF2-40B4-BE49-F238E27FC236}">
                <a16:creationId xmlns:a16="http://schemas.microsoft.com/office/drawing/2014/main" id="{06573DD0-7DC5-4FFA-AE7D-F23BD7AF57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D8DA94C-C8B8-45ED-BFDB-CE565764AF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3E16D-738C-47CC-86FA-8904B75A4E77}" type="slidenum">
              <a:rPr lang="en-US" smtClean="0"/>
              <a:t>‹#›</a:t>
            </a:fld>
            <a:endParaRPr lang="en-US" dirty="0"/>
          </a:p>
        </p:txBody>
      </p:sp>
    </p:spTree>
    <p:extLst>
      <p:ext uri="{BB962C8B-B14F-4D97-AF65-F5344CB8AC3E}">
        <p14:creationId xmlns:p14="http://schemas.microsoft.com/office/powerpoint/2010/main" val="1386377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410E6-C867-45E1-BE48-41CEE414D979}" type="datetimeFigureOut">
              <a:rPr lang="en-US" smtClean="0"/>
              <a:t>9/25/2024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AF427-AB8A-4255-B16F-CA7AC5BC3CCE}" type="slidenum">
              <a:rPr lang="en-US" smtClean="0"/>
              <a:t>‹#›</a:t>
            </a:fld>
            <a:endParaRPr lang="en-US" dirty="0"/>
          </a:p>
        </p:txBody>
      </p:sp>
    </p:spTree>
    <p:extLst>
      <p:ext uri="{BB962C8B-B14F-4D97-AF65-F5344CB8AC3E}">
        <p14:creationId xmlns:p14="http://schemas.microsoft.com/office/powerpoint/2010/main" val="269577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St. Croix Hospice we like to start every education with our ICARE values of integrity, collaboration, accountability, respect and excellence.  We like to review theses values because this is what makes us as St. Croix Hospice special and makes us stand out against the rest.  We bring each of these values into every interaction that we have not only with our patients and their families but with the facility that we work with, the providers that we work with, and with each other. </a:t>
            </a:r>
          </a:p>
        </p:txBody>
      </p:sp>
      <p:sp>
        <p:nvSpPr>
          <p:cNvPr id="4" name="Slide Number Placeholder 3"/>
          <p:cNvSpPr>
            <a:spLocks noGrp="1"/>
          </p:cNvSpPr>
          <p:nvPr>
            <p:ph type="sldNum" sz="quarter" idx="5"/>
          </p:nvPr>
        </p:nvSpPr>
        <p:spPr/>
        <p:txBody>
          <a:bodyPr/>
          <a:lstStyle/>
          <a:p>
            <a:fld id="{F7CAF427-AB8A-4255-B16F-CA7AC5BC3CCE}" type="slidenum">
              <a:rPr lang="en-US" smtClean="0"/>
              <a:t>3</a:t>
            </a:fld>
            <a:endParaRPr lang="en-US" dirty="0"/>
          </a:p>
        </p:txBody>
      </p:sp>
    </p:spTree>
    <p:extLst>
      <p:ext uri="{BB962C8B-B14F-4D97-AF65-F5344CB8AC3E}">
        <p14:creationId xmlns:p14="http://schemas.microsoft.com/office/powerpoint/2010/main" val="118252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Anticipatory grief is a common form of grief experienced by those in an end-of-life experience including individuals with a terminal illness, a caregiver, or a loved one.  Anticipatory grief occurs when a loss is impending and does not mean that the individual will not grieve later, after the loss.   </a:t>
            </a:r>
          </a:p>
        </p:txBody>
      </p:sp>
      <p:sp>
        <p:nvSpPr>
          <p:cNvPr id="4" name="Slide Number Placeholder 3"/>
          <p:cNvSpPr>
            <a:spLocks noGrp="1"/>
          </p:cNvSpPr>
          <p:nvPr>
            <p:ph type="sldNum" sz="quarter" idx="5"/>
          </p:nvPr>
        </p:nvSpPr>
        <p:spPr/>
        <p:txBody>
          <a:bodyPr/>
          <a:lstStyle/>
          <a:p>
            <a:fld id="{F7CAF427-AB8A-4255-B16F-CA7AC5BC3CCE}" type="slidenum">
              <a:rPr lang="en-US" smtClean="0"/>
              <a:t>12</a:t>
            </a:fld>
            <a:endParaRPr lang="en-US" dirty="0"/>
          </a:p>
        </p:txBody>
      </p:sp>
    </p:spTree>
    <p:extLst>
      <p:ext uri="{BB962C8B-B14F-4D97-AF65-F5344CB8AC3E}">
        <p14:creationId xmlns:p14="http://schemas.microsoft.com/office/powerpoint/2010/main" val="132859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Anticipatory grief can also be associated with secondary losses.  When someone is experiencing a terminal illness, their life may be surrounded by additional changes like: loss of personhood, change in relationships, loss of family role, loss of identity, change in personality, loss of routine, change in support, and loss of future dreams.  </a:t>
            </a:r>
          </a:p>
        </p:txBody>
      </p:sp>
      <p:sp>
        <p:nvSpPr>
          <p:cNvPr id="4" name="Slide Number Placeholder 3"/>
          <p:cNvSpPr>
            <a:spLocks noGrp="1"/>
          </p:cNvSpPr>
          <p:nvPr>
            <p:ph type="sldNum" sz="quarter" idx="5"/>
          </p:nvPr>
        </p:nvSpPr>
        <p:spPr/>
        <p:txBody>
          <a:bodyPr/>
          <a:lstStyle/>
          <a:p>
            <a:fld id="{F7CAF427-AB8A-4255-B16F-CA7AC5BC3CCE}" type="slidenum">
              <a:rPr lang="en-US" smtClean="0"/>
              <a:t>13</a:t>
            </a:fld>
            <a:endParaRPr lang="en-US" dirty="0"/>
          </a:p>
        </p:txBody>
      </p:sp>
    </p:spTree>
    <p:extLst>
      <p:ext uri="{BB962C8B-B14F-4D97-AF65-F5344CB8AC3E}">
        <p14:creationId xmlns:p14="http://schemas.microsoft.com/office/powerpoint/2010/main" val="3583002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common form of grief is disenfranchised grief, which refers to the grief that goes unacknowledged or unvalidated by social norms.  Examples of when disenfranchised grief may occur include; social unacceptable death  (for example my brother was shot while he was robbing a bank).  Estranged relationships, the passing of an ex-partner or spouse, the loss of a distant friend, coworker or former classmate. </a:t>
            </a:r>
          </a:p>
          <a:p>
            <a:endParaRPr lang="en-US" dirty="0"/>
          </a:p>
          <a:p>
            <a:r>
              <a:rPr lang="en-US" dirty="0"/>
              <a:t>Disenfranchised grief can also be triggered by an individual having to cope with a lot of losses in a short period of time. Or maybe the person was taught to set their own emotions aside and “suck it up”.  Maybe the individual feels that expressing the grief is unprofessional.  Critical incidents or traumatic events can also trigger disenfranchised grief.  </a:t>
            </a:r>
          </a:p>
        </p:txBody>
      </p:sp>
      <p:sp>
        <p:nvSpPr>
          <p:cNvPr id="4" name="Slide Number Placeholder 3"/>
          <p:cNvSpPr>
            <a:spLocks noGrp="1"/>
          </p:cNvSpPr>
          <p:nvPr>
            <p:ph type="sldNum" sz="quarter" idx="5"/>
          </p:nvPr>
        </p:nvSpPr>
        <p:spPr/>
        <p:txBody>
          <a:bodyPr/>
          <a:lstStyle/>
          <a:p>
            <a:fld id="{F7CAF427-AB8A-4255-B16F-CA7AC5BC3CCE}" type="slidenum">
              <a:rPr lang="en-US" smtClean="0"/>
              <a:t>14</a:t>
            </a:fld>
            <a:endParaRPr lang="en-US" dirty="0"/>
          </a:p>
        </p:txBody>
      </p:sp>
    </p:spTree>
    <p:extLst>
      <p:ext uri="{BB962C8B-B14F-4D97-AF65-F5344CB8AC3E}">
        <p14:creationId xmlns:p14="http://schemas.microsoft.com/office/powerpoint/2010/main" val="281094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remember that there is not right or wrong way to grieve or mourn. We can help others through their grief by: </a:t>
            </a:r>
          </a:p>
          <a:p>
            <a:endParaRPr lang="en-US" dirty="0"/>
          </a:p>
          <a:p>
            <a:pPr marL="0" indent="0">
              <a:buFont typeface="Arial" panose="020B0604020202020204" pitchFamily="34" charset="0"/>
              <a:buNone/>
            </a:pPr>
            <a:r>
              <a:rPr lang="en-US" dirty="0"/>
              <a:t>Being present, an active listener and acknowledge their feelings.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Not imposing our ideas and beliefs on others and understanding that other cultures and religious have alternate perspectives on illness, death and dying.  </a:t>
            </a:r>
          </a:p>
          <a:p>
            <a:pPr marL="0" indent="0">
              <a:buFont typeface="Arial" panose="020B0604020202020204" pitchFamily="34" charset="0"/>
              <a:buNone/>
            </a:pPr>
            <a:r>
              <a:rPr lang="en-US" dirty="0"/>
              <a:t>Be mindful of the everyone checking in with children and teens who process grief differently, consider creating special activities to meet their needs</a:t>
            </a:r>
          </a:p>
          <a:p>
            <a:pPr marL="0" indent="0">
              <a:buFont typeface="Arial" panose="020B0604020202020204" pitchFamily="34" charset="0"/>
              <a:buNone/>
            </a:pPr>
            <a:r>
              <a:rPr lang="en-US" dirty="0"/>
              <a:t>Be specific in your willingness to help instead of saying “is there anything I can do to help” say “I’m going to make you a lasagna what day should I bring it over this week”</a:t>
            </a:r>
          </a:p>
          <a:p>
            <a:pPr marL="0" indent="0">
              <a:buFont typeface="Arial" panose="020B0604020202020204" pitchFamily="34" charset="0"/>
              <a:buNone/>
            </a:pPr>
            <a:r>
              <a:rPr lang="en-US" dirty="0"/>
              <a:t>Check in frequently, and be will to stay engaged for as long as needed</a:t>
            </a:r>
          </a:p>
        </p:txBody>
      </p:sp>
      <p:sp>
        <p:nvSpPr>
          <p:cNvPr id="4" name="Slide Number Placeholder 3"/>
          <p:cNvSpPr>
            <a:spLocks noGrp="1"/>
          </p:cNvSpPr>
          <p:nvPr>
            <p:ph type="sldNum" sz="quarter" idx="5"/>
          </p:nvPr>
        </p:nvSpPr>
        <p:spPr/>
        <p:txBody>
          <a:bodyPr/>
          <a:lstStyle/>
          <a:p>
            <a:fld id="{F7CAF427-AB8A-4255-B16F-CA7AC5BC3CCE}" type="slidenum">
              <a:rPr lang="en-US" smtClean="0"/>
              <a:t>15</a:t>
            </a:fld>
            <a:endParaRPr lang="en-US" dirty="0"/>
          </a:p>
        </p:txBody>
      </p:sp>
    </p:spTree>
    <p:extLst>
      <p:ext uri="{BB962C8B-B14F-4D97-AF65-F5344CB8AC3E}">
        <p14:creationId xmlns:p14="http://schemas.microsoft.com/office/powerpoint/2010/main" val="327710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supporting others there are several examples of things that are helpful to say and somethings that may be seen as challenging or unhelpful. </a:t>
            </a:r>
          </a:p>
          <a:p>
            <a:endParaRPr lang="en-US" dirty="0"/>
          </a:p>
          <a:p>
            <a:r>
              <a:rPr lang="en-US" dirty="0"/>
              <a:t>Helpful comments may include: </a:t>
            </a:r>
          </a:p>
          <a:p>
            <a:r>
              <a:rPr lang="en-US" dirty="0"/>
              <a:t>Acknowledging the situation: “I heard that your sister died” </a:t>
            </a:r>
          </a:p>
          <a:p>
            <a:r>
              <a:rPr lang="en-US" dirty="0"/>
              <a:t>Expressing concern honestly.  “I am so sorry” or “I don’t know what to say”.</a:t>
            </a:r>
          </a:p>
          <a:p>
            <a:r>
              <a:rPr lang="en-US" dirty="0"/>
              <a:t>Or offering help: “Is there anything I can do for you?”</a:t>
            </a:r>
          </a:p>
          <a:p>
            <a:endParaRPr lang="en-US" dirty="0"/>
          </a:p>
          <a:p>
            <a:r>
              <a:rPr lang="en-US" dirty="0"/>
              <a:t>Some unhelpful things include: </a:t>
            </a:r>
          </a:p>
          <a:p>
            <a:r>
              <a:rPr lang="en-US" dirty="0"/>
              <a:t>“I know how you feel”</a:t>
            </a:r>
          </a:p>
          <a:p>
            <a:r>
              <a:rPr lang="en-US" dirty="0"/>
              <a:t>“They are in a better place”</a:t>
            </a:r>
          </a:p>
          <a:p>
            <a:r>
              <a:rPr lang="en-US" dirty="0"/>
              <a:t>“It’s God’s will”</a:t>
            </a:r>
          </a:p>
          <a:p>
            <a:r>
              <a:rPr lang="en-US" dirty="0"/>
              <a:t>“You’re so strong”</a:t>
            </a:r>
          </a:p>
          <a:p>
            <a:r>
              <a:rPr lang="en-US" dirty="0"/>
              <a:t>You’ll get over it”</a:t>
            </a:r>
          </a:p>
          <a:p>
            <a:r>
              <a:rPr lang="en-US" dirty="0"/>
              <a:t>“Don’t cry”</a:t>
            </a:r>
          </a:p>
          <a:p>
            <a:endParaRPr lang="en-US" dirty="0"/>
          </a:p>
          <a:p>
            <a:endParaRPr lang="en-US" dirty="0"/>
          </a:p>
        </p:txBody>
      </p:sp>
      <p:sp>
        <p:nvSpPr>
          <p:cNvPr id="4" name="Slide Number Placeholder 3"/>
          <p:cNvSpPr>
            <a:spLocks noGrp="1"/>
          </p:cNvSpPr>
          <p:nvPr>
            <p:ph type="sldNum" sz="quarter" idx="5"/>
          </p:nvPr>
        </p:nvSpPr>
        <p:spPr/>
        <p:txBody>
          <a:bodyPr/>
          <a:lstStyle/>
          <a:p>
            <a:fld id="{F7CAF427-AB8A-4255-B16F-CA7AC5BC3CCE}" type="slidenum">
              <a:rPr lang="en-US" smtClean="0"/>
              <a:t>16</a:t>
            </a:fld>
            <a:endParaRPr lang="en-US" dirty="0"/>
          </a:p>
        </p:txBody>
      </p:sp>
    </p:spTree>
    <p:extLst>
      <p:ext uri="{BB962C8B-B14F-4D97-AF65-F5344CB8AC3E}">
        <p14:creationId xmlns:p14="http://schemas.microsoft.com/office/powerpoint/2010/main" val="1360442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feel difficult or even awkward to talk about death and grief with colleagues.  Many people avoid the subject.  However, you do not need specialist knowledge about bereavement to help a colleague.  A simple and compassionate approach often helps. </a:t>
            </a:r>
          </a:p>
          <a:p>
            <a:pPr marL="285750" indent="-285750">
              <a:buFont typeface="Arial" panose="020B0604020202020204" pitchFamily="34" charset="0"/>
              <a:buChar char="•"/>
            </a:pPr>
            <a:r>
              <a:rPr lang="en-US" dirty="0"/>
              <a:t>Acknowledge the death and its impact – such as a simple expression of sympathy in person, by the phone or as a written message. </a:t>
            </a:r>
          </a:p>
          <a:p>
            <a:pPr marL="285750" indent="-285750">
              <a:buFont typeface="Arial" panose="020B0604020202020204" pitchFamily="34" charset="0"/>
              <a:buChar char="•"/>
            </a:pPr>
            <a:r>
              <a:rPr lang="en-US" dirty="0"/>
              <a:t>Listen to them when they need it</a:t>
            </a:r>
          </a:p>
          <a:p>
            <a:pPr marL="285750" indent="-285750">
              <a:buFont typeface="Arial" panose="020B0604020202020204" pitchFamily="34" charset="0"/>
              <a:buChar char="•"/>
            </a:pPr>
            <a:r>
              <a:rPr lang="en-US" dirty="0"/>
              <a:t>Offer support in a sensitive way – find out what resources and support are available in your workplace</a:t>
            </a:r>
          </a:p>
          <a:p>
            <a:pPr marL="285750" indent="-285750">
              <a:buFont typeface="Arial" panose="020B0604020202020204" pitchFamily="34" charset="0"/>
              <a:buChar char="•"/>
            </a:pPr>
            <a:r>
              <a:rPr lang="en-US" dirty="0"/>
              <a:t>Ask how you can help</a:t>
            </a:r>
          </a:p>
          <a:p>
            <a:pPr marL="285750" indent="-285750">
              <a:buFont typeface="Arial" panose="020B0604020202020204" pitchFamily="34" charset="0"/>
              <a:buChar char="•"/>
            </a:pPr>
            <a:r>
              <a:rPr lang="en-US" dirty="0"/>
              <a:t>Check in with them again – sometimes people may need space or privacy at first. </a:t>
            </a:r>
          </a:p>
          <a:p>
            <a:endParaRPr lang="en-US" dirty="0"/>
          </a:p>
        </p:txBody>
      </p:sp>
      <p:sp>
        <p:nvSpPr>
          <p:cNvPr id="4" name="Slide Number Placeholder 3"/>
          <p:cNvSpPr>
            <a:spLocks noGrp="1"/>
          </p:cNvSpPr>
          <p:nvPr>
            <p:ph type="sldNum" sz="quarter" idx="5"/>
          </p:nvPr>
        </p:nvSpPr>
        <p:spPr/>
        <p:txBody>
          <a:bodyPr/>
          <a:lstStyle/>
          <a:p>
            <a:fld id="{F7CAF427-AB8A-4255-B16F-CA7AC5BC3CCE}" type="slidenum">
              <a:rPr lang="en-US" smtClean="0"/>
              <a:t>17</a:t>
            </a:fld>
            <a:endParaRPr lang="en-US" dirty="0"/>
          </a:p>
        </p:txBody>
      </p:sp>
    </p:spTree>
    <p:extLst>
      <p:ext uri="{BB962C8B-B14F-4D97-AF65-F5344CB8AC3E}">
        <p14:creationId xmlns:p14="http://schemas.microsoft.com/office/powerpoint/2010/main" val="251141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healthcare worker comes with many unique struggles including loss.  (Read slide)</a:t>
            </a:r>
          </a:p>
        </p:txBody>
      </p:sp>
      <p:sp>
        <p:nvSpPr>
          <p:cNvPr id="4" name="Slide Number Placeholder 3"/>
          <p:cNvSpPr>
            <a:spLocks noGrp="1"/>
          </p:cNvSpPr>
          <p:nvPr>
            <p:ph type="sldNum" sz="quarter" idx="5"/>
          </p:nvPr>
        </p:nvSpPr>
        <p:spPr/>
        <p:txBody>
          <a:bodyPr/>
          <a:lstStyle/>
          <a:p>
            <a:fld id="{F7CAF427-AB8A-4255-B16F-CA7AC5BC3CCE}" type="slidenum">
              <a:rPr lang="en-US" smtClean="0"/>
              <a:t>18</a:t>
            </a:fld>
            <a:endParaRPr lang="en-US" dirty="0"/>
          </a:p>
        </p:txBody>
      </p:sp>
    </p:spTree>
    <p:extLst>
      <p:ext uri="{BB962C8B-B14F-4D97-AF65-F5344CB8AC3E}">
        <p14:creationId xmlns:p14="http://schemas.microsoft.com/office/powerpoint/2010/main" val="183649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Misconceptions that we often tell our selves as healthcare works include: (Read Slide)</a:t>
            </a:r>
          </a:p>
        </p:txBody>
      </p:sp>
      <p:sp>
        <p:nvSpPr>
          <p:cNvPr id="4" name="Slide Number Placeholder 3"/>
          <p:cNvSpPr>
            <a:spLocks noGrp="1"/>
          </p:cNvSpPr>
          <p:nvPr>
            <p:ph type="sldNum" sz="quarter" idx="5"/>
          </p:nvPr>
        </p:nvSpPr>
        <p:spPr/>
        <p:txBody>
          <a:bodyPr/>
          <a:lstStyle/>
          <a:p>
            <a:fld id="{F7CAF427-AB8A-4255-B16F-CA7AC5BC3CCE}" type="slidenum">
              <a:rPr lang="en-US" smtClean="0"/>
              <a:t>19</a:t>
            </a:fld>
            <a:endParaRPr lang="en-US" dirty="0"/>
          </a:p>
        </p:txBody>
      </p:sp>
    </p:spTree>
    <p:extLst>
      <p:ext uri="{BB962C8B-B14F-4D97-AF65-F5344CB8AC3E}">
        <p14:creationId xmlns:p14="http://schemas.microsoft.com/office/powerpoint/2010/main" val="2573509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sometimes you may set aside your emotions to be able to help others or work under pressure.  However, it is important to look after yourself as well as others when you are affected by death.  It is OK to grieve. You can do so by: </a:t>
            </a:r>
          </a:p>
          <a:p>
            <a:pPr marL="285750" indent="-285750">
              <a:buFont typeface="Arial" panose="020B0604020202020204" pitchFamily="34" charset="0"/>
              <a:buChar char="•"/>
            </a:pPr>
            <a:r>
              <a:rPr lang="en-US" dirty="0"/>
              <a:t>Acknowledging  the death</a:t>
            </a:r>
          </a:p>
          <a:p>
            <a:pPr marL="285750" indent="-285750">
              <a:buFont typeface="Arial" panose="020B0604020202020204" pitchFamily="34" charset="0"/>
              <a:buChar char="•"/>
            </a:pPr>
            <a:r>
              <a:rPr lang="en-US" dirty="0"/>
              <a:t>Allowing yourself to feel sadness and other emotions</a:t>
            </a:r>
          </a:p>
          <a:p>
            <a:pPr marL="285750" indent="-285750">
              <a:buFont typeface="Arial" panose="020B0604020202020204" pitchFamily="34" charset="0"/>
              <a:buChar char="•"/>
            </a:pPr>
            <a:r>
              <a:rPr lang="en-US" dirty="0"/>
              <a:t>Acknowledging the help and support you gave the person who died and their family</a:t>
            </a:r>
          </a:p>
          <a:p>
            <a:pPr marL="285750" indent="-285750">
              <a:buFont typeface="Arial" panose="020B0604020202020204" pitchFamily="34" charset="0"/>
              <a:buChar char="•"/>
            </a:pPr>
            <a:r>
              <a:rPr lang="en-US" dirty="0"/>
              <a:t>Talk about the death and how you feel with someone you trust</a:t>
            </a:r>
          </a:p>
          <a:p>
            <a:pPr marL="285750" indent="-285750">
              <a:buFont typeface="Arial" panose="020B0604020202020204" pitchFamily="34" charset="0"/>
              <a:buChar char="•"/>
            </a:pPr>
            <a:r>
              <a:rPr lang="en-US" dirty="0"/>
              <a:t>Identify healthy ways to cope and look after your mental health</a:t>
            </a:r>
          </a:p>
          <a:p>
            <a:pPr marL="914400" lvl="1" indent="-285750"/>
            <a:r>
              <a:rPr lang="en-US" dirty="0"/>
              <a:t>Exercising</a:t>
            </a:r>
          </a:p>
          <a:p>
            <a:pPr marL="914400" lvl="1" indent="-285750"/>
            <a:r>
              <a:rPr lang="en-US" dirty="0"/>
              <a:t>Listening to Music</a:t>
            </a:r>
          </a:p>
          <a:p>
            <a:pPr marL="914400" lvl="1" indent="-285750"/>
            <a:r>
              <a:rPr lang="en-US" dirty="0"/>
              <a:t>Journaling</a:t>
            </a:r>
          </a:p>
          <a:p>
            <a:pPr marL="914400" lvl="1" indent="-285750"/>
            <a:r>
              <a:rPr lang="en-US" dirty="0"/>
              <a:t>Participating in hobbies</a:t>
            </a:r>
          </a:p>
          <a:p>
            <a:pPr marL="285750" indent="-285750">
              <a:buFont typeface="Arial" panose="020B0604020202020204" pitchFamily="34" charset="0"/>
              <a:buChar char="•"/>
            </a:pPr>
            <a:r>
              <a:rPr lang="en-US" dirty="0"/>
              <a:t>And asking for support if you need it</a:t>
            </a:r>
          </a:p>
        </p:txBody>
      </p:sp>
      <p:sp>
        <p:nvSpPr>
          <p:cNvPr id="4" name="Slide Number Placeholder 3"/>
          <p:cNvSpPr>
            <a:spLocks noGrp="1"/>
          </p:cNvSpPr>
          <p:nvPr>
            <p:ph type="sldNum" sz="quarter" idx="5"/>
          </p:nvPr>
        </p:nvSpPr>
        <p:spPr/>
        <p:txBody>
          <a:bodyPr/>
          <a:lstStyle/>
          <a:p>
            <a:fld id="{F7CAF427-AB8A-4255-B16F-CA7AC5BC3CCE}" type="slidenum">
              <a:rPr lang="en-US" smtClean="0"/>
              <a:t>20</a:t>
            </a:fld>
            <a:endParaRPr lang="en-US" dirty="0"/>
          </a:p>
        </p:txBody>
      </p:sp>
    </p:spTree>
    <p:extLst>
      <p:ext uri="{BB962C8B-B14F-4D97-AF65-F5344CB8AC3E}">
        <p14:creationId xmlns:p14="http://schemas.microsoft.com/office/powerpoint/2010/main" val="2491339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way to support all individuals through the grief process is honoring those individuals who are terminally ill.  You can help to honor these individuals by encouraging the making of memories through cherished moments, travel and new experiences, creating legacy keepsakes like video and voice recordings or handwritten letters that can be give to family and friends at a later date.  You can create remembrance tokens like thumb prints, photos, or hand mold and most importantly encourage the sharing or moments leaving noting left unsaid. </a:t>
            </a:r>
          </a:p>
        </p:txBody>
      </p:sp>
      <p:sp>
        <p:nvSpPr>
          <p:cNvPr id="4" name="Slide Number Placeholder 3"/>
          <p:cNvSpPr>
            <a:spLocks noGrp="1"/>
          </p:cNvSpPr>
          <p:nvPr>
            <p:ph type="sldNum" sz="quarter" idx="5"/>
          </p:nvPr>
        </p:nvSpPr>
        <p:spPr/>
        <p:txBody>
          <a:bodyPr/>
          <a:lstStyle/>
          <a:p>
            <a:fld id="{F7CAF427-AB8A-4255-B16F-CA7AC5BC3CCE}" type="slidenum">
              <a:rPr lang="en-US" smtClean="0"/>
              <a:t>21</a:t>
            </a:fld>
            <a:endParaRPr lang="en-US" dirty="0"/>
          </a:p>
        </p:txBody>
      </p:sp>
    </p:spTree>
    <p:extLst>
      <p:ext uri="{BB962C8B-B14F-4D97-AF65-F5344CB8AC3E}">
        <p14:creationId xmlns:p14="http://schemas.microsoft.com/office/powerpoint/2010/main" val="151566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US" altLang="en-US" dirty="0"/>
              <a:t>Dame cicely Saunders was an extraordinary woman who started her career as a nurse and later became a medical social worker and finally a physician.  She is the founder of the contemporary hospice movement started in 1967 with the establishment of St. Christopher’s Hospice in London.</a:t>
            </a:r>
          </a:p>
          <a:p>
            <a:pPr marL="0" indent="0" eaLnBrk="1" hangingPunct="1">
              <a:buFont typeface="Arial" panose="020B0604020202020204" pitchFamily="34" charset="0"/>
              <a:buNone/>
            </a:pPr>
            <a:r>
              <a:rPr lang="en-US" altLang="en-US" dirty="0"/>
              <a:t>She forever revolutionized the way society cares for the ill, dying and bereaved. </a:t>
            </a:r>
          </a:p>
          <a:p>
            <a:pPr marL="0" indent="0" eaLnBrk="1" hangingPunct="1">
              <a:buFont typeface="Arial" panose="020B0604020202020204" pitchFamily="34" charset="0"/>
              <a:buNone/>
            </a:pPr>
            <a:r>
              <a:rPr lang="en-US" dirty="0"/>
              <a:t>Her idea about hospice and care for the dying can be summarized by this quote: (Read quote on slide)</a:t>
            </a:r>
          </a:p>
          <a:p>
            <a:endParaRPr lang="en-US" dirty="0"/>
          </a:p>
        </p:txBody>
      </p:sp>
      <p:sp>
        <p:nvSpPr>
          <p:cNvPr id="4" name="Slide Number Placeholder 3"/>
          <p:cNvSpPr>
            <a:spLocks noGrp="1"/>
          </p:cNvSpPr>
          <p:nvPr>
            <p:ph type="sldNum" sz="quarter" idx="5"/>
          </p:nvPr>
        </p:nvSpPr>
        <p:spPr/>
        <p:txBody>
          <a:bodyPr/>
          <a:lstStyle/>
          <a:p>
            <a:fld id="{F7CAF427-AB8A-4255-B16F-CA7AC5BC3CCE}" type="slidenum">
              <a:rPr lang="en-US" smtClean="0"/>
              <a:t>4</a:t>
            </a:fld>
            <a:endParaRPr lang="en-US" dirty="0"/>
          </a:p>
        </p:txBody>
      </p:sp>
    </p:spTree>
    <p:extLst>
      <p:ext uri="{BB962C8B-B14F-4D97-AF65-F5344CB8AC3E}">
        <p14:creationId xmlns:p14="http://schemas.microsoft.com/office/powerpoint/2010/main" val="3607053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honor those who have passed by: (Read slide)</a:t>
            </a:r>
          </a:p>
        </p:txBody>
      </p:sp>
      <p:sp>
        <p:nvSpPr>
          <p:cNvPr id="4" name="Slide Number Placeholder 3"/>
          <p:cNvSpPr>
            <a:spLocks noGrp="1"/>
          </p:cNvSpPr>
          <p:nvPr>
            <p:ph type="sldNum" sz="quarter" idx="5"/>
          </p:nvPr>
        </p:nvSpPr>
        <p:spPr/>
        <p:txBody>
          <a:bodyPr/>
          <a:lstStyle/>
          <a:p>
            <a:fld id="{F7CAF427-AB8A-4255-B16F-CA7AC5BC3CCE}" type="slidenum">
              <a:rPr lang="en-US" smtClean="0"/>
              <a:t>22</a:t>
            </a:fld>
            <a:endParaRPr lang="en-US" dirty="0"/>
          </a:p>
        </p:txBody>
      </p:sp>
    </p:spTree>
    <p:extLst>
      <p:ext uri="{BB962C8B-B14F-4D97-AF65-F5344CB8AC3E}">
        <p14:creationId xmlns:p14="http://schemas.microsoft.com/office/powerpoint/2010/main" val="1989955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F7CAF427-AB8A-4255-B16F-CA7AC5BC3CCE}" type="slidenum">
              <a:rPr lang="en-US" smtClean="0"/>
              <a:t>23</a:t>
            </a:fld>
            <a:endParaRPr lang="en-US" dirty="0"/>
          </a:p>
        </p:txBody>
      </p:sp>
    </p:spTree>
    <p:extLst>
      <p:ext uri="{BB962C8B-B14F-4D97-AF65-F5344CB8AC3E}">
        <p14:creationId xmlns:p14="http://schemas.microsoft.com/office/powerpoint/2010/main" val="1196369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AF427-AB8A-4255-B16F-CA7AC5BC3CCE}" type="slidenum">
              <a:rPr lang="en-US" smtClean="0"/>
              <a:t>26</a:t>
            </a:fld>
            <a:endParaRPr lang="en-US" dirty="0"/>
          </a:p>
        </p:txBody>
      </p:sp>
    </p:spTree>
    <p:extLst>
      <p:ext uri="{BB962C8B-B14F-4D97-AF65-F5344CB8AC3E}">
        <p14:creationId xmlns:p14="http://schemas.microsoft.com/office/powerpoint/2010/main" val="402787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AF427-AB8A-4255-B16F-CA7AC5BC3CCE}" type="slidenum">
              <a:rPr lang="en-US" smtClean="0"/>
              <a:t>28</a:t>
            </a:fld>
            <a:endParaRPr lang="en-US" dirty="0"/>
          </a:p>
        </p:txBody>
      </p:sp>
    </p:spTree>
    <p:extLst>
      <p:ext uri="{BB962C8B-B14F-4D97-AF65-F5344CB8AC3E}">
        <p14:creationId xmlns:p14="http://schemas.microsoft.com/office/powerpoint/2010/main" val="2108570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7CAF427-AB8A-4255-B16F-CA7AC5BC3CCE}" type="slidenum">
              <a:rPr lang="en-US" smtClean="0"/>
              <a:t>29</a:t>
            </a:fld>
            <a:endParaRPr lang="en-US" dirty="0"/>
          </a:p>
        </p:txBody>
      </p:sp>
    </p:spTree>
    <p:extLst>
      <p:ext uri="{BB962C8B-B14F-4D97-AF65-F5344CB8AC3E}">
        <p14:creationId xmlns:p14="http://schemas.microsoft.com/office/powerpoint/2010/main" val="2773583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best thing you can do to support yourself, a patient, and/or loved one through a terminal process is to get hospice involved as soon as possible to avoid the chances of a crisis occurring.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Subtle signs that may indicate that you or your loved one may be ready for hospice include frequent hospitalization over the past year, progressive weight loss, significant changes in the assistance required to complete activities of daily living, worsening shortness of breath, frequent falls over the past three months, non healing wounds, and/or frequent infections. </a:t>
            </a:r>
          </a:p>
        </p:txBody>
      </p:sp>
      <p:sp>
        <p:nvSpPr>
          <p:cNvPr id="4" name="Slide Number Placeholder 3"/>
          <p:cNvSpPr>
            <a:spLocks noGrp="1"/>
          </p:cNvSpPr>
          <p:nvPr>
            <p:ph type="sldNum" sz="quarter" idx="5"/>
          </p:nvPr>
        </p:nvSpPr>
        <p:spPr/>
        <p:txBody>
          <a:bodyPr/>
          <a:lstStyle/>
          <a:p>
            <a:fld id="{F7CAF427-AB8A-4255-B16F-CA7AC5BC3CCE}" type="slidenum">
              <a:rPr lang="en-US" smtClean="0"/>
              <a:t>30</a:t>
            </a:fld>
            <a:endParaRPr lang="en-US" dirty="0"/>
          </a:p>
        </p:txBody>
      </p:sp>
    </p:spTree>
    <p:extLst>
      <p:ext uri="{BB962C8B-B14F-4D97-AF65-F5344CB8AC3E}">
        <p14:creationId xmlns:p14="http://schemas.microsoft.com/office/powerpoint/2010/main" val="343649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 Croix Hospice expert care teams coordinate with each primary care doctor to ensure comfort and quality of life.  There are MANY different people on the hospice team working toward the same goal of providing comfort and dignity at the end of life. </a:t>
            </a:r>
            <a:endParaRPr lang="en-US" dirty="0"/>
          </a:p>
        </p:txBody>
      </p:sp>
      <p:sp>
        <p:nvSpPr>
          <p:cNvPr id="4" name="Slide Number Placeholder 3"/>
          <p:cNvSpPr>
            <a:spLocks noGrp="1"/>
          </p:cNvSpPr>
          <p:nvPr>
            <p:ph type="sldNum" sz="quarter" idx="5"/>
          </p:nvPr>
        </p:nvSpPr>
        <p:spPr/>
        <p:txBody>
          <a:bodyPr/>
          <a:lstStyle/>
          <a:p>
            <a:fld id="{F7CAF427-AB8A-4255-B16F-CA7AC5BC3CCE}" type="slidenum">
              <a:rPr lang="en-US" smtClean="0"/>
              <a:t>31</a:t>
            </a:fld>
            <a:endParaRPr lang="en-US" dirty="0"/>
          </a:p>
        </p:txBody>
      </p:sp>
    </p:spTree>
    <p:extLst>
      <p:ext uri="{BB962C8B-B14F-4D97-AF65-F5344CB8AC3E}">
        <p14:creationId xmlns:p14="http://schemas.microsoft.com/office/powerpoint/2010/main" val="288944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several objects for todays education: (Read slide)</a:t>
            </a:r>
          </a:p>
        </p:txBody>
      </p:sp>
      <p:sp>
        <p:nvSpPr>
          <p:cNvPr id="4" name="Slide Number Placeholder 3"/>
          <p:cNvSpPr>
            <a:spLocks noGrp="1"/>
          </p:cNvSpPr>
          <p:nvPr>
            <p:ph type="sldNum" sz="quarter" idx="5"/>
          </p:nvPr>
        </p:nvSpPr>
        <p:spPr/>
        <p:txBody>
          <a:bodyPr/>
          <a:lstStyle/>
          <a:p>
            <a:fld id="{F7CAF427-AB8A-4255-B16F-CA7AC5BC3CCE}" type="slidenum">
              <a:rPr lang="en-US" smtClean="0"/>
              <a:t>5</a:t>
            </a:fld>
            <a:endParaRPr lang="en-US" dirty="0"/>
          </a:p>
        </p:txBody>
      </p:sp>
    </p:spTree>
    <p:extLst>
      <p:ext uri="{BB962C8B-B14F-4D97-AF65-F5344CB8AC3E}">
        <p14:creationId xmlns:p14="http://schemas.microsoft.com/office/powerpoint/2010/main" val="319180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grief?  Well, grief is the normal and natural response to the loss of someone or something important.  While it is most commonly thought to occur after a person experiences a death, it can also occur after a person loses a job, ends a relationship, loses a home, or any other situation that causes sudden and unexpected change. Unexpected changes can result in a more complicated grief journey. For example, someone who has been watching his/her aging parent pass away after a long life may experience less grief than someone who loses a parent young in life when it’s unexpected. </a:t>
            </a:r>
          </a:p>
        </p:txBody>
      </p:sp>
      <p:sp>
        <p:nvSpPr>
          <p:cNvPr id="4" name="Slide Number Placeholder 3"/>
          <p:cNvSpPr>
            <a:spLocks noGrp="1"/>
          </p:cNvSpPr>
          <p:nvPr>
            <p:ph type="sldNum" sz="quarter" idx="5"/>
          </p:nvPr>
        </p:nvSpPr>
        <p:spPr/>
        <p:txBody>
          <a:bodyPr/>
          <a:lstStyle/>
          <a:p>
            <a:fld id="{F7CAF427-AB8A-4255-B16F-CA7AC5BC3CCE}" type="slidenum">
              <a:rPr lang="en-US" smtClean="0"/>
              <a:t>6</a:t>
            </a:fld>
            <a:endParaRPr lang="en-US" dirty="0"/>
          </a:p>
        </p:txBody>
      </p:sp>
    </p:spTree>
    <p:extLst>
      <p:ext uri="{BB962C8B-B14F-4D97-AF65-F5344CB8AC3E}">
        <p14:creationId xmlns:p14="http://schemas.microsoft.com/office/powerpoint/2010/main" val="1247538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Grief can present as any number of different emotions including: (read some examples from the slide)</a:t>
            </a:r>
          </a:p>
        </p:txBody>
      </p:sp>
      <p:sp>
        <p:nvSpPr>
          <p:cNvPr id="4" name="Slide Number Placeholder 3"/>
          <p:cNvSpPr>
            <a:spLocks noGrp="1"/>
          </p:cNvSpPr>
          <p:nvPr>
            <p:ph type="sldNum" sz="quarter" idx="5"/>
          </p:nvPr>
        </p:nvSpPr>
        <p:spPr/>
        <p:txBody>
          <a:bodyPr/>
          <a:lstStyle/>
          <a:p>
            <a:fld id="{F7CAF427-AB8A-4255-B16F-CA7AC5BC3CCE}" type="slidenum">
              <a:rPr lang="en-US" smtClean="0"/>
              <a:t>7</a:t>
            </a:fld>
            <a:endParaRPr lang="en-US" dirty="0"/>
          </a:p>
        </p:txBody>
      </p:sp>
    </p:spTree>
    <p:extLst>
      <p:ext uri="{BB962C8B-B14F-4D97-AF65-F5344CB8AC3E}">
        <p14:creationId xmlns:p14="http://schemas.microsoft.com/office/powerpoint/2010/main" val="4086606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Grief can also be all consuming and impact all aspects of someone’s life including emotional, intellectual, physical, spiritual, and social.  Everyone experiences and manages grief differently and how they do is influenced by many factors including personality, support system, cultural background, past coping mechanisms, spirituality, social expectations. </a:t>
            </a:r>
          </a:p>
        </p:txBody>
      </p:sp>
      <p:sp>
        <p:nvSpPr>
          <p:cNvPr id="4" name="Slide Number Placeholder 3"/>
          <p:cNvSpPr>
            <a:spLocks noGrp="1"/>
          </p:cNvSpPr>
          <p:nvPr>
            <p:ph type="sldNum" sz="quarter" idx="5"/>
          </p:nvPr>
        </p:nvSpPr>
        <p:spPr/>
        <p:txBody>
          <a:bodyPr/>
          <a:lstStyle/>
          <a:p>
            <a:fld id="{F7CAF427-AB8A-4255-B16F-CA7AC5BC3CCE}" type="slidenum">
              <a:rPr lang="en-US" smtClean="0"/>
              <a:t>8</a:t>
            </a:fld>
            <a:endParaRPr lang="en-US" dirty="0"/>
          </a:p>
        </p:txBody>
      </p:sp>
    </p:spTree>
    <p:extLst>
      <p:ext uri="{BB962C8B-B14F-4D97-AF65-F5344CB8AC3E}">
        <p14:creationId xmlns:p14="http://schemas.microsoft.com/office/powerpoint/2010/main" val="373955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Grief can also present in different physical, emotional and behavioral ways including: (Read some examples from the slide). </a:t>
            </a:r>
          </a:p>
        </p:txBody>
      </p:sp>
      <p:sp>
        <p:nvSpPr>
          <p:cNvPr id="4" name="Slide Number Placeholder 3"/>
          <p:cNvSpPr>
            <a:spLocks noGrp="1"/>
          </p:cNvSpPr>
          <p:nvPr>
            <p:ph type="sldNum" sz="quarter" idx="5"/>
          </p:nvPr>
        </p:nvSpPr>
        <p:spPr/>
        <p:txBody>
          <a:bodyPr/>
          <a:lstStyle/>
          <a:p>
            <a:fld id="{F7CAF427-AB8A-4255-B16F-CA7AC5BC3CCE}" type="slidenum">
              <a:rPr lang="en-US" smtClean="0"/>
              <a:t>9</a:t>
            </a:fld>
            <a:endParaRPr lang="en-US" dirty="0"/>
          </a:p>
        </p:txBody>
      </p:sp>
    </p:spTree>
    <p:extLst>
      <p:ext uri="{BB962C8B-B14F-4D97-AF65-F5344CB8AC3E}">
        <p14:creationId xmlns:p14="http://schemas.microsoft.com/office/powerpoint/2010/main" val="311799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grief, some of which we will review further in this education.  Here are some examples of grief: </a:t>
            </a:r>
          </a:p>
          <a:p>
            <a:r>
              <a:rPr lang="en-US" dirty="0"/>
              <a:t>Delayed – Can happen if you’re experiencing stark feelings of sorrow and longing even if the loss occurred a long time ago. There may have been something that occurred that didn’t allow that person to grieve right after the death of their loved one. (explain Dixie going through this)</a:t>
            </a:r>
          </a:p>
          <a:p>
            <a:r>
              <a:rPr lang="en-US" dirty="0"/>
              <a:t>Complicated – Occurs when you’re grieving process does not move all the way through the steps of grief. It can be prolonged and much more intense. With this grief, they may feel more depressed and have increased anxiety. Complicated grief typically requires help from a mental health professional. REFER OUT</a:t>
            </a:r>
          </a:p>
          <a:p>
            <a:r>
              <a:rPr lang="en-US" dirty="0"/>
              <a:t>Cumulative – This type of grief happens when you experience an additional loss shortly after (or while still processing grief from another loss). Facilities experienced this in the past year with increase in deaths. </a:t>
            </a:r>
          </a:p>
          <a:p>
            <a:r>
              <a:rPr lang="en-US" dirty="0"/>
              <a:t>Chronic – results when extremely intense reactions to loss do not subside. These emotions will last for a long time and cause incredible distress that may continue to intensify. </a:t>
            </a:r>
          </a:p>
          <a:p>
            <a:endParaRPr lang="en-US" dirty="0"/>
          </a:p>
        </p:txBody>
      </p:sp>
      <p:sp>
        <p:nvSpPr>
          <p:cNvPr id="4" name="Slide Number Placeholder 3"/>
          <p:cNvSpPr>
            <a:spLocks noGrp="1"/>
          </p:cNvSpPr>
          <p:nvPr>
            <p:ph type="sldNum" sz="quarter" idx="5"/>
          </p:nvPr>
        </p:nvSpPr>
        <p:spPr/>
        <p:txBody>
          <a:bodyPr/>
          <a:lstStyle/>
          <a:p>
            <a:fld id="{F7CAF427-AB8A-4255-B16F-CA7AC5BC3CCE}" type="slidenum">
              <a:rPr lang="en-US" smtClean="0"/>
              <a:t>10</a:t>
            </a:fld>
            <a:endParaRPr lang="en-US" dirty="0"/>
          </a:p>
        </p:txBody>
      </p:sp>
    </p:spTree>
    <p:extLst>
      <p:ext uri="{BB962C8B-B14F-4D97-AF65-F5344CB8AC3E}">
        <p14:creationId xmlns:p14="http://schemas.microsoft.com/office/powerpoint/2010/main" val="3589524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classic grief.  In classic grief there are typically 5 stages known as the Kubler Ross stages of grief.  Those stages include denial, anger, bargaining, depression, and acceptance.  So, lets look at these stages a little deeper. </a:t>
            </a:r>
          </a:p>
          <a:p>
            <a:endParaRPr lang="en-US" dirty="0"/>
          </a:p>
          <a:p>
            <a:r>
              <a:rPr lang="en-US" dirty="0"/>
              <a:t>1. Denial – in this stage people most often avoid their feelings. They are confused and shocked by the loss they are experiencing, and they may experience a great amount of fear. People most often feel denial as a way of coping. They become numb so that they can continue to function, whereas if they are hysterical, they may not be able to function. They may feel out of touch with reality, and this can bother people around them who worry about them or need their support as well. </a:t>
            </a:r>
          </a:p>
          <a:p>
            <a:r>
              <a:rPr lang="en-US" dirty="0"/>
              <a:t>2. Anger – in this stage a person will likely feel frustration, irritation, and anxiety. People often feel and say things such as, “why do bad things always happen to me.” They might have all-or-nothing thinking that presents as feeling like their life is destroyed, terrible, or ‘over’. Anger is a natural response to grief because nobody prefers to experience loss. People often look to anger as well to blame others instead of recognizing accountability toward loss. For many people, anger is easier to feel than sadness or devastation. </a:t>
            </a:r>
          </a:p>
          <a:p>
            <a:r>
              <a:rPr lang="en-US" dirty="0"/>
              <a:t>3. Bargaining – in this stage people will likely have trouble with identifying purpose and meaning in their life. They will perhaps reach out to others with similar experiences to form a sense of community in their grief. They begin to talk more openly about their grief and story. This is often a time when individuals will wonder if they could have changed the outcome that resulted in their deep sense of loss. For example, a person might wonder “what if I had never gotten in that car, then the accident might not have happened.” </a:t>
            </a:r>
          </a:p>
          <a:p>
            <a:r>
              <a:rPr lang="en-US" dirty="0"/>
              <a:t>4. Depression – in this stage a person will feel overwhelmed, hopeless, hostile, and even engage in isolation from loved ones. People feel empty and struggle to function. For example, they might struggle to get out of bed because the world is too overwhelming to them. People might engage in self-harming behaviors or suicidal planning. This is a period where they will benefit greatly from counseling and support. </a:t>
            </a:r>
          </a:p>
          <a:p>
            <a:r>
              <a:rPr lang="en-US" dirty="0"/>
              <a:t>5. Acceptance – individuals in this stage may feel at peace and begin to explore options after their loss. They begin to feel as though they have “moved on.” This does not mean that they do not miss life the way that it was before the loss, but they begin to believe that they will be okay after the loss. Emotions generally stabilize and people can cope effectively. They begin to function again and find some sense of normalcy.</a:t>
            </a:r>
          </a:p>
          <a:p>
            <a:endParaRPr lang="en-US" dirty="0"/>
          </a:p>
        </p:txBody>
      </p:sp>
      <p:sp>
        <p:nvSpPr>
          <p:cNvPr id="4" name="Slide Number Placeholder 3"/>
          <p:cNvSpPr>
            <a:spLocks noGrp="1"/>
          </p:cNvSpPr>
          <p:nvPr>
            <p:ph type="sldNum" sz="quarter" idx="5"/>
          </p:nvPr>
        </p:nvSpPr>
        <p:spPr/>
        <p:txBody>
          <a:bodyPr/>
          <a:lstStyle/>
          <a:p>
            <a:fld id="{F7CAF427-AB8A-4255-B16F-CA7AC5BC3CCE}" type="slidenum">
              <a:rPr lang="en-US" smtClean="0"/>
              <a:t>11</a:t>
            </a:fld>
            <a:endParaRPr lang="en-US" dirty="0"/>
          </a:p>
        </p:txBody>
      </p:sp>
    </p:spTree>
    <p:extLst>
      <p:ext uri="{BB962C8B-B14F-4D97-AF65-F5344CB8AC3E}">
        <p14:creationId xmlns:p14="http://schemas.microsoft.com/office/powerpoint/2010/main" val="537900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A person with salt on his head&#10;&#10;Description automatically generated">
            <a:extLst>
              <a:ext uri="{FF2B5EF4-FFF2-40B4-BE49-F238E27FC236}">
                <a16:creationId xmlns:a16="http://schemas.microsoft.com/office/drawing/2014/main" id="{6ADDC356-251A-EE49-6663-21DE9675ED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686"/>
          <a:stretch/>
        </p:blipFill>
        <p:spPr>
          <a:xfrm>
            <a:off x="1092500" y="491"/>
            <a:ext cx="8051500" cy="6857509"/>
          </a:xfrm>
          <a:prstGeom prst="rect">
            <a:avLst/>
          </a:prstGeom>
        </p:spPr>
      </p:pic>
      <p:sp>
        <p:nvSpPr>
          <p:cNvPr id="13" name="Rectangle 12">
            <a:extLst>
              <a:ext uri="{FF2B5EF4-FFF2-40B4-BE49-F238E27FC236}">
                <a16:creationId xmlns:a16="http://schemas.microsoft.com/office/drawing/2014/main" id="{118C6B24-8107-4B37-BE0D-348C74943597}"/>
              </a:ext>
            </a:extLst>
          </p:cNvPr>
          <p:cNvSpPr/>
          <p:nvPr userDrawn="1"/>
        </p:nvSpPr>
        <p:spPr>
          <a:xfrm>
            <a:off x="0" y="-11151"/>
            <a:ext cx="5264458" cy="6858000"/>
          </a:xfrm>
          <a:prstGeom prst="rect">
            <a:avLst/>
          </a:prstGeom>
          <a:solidFill>
            <a:schemeClr val="tx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8" name="Picture 17">
            <a:extLst>
              <a:ext uri="{FF2B5EF4-FFF2-40B4-BE49-F238E27FC236}">
                <a16:creationId xmlns:a16="http://schemas.microsoft.com/office/drawing/2014/main" id="{155EBD35-DC01-4C14-9BE5-25C008672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84" y="378983"/>
            <a:ext cx="3327294" cy="811248"/>
          </a:xfrm>
          <a:prstGeom prst="rect">
            <a:avLst/>
          </a:prstGeom>
        </p:spPr>
      </p:pic>
      <p:cxnSp>
        <p:nvCxnSpPr>
          <p:cNvPr id="6" name="Straight Connector 5">
            <a:extLst>
              <a:ext uri="{FF2B5EF4-FFF2-40B4-BE49-F238E27FC236}">
                <a16:creationId xmlns:a16="http://schemas.microsoft.com/office/drawing/2014/main" id="{3DF57E2D-DC9D-B28D-41D0-88C714D0A629}"/>
              </a:ext>
            </a:extLst>
          </p:cNvPr>
          <p:cNvCxnSpPr/>
          <p:nvPr userDrawn="1"/>
        </p:nvCxnSpPr>
        <p:spPr>
          <a:xfrm>
            <a:off x="372862" y="4086261"/>
            <a:ext cx="45453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1CFCF581-730C-CDB3-BCBC-CE8E0DAE4EED}"/>
              </a:ext>
            </a:extLst>
          </p:cNvPr>
          <p:cNvSpPr>
            <a:spLocks noGrp="1"/>
          </p:cNvSpPr>
          <p:nvPr>
            <p:ph type="body" sz="quarter" idx="10" hasCustomPrompt="1"/>
          </p:nvPr>
        </p:nvSpPr>
        <p:spPr>
          <a:xfrm>
            <a:off x="0" y="2312988"/>
            <a:ext cx="5264150" cy="1601787"/>
          </a:xfrm>
          <a:prstGeom prst="rect">
            <a:avLst/>
          </a:prstGeom>
        </p:spPr>
        <p:txBody>
          <a:bodyPr/>
          <a:lstStyle>
            <a:lvl1pPr marL="0" indent="0" algn="ctr">
              <a:buNone/>
              <a:defRPr sz="4000">
                <a:solidFill>
                  <a:schemeClr val="bg1"/>
                </a:solidFill>
                <a:latin typeface="Arial Black" panose="020B0A04020102020204" pitchFamily="34" charset="0"/>
              </a:defRPr>
            </a:lvl1pPr>
          </a:lstStyle>
          <a:p>
            <a:pPr lvl="0"/>
            <a:r>
              <a:rPr lang="en-US" dirty="0"/>
              <a:t>CLICK TO EDIT TITLE</a:t>
            </a:r>
          </a:p>
        </p:txBody>
      </p:sp>
      <p:sp>
        <p:nvSpPr>
          <p:cNvPr id="14" name="Text Placeholder 13">
            <a:extLst>
              <a:ext uri="{FF2B5EF4-FFF2-40B4-BE49-F238E27FC236}">
                <a16:creationId xmlns:a16="http://schemas.microsoft.com/office/drawing/2014/main" id="{C077A1BE-FC28-5F65-EA76-15548E64B32B}"/>
              </a:ext>
            </a:extLst>
          </p:cNvPr>
          <p:cNvSpPr>
            <a:spLocks noGrp="1"/>
          </p:cNvSpPr>
          <p:nvPr>
            <p:ph type="body" sz="quarter" idx="11" hasCustomPrompt="1"/>
          </p:nvPr>
        </p:nvSpPr>
        <p:spPr>
          <a:xfrm>
            <a:off x="0" y="4248458"/>
            <a:ext cx="5264150" cy="501650"/>
          </a:xfrm>
          <a:prstGeom prst="rect">
            <a:avLst/>
          </a:prstGeom>
        </p:spPr>
        <p:txBody>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pPr lvl="0"/>
            <a:r>
              <a:rPr lang="en-US" dirty="0"/>
              <a:t>Click to add subtitle and/or date</a:t>
            </a:r>
          </a:p>
        </p:txBody>
      </p:sp>
    </p:spTree>
    <p:extLst>
      <p:ext uri="{BB962C8B-B14F-4D97-AF65-F5344CB8AC3E}">
        <p14:creationId xmlns:p14="http://schemas.microsoft.com/office/powerpoint/2010/main" val="95885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mp; Picture on Top">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C3CB9D4-400B-CDB5-1F66-748CED27BE42}"/>
              </a:ext>
            </a:extLst>
          </p:cNvPr>
          <p:cNvSpPr>
            <a:spLocks noGrp="1"/>
          </p:cNvSpPr>
          <p:nvPr>
            <p:ph type="title" hasCustomPrompt="1"/>
          </p:nvPr>
        </p:nvSpPr>
        <p:spPr>
          <a:xfrm>
            <a:off x="535259" y="245326"/>
            <a:ext cx="8073482" cy="345689"/>
          </a:xfrm>
          <a:prstGeom prst="rect">
            <a:avLst/>
          </a:prstGeom>
        </p:spPr>
        <p:txBody>
          <a:bodyPr>
            <a:noAutofit/>
          </a:bodyPr>
          <a:lstStyle>
            <a:lvl1pPr algn="l">
              <a:defRPr sz="1600">
                <a:solidFill>
                  <a:srgbClr val="BBC0A7"/>
                </a:solidFill>
                <a:latin typeface="Arial Black" panose="020B0A04020102020204" pitchFamily="34" charset="0"/>
              </a:defRPr>
            </a:lvl1pPr>
          </a:lstStyle>
          <a:p>
            <a:r>
              <a:rPr lang="en-US" dirty="0"/>
              <a:t>PRESENTATION TITLE HERE</a:t>
            </a:r>
          </a:p>
        </p:txBody>
      </p:sp>
      <p:sp>
        <p:nvSpPr>
          <p:cNvPr id="10" name="Text Placeholder 9">
            <a:extLst>
              <a:ext uri="{FF2B5EF4-FFF2-40B4-BE49-F238E27FC236}">
                <a16:creationId xmlns:a16="http://schemas.microsoft.com/office/drawing/2014/main" id="{71A9E151-3B74-F1AB-A119-B7669FA7AAA1}"/>
              </a:ext>
            </a:extLst>
          </p:cNvPr>
          <p:cNvSpPr>
            <a:spLocks noGrp="1"/>
          </p:cNvSpPr>
          <p:nvPr>
            <p:ph type="body" sz="quarter" idx="10" hasCustomPrompt="1"/>
          </p:nvPr>
        </p:nvSpPr>
        <p:spPr>
          <a:xfrm>
            <a:off x="534988" y="591014"/>
            <a:ext cx="8074026" cy="858373"/>
          </a:xfrm>
          <a:prstGeom prst="rect">
            <a:avLst/>
          </a:prstGeom>
        </p:spPr>
        <p:txBody>
          <a:bodyPr/>
          <a:lstStyle>
            <a:lvl1pPr marL="0" indent="0">
              <a:buNone/>
              <a:defRPr sz="2800">
                <a:solidFill>
                  <a:srgbClr val="546122"/>
                </a:solidFill>
                <a:latin typeface="Arial Black" panose="020B0A04020102020204" pitchFamily="34" charset="0"/>
              </a:defRPr>
            </a:lvl1pPr>
          </a:lstStyle>
          <a:p>
            <a:pPr lvl="0"/>
            <a:r>
              <a:rPr lang="en-US" dirty="0"/>
              <a:t>SLIDE HEADER HERE</a:t>
            </a:r>
          </a:p>
        </p:txBody>
      </p:sp>
      <p:sp>
        <p:nvSpPr>
          <p:cNvPr id="12" name="Text Placeholder 11">
            <a:extLst>
              <a:ext uri="{FF2B5EF4-FFF2-40B4-BE49-F238E27FC236}">
                <a16:creationId xmlns:a16="http://schemas.microsoft.com/office/drawing/2014/main" id="{365B5A6A-F90A-5A0A-9BE8-E277AFC462AD}"/>
              </a:ext>
            </a:extLst>
          </p:cNvPr>
          <p:cNvSpPr>
            <a:spLocks noGrp="1"/>
          </p:cNvSpPr>
          <p:nvPr>
            <p:ph type="body" sz="quarter" idx="11" hasCustomPrompt="1"/>
          </p:nvPr>
        </p:nvSpPr>
        <p:spPr>
          <a:xfrm>
            <a:off x="534988" y="4493629"/>
            <a:ext cx="8073753" cy="1538596"/>
          </a:xfrm>
          <a:prstGeom prst="rect">
            <a:avLst/>
          </a:prstGeom>
        </p:spPr>
        <p:txBody>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stStyle>
          <a:p>
            <a:pPr lvl="0"/>
            <a:r>
              <a:rPr lang="en-US" dirty="0"/>
              <a:t>Click to add text</a:t>
            </a:r>
          </a:p>
          <a:p>
            <a:pPr lvl="0"/>
            <a:endParaRPr lang="en-US" dirty="0"/>
          </a:p>
        </p:txBody>
      </p:sp>
      <p:sp>
        <p:nvSpPr>
          <p:cNvPr id="3" name="Picture Placeholder 2">
            <a:extLst>
              <a:ext uri="{FF2B5EF4-FFF2-40B4-BE49-F238E27FC236}">
                <a16:creationId xmlns:a16="http://schemas.microsoft.com/office/drawing/2014/main" id="{E1140056-4D64-4168-8288-69A0F98DF00A}"/>
              </a:ext>
            </a:extLst>
          </p:cNvPr>
          <p:cNvSpPr>
            <a:spLocks noGrp="1"/>
          </p:cNvSpPr>
          <p:nvPr>
            <p:ph type="pic" sz="quarter" idx="12" hasCustomPrompt="1"/>
          </p:nvPr>
        </p:nvSpPr>
        <p:spPr>
          <a:xfrm>
            <a:off x="534715" y="1728439"/>
            <a:ext cx="8074026" cy="2441534"/>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r>
              <a:rPr lang="en-US" dirty="0"/>
              <a:t>Click to add picture</a:t>
            </a:r>
          </a:p>
        </p:txBody>
      </p:sp>
    </p:spTree>
    <p:extLst>
      <p:ext uri="{BB962C8B-B14F-4D97-AF65-F5344CB8AC3E}">
        <p14:creationId xmlns:p14="http://schemas.microsoft.com/office/powerpoint/2010/main" val="313345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C3CB9D4-400B-CDB5-1F66-748CED27BE42}"/>
              </a:ext>
            </a:extLst>
          </p:cNvPr>
          <p:cNvSpPr>
            <a:spLocks noGrp="1"/>
          </p:cNvSpPr>
          <p:nvPr>
            <p:ph type="title" hasCustomPrompt="1"/>
          </p:nvPr>
        </p:nvSpPr>
        <p:spPr>
          <a:xfrm>
            <a:off x="535259" y="245326"/>
            <a:ext cx="8073482" cy="345689"/>
          </a:xfrm>
          <a:prstGeom prst="rect">
            <a:avLst/>
          </a:prstGeom>
        </p:spPr>
        <p:txBody>
          <a:bodyPr>
            <a:noAutofit/>
          </a:bodyPr>
          <a:lstStyle>
            <a:lvl1pPr algn="l">
              <a:defRPr sz="1600">
                <a:solidFill>
                  <a:srgbClr val="BBC0A7"/>
                </a:solidFill>
                <a:latin typeface="Arial Black" panose="020B0A04020102020204" pitchFamily="34" charset="0"/>
              </a:defRPr>
            </a:lvl1pPr>
          </a:lstStyle>
          <a:p>
            <a:r>
              <a:rPr lang="en-US" dirty="0"/>
              <a:t>PRESENTATION TITLE HERE</a:t>
            </a:r>
          </a:p>
        </p:txBody>
      </p:sp>
      <p:sp>
        <p:nvSpPr>
          <p:cNvPr id="10" name="Text Placeholder 9">
            <a:extLst>
              <a:ext uri="{FF2B5EF4-FFF2-40B4-BE49-F238E27FC236}">
                <a16:creationId xmlns:a16="http://schemas.microsoft.com/office/drawing/2014/main" id="{71A9E151-3B74-F1AB-A119-B7669FA7AAA1}"/>
              </a:ext>
            </a:extLst>
          </p:cNvPr>
          <p:cNvSpPr>
            <a:spLocks noGrp="1"/>
          </p:cNvSpPr>
          <p:nvPr>
            <p:ph type="body" sz="quarter" idx="10" hasCustomPrompt="1"/>
          </p:nvPr>
        </p:nvSpPr>
        <p:spPr>
          <a:xfrm>
            <a:off x="534988" y="591014"/>
            <a:ext cx="8074026" cy="858373"/>
          </a:xfrm>
          <a:prstGeom prst="rect">
            <a:avLst/>
          </a:prstGeom>
        </p:spPr>
        <p:txBody>
          <a:bodyPr/>
          <a:lstStyle>
            <a:lvl1pPr marL="0" indent="0">
              <a:buNone/>
              <a:defRPr sz="2800">
                <a:solidFill>
                  <a:srgbClr val="546122"/>
                </a:solidFill>
                <a:latin typeface="Arial Black" panose="020B0A04020102020204" pitchFamily="34" charset="0"/>
              </a:defRPr>
            </a:lvl1pPr>
          </a:lstStyle>
          <a:p>
            <a:pPr lvl="0"/>
            <a:r>
              <a:rPr lang="en-US" dirty="0"/>
              <a:t>SLIDE HEADER HERE</a:t>
            </a:r>
          </a:p>
        </p:txBody>
      </p:sp>
      <p:sp>
        <p:nvSpPr>
          <p:cNvPr id="3" name="Picture Placeholder 2">
            <a:extLst>
              <a:ext uri="{FF2B5EF4-FFF2-40B4-BE49-F238E27FC236}">
                <a16:creationId xmlns:a16="http://schemas.microsoft.com/office/drawing/2014/main" id="{E1140056-4D64-4168-8288-69A0F98DF00A}"/>
              </a:ext>
            </a:extLst>
          </p:cNvPr>
          <p:cNvSpPr>
            <a:spLocks noGrp="1"/>
          </p:cNvSpPr>
          <p:nvPr>
            <p:ph type="pic" sz="quarter" idx="12" hasCustomPrompt="1"/>
          </p:nvPr>
        </p:nvSpPr>
        <p:spPr>
          <a:xfrm>
            <a:off x="534715" y="1728439"/>
            <a:ext cx="8074026" cy="429322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r>
              <a:rPr lang="en-US" dirty="0"/>
              <a:t>Click to add picture</a:t>
            </a:r>
          </a:p>
        </p:txBody>
      </p:sp>
    </p:spTree>
    <p:extLst>
      <p:ext uri="{BB962C8B-B14F-4D97-AF65-F5344CB8AC3E}">
        <p14:creationId xmlns:p14="http://schemas.microsoft.com/office/powerpoint/2010/main" val="401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C4ABFB-E229-47E1-A62E-240FC328F992}"/>
              </a:ext>
            </a:extLst>
          </p:cNvPr>
          <p:cNvSpPr/>
          <p:nvPr userDrawn="1"/>
        </p:nvSpPr>
        <p:spPr>
          <a:xfrm>
            <a:off x="0" y="0"/>
            <a:ext cx="9144000" cy="6858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5043A71-56C7-47A4-86E7-83954CC46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7225" y="2575766"/>
            <a:ext cx="5169549" cy="1260420"/>
          </a:xfrm>
          <a:prstGeom prst="rect">
            <a:avLst/>
          </a:prstGeom>
        </p:spPr>
      </p:pic>
      <p:sp>
        <p:nvSpPr>
          <p:cNvPr id="3" name="TextBox 2">
            <a:extLst>
              <a:ext uri="{FF2B5EF4-FFF2-40B4-BE49-F238E27FC236}">
                <a16:creationId xmlns:a16="http://schemas.microsoft.com/office/drawing/2014/main" id="{B3EEDAE9-70C8-BAF8-060D-C28C5719C3EF}"/>
              </a:ext>
            </a:extLst>
          </p:cNvPr>
          <p:cNvSpPr txBox="1"/>
          <p:nvPr userDrawn="1"/>
        </p:nvSpPr>
        <p:spPr>
          <a:xfrm>
            <a:off x="2916043" y="6496165"/>
            <a:ext cx="3311912"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Proprietary &amp; Confidential</a:t>
            </a:r>
          </a:p>
        </p:txBody>
      </p:sp>
    </p:spTree>
    <p:extLst>
      <p:ext uri="{BB962C8B-B14F-4D97-AF65-F5344CB8AC3E}">
        <p14:creationId xmlns:p14="http://schemas.microsoft.com/office/powerpoint/2010/main" val="129528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up of a person holding a hand&#10;&#10;Description automatically generated">
            <a:extLst>
              <a:ext uri="{FF2B5EF4-FFF2-40B4-BE49-F238E27FC236}">
                <a16:creationId xmlns:a16="http://schemas.microsoft.com/office/drawing/2014/main" id="{5EAC10EA-F96C-C427-A894-7791E859CA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7829"/>
          <a:stretch/>
        </p:blipFill>
        <p:spPr>
          <a:xfrm>
            <a:off x="2751634" y="0"/>
            <a:ext cx="6392366" cy="6858000"/>
          </a:xfrm>
          <a:prstGeom prst="rect">
            <a:avLst/>
          </a:prstGeom>
        </p:spPr>
      </p:pic>
      <p:sp>
        <p:nvSpPr>
          <p:cNvPr id="13" name="Rectangle 12">
            <a:extLst>
              <a:ext uri="{FF2B5EF4-FFF2-40B4-BE49-F238E27FC236}">
                <a16:creationId xmlns:a16="http://schemas.microsoft.com/office/drawing/2014/main" id="{118C6B24-8107-4B37-BE0D-348C74943597}"/>
              </a:ext>
            </a:extLst>
          </p:cNvPr>
          <p:cNvSpPr/>
          <p:nvPr userDrawn="1"/>
        </p:nvSpPr>
        <p:spPr>
          <a:xfrm>
            <a:off x="0" y="-11151"/>
            <a:ext cx="5264458" cy="6858000"/>
          </a:xfrm>
          <a:prstGeom prst="rect">
            <a:avLst/>
          </a:prstGeom>
          <a:solidFill>
            <a:schemeClr val="tx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8" name="Picture 17">
            <a:extLst>
              <a:ext uri="{FF2B5EF4-FFF2-40B4-BE49-F238E27FC236}">
                <a16:creationId xmlns:a16="http://schemas.microsoft.com/office/drawing/2014/main" id="{155EBD35-DC01-4C14-9BE5-25C008672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84" y="378983"/>
            <a:ext cx="3327294" cy="811248"/>
          </a:xfrm>
          <a:prstGeom prst="rect">
            <a:avLst/>
          </a:prstGeom>
        </p:spPr>
      </p:pic>
      <p:cxnSp>
        <p:nvCxnSpPr>
          <p:cNvPr id="6" name="Straight Connector 5">
            <a:extLst>
              <a:ext uri="{FF2B5EF4-FFF2-40B4-BE49-F238E27FC236}">
                <a16:creationId xmlns:a16="http://schemas.microsoft.com/office/drawing/2014/main" id="{3DF57E2D-DC9D-B28D-41D0-88C714D0A629}"/>
              </a:ext>
            </a:extLst>
          </p:cNvPr>
          <p:cNvCxnSpPr/>
          <p:nvPr userDrawn="1"/>
        </p:nvCxnSpPr>
        <p:spPr>
          <a:xfrm>
            <a:off x="372862" y="4086261"/>
            <a:ext cx="45453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1CFCF581-730C-CDB3-BCBC-CE8E0DAE4EED}"/>
              </a:ext>
            </a:extLst>
          </p:cNvPr>
          <p:cNvSpPr>
            <a:spLocks noGrp="1"/>
          </p:cNvSpPr>
          <p:nvPr>
            <p:ph type="body" sz="quarter" idx="10" hasCustomPrompt="1"/>
          </p:nvPr>
        </p:nvSpPr>
        <p:spPr>
          <a:xfrm>
            <a:off x="0" y="2312988"/>
            <a:ext cx="5264150" cy="1601787"/>
          </a:xfrm>
          <a:prstGeom prst="rect">
            <a:avLst/>
          </a:prstGeom>
        </p:spPr>
        <p:txBody>
          <a:bodyPr/>
          <a:lstStyle>
            <a:lvl1pPr marL="0" indent="0" algn="ctr">
              <a:buNone/>
              <a:defRPr sz="4000">
                <a:solidFill>
                  <a:schemeClr val="bg1"/>
                </a:solidFill>
                <a:latin typeface="Arial Black" panose="020B0A04020102020204" pitchFamily="34" charset="0"/>
              </a:defRPr>
            </a:lvl1pPr>
          </a:lstStyle>
          <a:p>
            <a:pPr lvl="0"/>
            <a:r>
              <a:rPr lang="en-US" dirty="0"/>
              <a:t>CLICK TO EDIT TITLE</a:t>
            </a:r>
          </a:p>
        </p:txBody>
      </p:sp>
      <p:sp>
        <p:nvSpPr>
          <p:cNvPr id="14" name="Text Placeholder 13">
            <a:extLst>
              <a:ext uri="{FF2B5EF4-FFF2-40B4-BE49-F238E27FC236}">
                <a16:creationId xmlns:a16="http://schemas.microsoft.com/office/drawing/2014/main" id="{C077A1BE-FC28-5F65-EA76-15548E64B32B}"/>
              </a:ext>
            </a:extLst>
          </p:cNvPr>
          <p:cNvSpPr>
            <a:spLocks noGrp="1"/>
          </p:cNvSpPr>
          <p:nvPr>
            <p:ph type="body" sz="quarter" idx="11" hasCustomPrompt="1"/>
          </p:nvPr>
        </p:nvSpPr>
        <p:spPr>
          <a:xfrm>
            <a:off x="0" y="4248458"/>
            <a:ext cx="5264150" cy="501650"/>
          </a:xfrm>
          <a:prstGeom prst="rect">
            <a:avLst/>
          </a:prstGeom>
        </p:spPr>
        <p:txBody>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pPr lvl="0"/>
            <a:r>
              <a:rPr lang="en-US" dirty="0"/>
              <a:t>Click to add subtitle and/or date</a:t>
            </a:r>
          </a:p>
        </p:txBody>
      </p:sp>
    </p:spTree>
    <p:extLst>
      <p:ext uri="{BB962C8B-B14F-4D97-AF65-F5344CB8AC3E}">
        <p14:creationId xmlns:p14="http://schemas.microsoft.com/office/powerpoint/2010/main" val="296146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2" descr="A close-up of a river bed&#10;&#10;Description automatically generated">
            <a:extLst>
              <a:ext uri="{FF2B5EF4-FFF2-40B4-BE49-F238E27FC236}">
                <a16:creationId xmlns:a16="http://schemas.microsoft.com/office/drawing/2014/main" id="{C1850C7D-5F4C-6716-1F5A-5EE594FAAF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175" t="2169" r="4703" b="18959"/>
          <a:stretch/>
        </p:blipFill>
        <p:spPr>
          <a:xfrm>
            <a:off x="0" y="0"/>
            <a:ext cx="9144000" cy="6858000"/>
          </a:xfrm>
          <a:prstGeom prst="rect">
            <a:avLst/>
          </a:prstGeom>
        </p:spPr>
      </p:pic>
      <p:sp>
        <p:nvSpPr>
          <p:cNvPr id="4" name="Rectangle 3">
            <a:extLst>
              <a:ext uri="{FF2B5EF4-FFF2-40B4-BE49-F238E27FC236}">
                <a16:creationId xmlns:a16="http://schemas.microsoft.com/office/drawing/2014/main" id="{72E3607E-D532-F969-E9ED-A9B2A09D247B}"/>
              </a:ext>
            </a:extLst>
          </p:cNvPr>
          <p:cNvSpPr/>
          <p:nvPr userDrawn="1"/>
        </p:nvSpPr>
        <p:spPr>
          <a:xfrm>
            <a:off x="0" y="0"/>
            <a:ext cx="5264458" cy="6858000"/>
          </a:xfrm>
          <a:prstGeom prst="rect">
            <a:avLst/>
          </a:prstGeom>
          <a:solidFill>
            <a:srgbClr val="546122">
              <a:alpha val="65098"/>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8" name="Picture 17">
            <a:extLst>
              <a:ext uri="{FF2B5EF4-FFF2-40B4-BE49-F238E27FC236}">
                <a16:creationId xmlns:a16="http://schemas.microsoft.com/office/drawing/2014/main" id="{155EBD35-DC01-4C14-9BE5-25C008672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84" y="378983"/>
            <a:ext cx="3327294" cy="811248"/>
          </a:xfrm>
          <a:prstGeom prst="rect">
            <a:avLst/>
          </a:prstGeom>
        </p:spPr>
      </p:pic>
      <p:cxnSp>
        <p:nvCxnSpPr>
          <p:cNvPr id="6" name="Straight Connector 5">
            <a:extLst>
              <a:ext uri="{FF2B5EF4-FFF2-40B4-BE49-F238E27FC236}">
                <a16:creationId xmlns:a16="http://schemas.microsoft.com/office/drawing/2014/main" id="{3DF57E2D-DC9D-B28D-41D0-88C714D0A629}"/>
              </a:ext>
            </a:extLst>
          </p:cNvPr>
          <p:cNvCxnSpPr/>
          <p:nvPr userDrawn="1"/>
        </p:nvCxnSpPr>
        <p:spPr>
          <a:xfrm>
            <a:off x="372862" y="4086261"/>
            <a:ext cx="45453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1CFCF581-730C-CDB3-BCBC-CE8E0DAE4EED}"/>
              </a:ext>
            </a:extLst>
          </p:cNvPr>
          <p:cNvSpPr>
            <a:spLocks noGrp="1"/>
          </p:cNvSpPr>
          <p:nvPr>
            <p:ph type="body" sz="quarter" idx="10" hasCustomPrompt="1"/>
          </p:nvPr>
        </p:nvSpPr>
        <p:spPr>
          <a:xfrm>
            <a:off x="0" y="2312988"/>
            <a:ext cx="5264150" cy="1601787"/>
          </a:xfrm>
          <a:prstGeom prst="rect">
            <a:avLst/>
          </a:prstGeom>
        </p:spPr>
        <p:txBody>
          <a:bodyPr/>
          <a:lstStyle>
            <a:lvl1pPr marL="0" indent="0" algn="ctr">
              <a:buNone/>
              <a:defRPr sz="4000">
                <a:solidFill>
                  <a:schemeClr val="bg1"/>
                </a:solidFill>
                <a:latin typeface="Arial Black" panose="020B0A04020102020204" pitchFamily="34" charset="0"/>
              </a:defRPr>
            </a:lvl1pPr>
          </a:lstStyle>
          <a:p>
            <a:pPr lvl="0"/>
            <a:r>
              <a:rPr lang="en-US" dirty="0"/>
              <a:t>CLICK TO EDIT TITLE</a:t>
            </a:r>
          </a:p>
        </p:txBody>
      </p:sp>
      <p:sp>
        <p:nvSpPr>
          <p:cNvPr id="14" name="Text Placeholder 13">
            <a:extLst>
              <a:ext uri="{FF2B5EF4-FFF2-40B4-BE49-F238E27FC236}">
                <a16:creationId xmlns:a16="http://schemas.microsoft.com/office/drawing/2014/main" id="{C077A1BE-FC28-5F65-EA76-15548E64B32B}"/>
              </a:ext>
            </a:extLst>
          </p:cNvPr>
          <p:cNvSpPr>
            <a:spLocks noGrp="1"/>
          </p:cNvSpPr>
          <p:nvPr>
            <p:ph type="body" sz="quarter" idx="11" hasCustomPrompt="1"/>
          </p:nvPr>
        </p:nvSpPr>
        <p:spPr>
          <a:xfrm>
            <a:off x="0" y="4248458"/>
            <a:ext cx="5264150" cy="501650"/>
          </a:xfrm>
          <a:prstGeom prst="rect">
            <a:avLst/>
          </a:prstGeom>
        </p:spPr>
        <p:txBody>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pPr lvl="0"/>
            <a:r>
              <a:rPr lang="en-US" dirty="0"/>
              <a:t>Click to add subtitle and/or date</a:t>
            </a:r>
          </a:p>
        </p:txBody>
      </p:sp>
    </p:spTree>
    <p:extLst>
      <p:ext uri="{BB962C8B-B14F-4D97-AF65-F5344CB8AC3E}">
        <p14:creationId xmlns:p14="http://schemas.microsoft.com/office/powerpoint/2010/main" val="10326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C3CB9D4-400B-CDB5-1F66-748CED27BE42}"/>
              </a:ext>
            </a:extLst>
          </p:cNvPr>
          <p:cNvSpPr>
            <a:spLocks noGrp="1"/>
          </p:cNvSpPr>
          <p:nvPr>
            <p:ph type="title" hasCustomPrompt="1"/>
          </p:nvPr>
        </p:nvSpPr>
        <p:spPr>
          <a:xfrm>
            <a:off x="535259" y="245326"/>
            <a:ext cx="8073482" cy="345689"/>
          </a:xfrm>
          <a:prstGeom prst="rect">
            <a:avLst/>
          </a:prstGeom>
        </p:spPr>
        <p:txBody>
          <a:bodyPr>
            <a:noAutofit/>
          </a:bodyPr>
          <a:lstStyle>
            <a:lvl1pPr algn="l">
              <a:defRPr sz="1600">
                <a:solidFill>
                  <a:srgbClr val="BBC0A7"/>
                </a:solidFill>
                <a:latin typeface="Arial Black" panose="020B0A04020102020204" pitchFamily="34" charset="0"/>
              </a:defRPr>
            </a:lvl1pPr>
          </a:lstStyle>
          <a:p>
            <a:r>
              <a:rPr lang="en-US" dirty="0"/>
              <a:t>PRESENTATION TITLE HERE</a:t>
            </a:r>
          </a:p>
        </p:txBody>
      </p:sp>
      <p:sp>
        <p:nvSpPr>
          <p:cNvPr id="10" name="Text Placeholder 9">
            <a:extLst>
              <a:ext uri="{FF2B5EF4-FFF2-40B4-BE49-F238E27FC236}">
                <a16:creationId xmlns:a16="http://schemas.microsoft.com/office/drawing/2014/main" id="{71A9E151-3B74-F1AB-A119-B7669FA7AAA1}"/>
              </a:ext>
            </a:extLst>
          </p:cNvPr>
          <p:cNvSpPr>
            <a:spLocks noGrp="1"/>
          </p:cNvSpPr>
          <p:nvPr>
            <p:ph type="body" sz="quarter" idx="10" hasCustomPrompt="1"/>
          </p:nvPr>
        </p:nvSpPr>
        <p:spPr>
          <a:xfrm>
            <a:off x="534988" y="591014"/>
            <a:ext cx="8074026" cy="858373"/>
          </a:xfrm>
          <a:prstGeom prst="rect">
            <a:avLst/>
          </a:prstGeom>
        </p:spPr>
        <p:txBody>
          <a:bodyPr/>
          <a:lstStyle>
            <a:lvl1pPr marL="0" indent="0">
              <a:buNone/>
              <a:defRPr sz="2800">
                <a:solidFill>
                  <a:srgbClr val="546122"/>
                </a:solidFill>
                <a:latin typeface="Arial Black" panose="020B0A04020102020204" pitchFamily="34" charset="0"/>
              </a:defRPr>
            </a:lvl1pPr>
          </a:lstStyle>
          <a:p>
            <a:pPr lvl="0"/>
            <a:r>
              <a:rPr lang="en-US" dirty="0"/>
              <a:t>SLIDE HEADER HERE</a:t>
            </a:r>
          </a:p>
        </p:txBody>
      </p:sp>
      <p:sp>
        <p:nvSpPr>
          <p:cNvPr id="12" name="Text Placeholder 11">
            <a:extLst>
              <a:ext uri="{FF2B5EF4-FFF2-40B4-BE49-F238E27FC236}">
                <a16:creationId xmlns:a16="http://schemas.microsoft.com/office/drawing/2014/main" id="{365B5A6A-F90A-5A0A-9BE8-E277AFC462AD}"/>
              </a:ext>
            </a:extLst>
          </p:cNvPr>
          <p:cNvSpPr>
            <a:spLocks noGrp="1"/>
          </p:cNvSpPr>
          <p:nvPr>
            <p:ph type="body" sz="quarter" idx="11" hasCustomPrompt="1"/>
          </p:nvPr>
        </p:nvSpPr>
        <p:spPr>
          <a:xfrm>
            <a:off x="534988" y="1728438"/>
            <a:ext cx="8074025" cy="425961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add text</a:t>
            </a:r>
          </a:p>
        </p:txBody>
      </p:sp>
    </p:spTree>
    <p:extLst>
      <p:ext uri="{BB962C8B-B14F-4D97-AF65-F5344CB8AC3E}">
        <p14:creationId xmlns:p14="http://schemas.microsoft.com/office/powerpoint/2010/main" val="344038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mp; Bulleted List">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C3CB9D4-400B-CDB5-1F66-748CED27BE42}"/>
              </a:ext>
            </a:extLst>
          </p:cNvPr>
          <p:cNvSpPr>
            <a:spLocks noGrp="1"/>
          </p:cNvSpPr>
          <p:nvPr>
            <p:ph type="title" hasCustomPrompt="1"/>
          </p:nvPr>
        </p:nvSpPr>
        <p:spPr>
          <a:xfrm>
            <a:off x="535259" y="245326"/>
            <a:ext cx="8073482" cy="345689"/>
          </a:xfrm>
          <a:prstGeom prst="rect">
            <a:avLst/>
          </a:prstGeom>
        </p:spPr>
        <p:txBody>
          <a:bodyPr>
            <a:noAutofit/>
          </a:bodyPr>
          <a:lstStyle>
            <a:lvl1pPr algn="l">
              <a:defRPr sz="1600">
                <a:solidFill>
                  <a:srgbClr val="BBC0A7"/>
                </a:solidFill>
                <a:latin typeface="Arial Black" panose="020B0A04020102020204" pitchFamily="34" charset="0"/>
              </a:defRPr>
            </a:lvl1pPr>
          </a:lstStyle>
          <a:p>
            <a:r>
              <a:rPr lang="en-US" dirty="0"/>
              <a:t>PRESENTATION TITLE HERE</a:t>
            </a:r>
          </a:p>
        </p:txBody>
      </p:sp>
      <p:sp>
        <p:nvSpPr>
          <p:cNvPr id="10" name="Text Placeholder 9">
            <a:extLst>
              <a:ext uri="{FF2B5EF4-FFF2-40B4-BE49-F238E27FC236}">
                <a16:creationId xmlns:a16="http://schemas.microsoft.com/office/drawing/2014/main" id="{71A9E151-3B74-F1AB-A119-B7669FA7AAA1}"/>
              </a:ext>
            </a:extLst>
          </p:cNvPr>
          <p:cNvSpPr>
            <a:spLocks noGrp="1"/>
          </p:cNvSpPr>
          <p:nvPr>
            <p:ph type="body" sz="quarter" idx="10" hasCustomPrompt="1"/>
          </p:nvPr>
        </p:nvSpPr>
        <p:spPr>
          <a:xfrm>
            <a:off x="534988" y="591014"/>
            <a:ext cx="8074026" cy="858373"/>
          </a:xfrm>
          <a:prstGeom prst="rect">
            <a:avLst/>
          </a:prstGeom>
        </p:spPr>
        <p:txBody>
          <a:bodyPr/>
          <a:lstStyle>
            <a:lvl1pPr marL="0" indent="0">
              <a:buNone/>
              <a:defRPr sz="2800">
                <a:solidFill>
                  <a:srgbClr val="546122"/>
                </a:solidFill>
                <a:latin typeface="Arial Black" panose="020B0A04020102020204" pitchFamily="34" charset="0"/>
              </a:defRPr>
            </a:lvl1pPr>
          </a:lstStyle>
          <a:p>
            <a:pPr lvl="0"/>
            <a:r>
              <a:rPr lang="en-US" dirty="0"/>
              <a:t>SLIDE HEADER HERE</a:t>
            </a:r>
          </a:p>
        </p:txBody>
      </p:sp>
      <p:sp>
        <p:nvSpPr>
          <p:cNvPr id="12" name="Text Placeholder 11">
            <a:extLst>
              <a:ext uri="{FF2B5EF4-FFF2-40B4-BE49-F238E27FC236}">
                <a16:creationId xmlns:a16="http://schemas.microsoft.com/office/drawing/2014/main" id="{365B5A6A-F90A-5A0A-9BE8-E277AFC462AD}"/>
              </a:ext>
            </a:extLst>
          </p:cNvPr>
          <p:cNvSpPr>
            <a:spLocks noGrp="1"/>
          </p:cNvSpPr>
          <p:nvPr>
            <p:ph type="body" sz="quarter" idx="11" hasCustomPrompt="1"/>
          </p:nvPr>
        </p:nvSpPr>
        <p:spPr>
          <a:xfrm>
            <a:off x="534988" y="1728439"/>
            <a:ext cx="8074025" cy="267630"/>
          </a:xfrm>
          <a:prstGeom prst="rect">
            <a:avLst/>
          </a:prstGeom>
        </p:spPr>
        <p:txBody>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stStyle>
          <a:p>
            <a:pPr lvl="0"/>
            <a:r>
              <a:rPr lang="en-US" dirty="0"/>
              <a:t>Click to add text</a:t>
            </a:r>
          </a:p>
        </p:txBody>
      </p:sp>
      <p:sp>
        <p:nvSpPr>
          <p:cNvPr id="3" name="Text Placeholder 2">
            <a:extLst>
              <a:ext uri="{FF2B5EF4-FFF2-40B4-BE49-F238E27FC236}">
                <a16:creationId xmlns:a16="http://schemas.microsoft.com/office/drawing/2014/main" id="{A9C4F3BD-C609-645C-0B44-335270CFADE3}"/>
              </a:ext>
            </a:extLst>
          </p:cNvPr>
          <p:cNvSpPr>
            <a:spLocks noGrp="1"/>
          </p:cNvSpPr>
          <p:nvPr>
            <p:ph type="body" sz="quarter" idx="12" hasCustomPrompt="1"/>
          </p:nvPr>
        </p:nvSpPr>
        <p:spPr>
          <a:xfrm>
            <a:off x="534988" y="2017790"/>
            <a:ext cx="8074026" cy="2308225"/>
          </a:xfrm>
          <a:prstGeom prst="rect">
            <a:avLst/>
          </a:prstGeom>
        </p:spPr>
        <p:txBody>
          <a:bodyPr/>
          <a:lstStyle>
            <a:lvl1pPr>
              <a:defRPr sz="1600"/>
            </a:lvl1pPr>
          </a:lstStyle>
          <a:p>
            <a:pPr lvl="0"/>
            <a:r>
              <a:rPr lang="en-US" dirty="0"/>
              <a:t>Click to add text</a:t>
            </a:r>
          </a:p>
        </p:txBody>
      </p:sp>
    </p:spTree>
    <p:extLst>
      <p:ext uri="{BB962C8B-B14F-4D97-AF65-F5344CB8AC3E}">
        <p14:creationId xmlns:p14="http://schemas.microsoft.com/office/powerpoint/2010/main" val="46964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mp; 2 Bulleted Lists">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C3CB9D4-400B-CDB5-1F66-748CED27BE42}"/>
              </a:ext>
            </a:extLst>
          </p:cNvPr>
          <p:cNvSpPr>
            <a:spLocks noGrp="1"/>
          </p:cNvSpPr>
          <p:nvPr>
            <p:ph type="title" hasCustomPrompt="1"/>
          </p:nvPr>
        </p:nvSpPr>
        <p:spPr>
          <a:xfrm>
            <a:off x="535259" y="245326"/>
            <a:ext cx="8073482" cy="345689"/>
          </a:xfrm>
          <a:prstGeom prst="rect">
            <a:avLst/>
          </a:prstGeom>
        </p:spPr>
        <p:txBody>
          <a:bodyPr>
            <a:noAutofit/>
          </a:bodyPr>
          <a:lstStyle>
            <a:lvl1pPr algn="l">
              <a:defRPr sz="1600">
                <a:solidFill>
                  <a:srgbClr val="BBC0A7"/>
                </a:solidFill>
                <a:latin typeface="Arial Black" panose="020B0A04020102020204" pitchFamily="34" charset="0"/>
              </a:defRPr>
            </a:lvl1pPr>
          </a:lstStyle>
          <a:p>
            <a:r>
              <a:rPr lang="en-US" dirty="0"/>
              <a:t>PRESENTATION TITLE HERE</a:t>
            </a:r>
          </a:p>
        </p:txBody>
      </p:sp>
      <p:sp>
        <p:nvSpPr>
          <p:cNvPr id="10" name="Text Placeholder 9">
            <a:extLst>
              <a:ext uri="{FF2B5EF4-FFF2-40B4-BE49-F238E27FC236}">
                <a16:creationId xmlns:a16="http://schemas.microsoft.com/office/drawing/2014/main" id="{71A9E151-3B74-F1AB-A119-B7669FA7AAA1}"/>
              </a:ext>
            </a:extLst>
          </p:cNvPr>
          <p:cNvSpPr>
            <a:spLocks noGrp="1"/>
          </p:cNvSpPr>
          <p:nvPr>
            <p:ph type="body" sz="quarter" idx="10" hasCustomPrompt="1"/>
          </p:nvPr>
        </p:nvSpPr>
        <p:spPr>
          <a:xfrm>
            <a:off x="534988" y="591014"/>
            <a:ext cx="8074026" cy="858373"/>
          </a:xfrm>
          <a:prstGeom prst="rect">
            <a:avLst/>
          </a:prstGeom>
        </p:spPr>
        <p:txBody>
          <a:bodyPr/>
          <a:lstStyle>
            <a:lvl1pPr marL="0" indent="0">
              <a:buNone/>
              <a:defRPr sz="2800">
                <a:solidFill>
                  <a:srgbClr val="546122"/>
                </a:solidFill>
                <a:latin typeface="Arial Black" panose="020B0A04020102020204" pitchFamily="34" charset="0"/>
              </a:defRPr>
            </a:lvl1pPr>
          </a:lstStyle>
          <a:p>
            <a:pPr lvl="0"/>
            <a:r>
              <a:rPr lang="en-US" dirty="0"/>
              <a:t>SLIDE HEADER HERE</a:t>
            </a:r>
          </a:p>
        </p:txBody>
      </p:sp>
      <p:sp>
        <p:nvSpPr>
          <p:cNvPr id="12" name="Text Placeholder 11">
            <a:extLst>
              <a:ext uri="{FF2B5EF4-FFF2-40B4-BE49-F238E27FC236}">
                <a16:creationId xmlns:a16="http://schemas.microsoft.com/office/drawing/2014/main" id="{365B5A6A-F90A-5A0A-9BE8-E277AFC462AD}"/>
              </a:ext>
            </a:extLst>
          </p:cNvPr>
          <p:cNvSpPr>
            <a:spLocks noGrp="1"/>
          </p:cNvSpPr>
          <p:nvPr>
            <p:ph type="body" sz="quarter" idx="11" hasCustomPrompt="1"/>
          </p:nvPr>
        </p:nvSpPr>
        <p:spPr>
          <a:xfrm>
            <a:off x="534989" y="1728439"/>
            <a:ext cx="3821150" cy="267630"/>
          </a:xfrm>
          <a:prstGeom prst="rect">
            <a:avLst/>
          </a:prstGeom>
        </p:spPr>
        <p:txBody>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stStyle>
          <a:p>
            <a:pPr lvl="0"/>
            <a:r>
              <a:rPr lang="en-US" dirty="0"/>
              <a:t>Click to add text</a:t>
            </a:r>
          </a:p>
        </p:txBody>
      </p:sp>
      <p:sp>
        <p:nvSpPr>
          <p:cNvPr id="3" name="Text Placeholder 2">
            <a:extLst>
              <a:ext uri="{FF2B5EF4-FFF2-40B4-BE49-F238E27FC236}">
                <a16:creationId xmlns:a16="http://schemas.microsoft.com/office/drawing/2014/main" id="{A9C4F3BD-C609-645C-0B44-335270CFADE3}"/>
              </a:ext>
            </a:extLst>
          </p:cNvPr>
          <p:cNvSpPr>
            <a:spLocks noGrp="1"/>
          </p:cNvSpPr>
          <p:nvPr>
            <p:ph type="body" sz="quarter" idx="12" hasCustomPrompt="1"/>
          </p:nvPr>
        </p:nvSpPr>
        <p:spPr>
          <a:xfrm>
            <a:off x="534988" y="2017790"/>
            <a:ext cx="3821151" cy="2308225"/>
          </a:xfrm>
          <a:prstGeom prst="rect">
            <a:avLst/>
          </a:prstGeom>
        </p:spPr>
        <p:txBody>
          <a:bodyPr/>
          <a:lstStyle>
            <a:lvl1pPr>
              <a:defRPr sz="1600"/>
            </a:lvl1pPr>
          </a:lstStyle>
          <a:p>
            <a:pPr lvl="0"/>
            <a:r>
              <a:rPr lang="en-US" dirty="0"/>
              <a:t>Click to add text</a:t>
            </a:r>
          </a:p>
        </p:txBody>
      </p:sp>
      <p:sp>
        <p:nvSpPr>
          <p:cNvPr id="2" name="Text Placeholder 11">
            <a:extLst>
              <a:ext uri="{FF2B5EF4-FFF2-40B4-BE49-F238E27FC236}">
                <a16:creationId xmlns:a16="http://schemas.microsoft.com/office/drawing/2014/main" id="{B40CCE26-C8D0-7598-1D64-6AE863D49C2E}"/>
              </a:ext>
            </a:extLst>
          </p:cNvPr>
          <p:cNvSpPr>
            <a:spLocks noGrp="1"/>
          </p:cNvSpPr>
          <p:nvPr>
            <p:ph type="body" sz="quarter" idx="13" hasCustomPrompt="1"/>
          </p:nvPr>
        </p:nvSpPr>
        <p:spPr>
          <a:xfrm>
            <a:off x="4787861" y="1728439"/>
            <a:ext cx="3820880" cy="267630"/>
          </a:xfrm>
          <a:prstGeom prst="rect">
            <a:avLst/>
          </a:prstGeom>
        </p:spPr>
        <p:txBody>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stStyle>
          <a:p>
            <a:pPr lvl="0"/>
            <a:r>
              <a:rPr lang="en-US" dirty="0"/>
              <a:t>Click to add text</a:t>
            </a:r>
          </a:p>
        </p:txBody>
      </p:sp>
      <p:sp>
        <p:nvSpPr>
          <p:cNvPr id="4" name="Text Placeholder 2">
            <a:extLst>
              <a:ext uri="{FF2B5EF4-FFF2-40B4-BE49-F238E27FC236}">
                <a16:creationId xmlns:a16="http://schemas.microsoft.com/office/drawing/2014/main" id="{29CAAD27-B805-F791-D6D9-3C24A612C51D}"/>
              </a:ext>
            </a:extLst>
          </p:cNvPr>
          <p:cNvSpPr>
            <a:spLocks noGrp="1"/>
          </p:cNvSpPr>
          <p:nvPr>
            <p:ph type="body" sz="quarter" idx="14" hasCustomPrompt="1"/>
          </p:nvPr>
        </p:nvSpPr>
        <p:spPr>
          <a:xfrm>
            <a:off x="4787863" y="2017790"/>
            <a:ext cx="3820878" cy="2308225"/>
          </a:xfrm>
          <a:prstGeom prst="rect">
            <a:avLst/>
          </a:prstGeom>
        </p:spPr>
        <p:txBody>
          <a:bodyPr/>
          <a:lstStyle>
            <a:lvl1pPr>
              <a:defRPr sz="1600"/>
            </a:lvl1pPr>
          </a:lstStyle>
          <a:p>
            <a:pPr lvl="0"/>
            <a:r>
              <a:rPr lang="en-US" dirty="0"/>
              <a:t>Click to add text</a:t>
            </a:r>
          </a:p>
        </p:txBody>
      </p:sp>
    </p:spTree>
    <p:extLst>
      <p:ext uri="{BB962C8B-B14F-4D97-AF65-F5344CB8AC3E}">
        <p14:creationId xmlns:p14="http://schemas.microsoft.com/office/powerpoint/2010/main" val="3614191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Bulleted List">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C3CB9D4-400B-CDB5-1F66-748CED27BE42}"/>
              </a:ext>
            </a:extLst>
          </p:cNvPr>
          <p:cNvSpPr>
            <a:spLocks noGrp="1"/>
          </p:cNvSpPr>
          <p:nvPr>
            <p:ph type="title" hasCustomPrompt="1"/>
          </p:nvPr>
        </p:nvSpPr>
        <p:spPr>
          <a:xfrm>
            <a:off x="535259" y="245326"/>
            <a:ext cx="8073482" cy="345689"/>
          </a:xfrm>
          <a:prstGeom prst="rect">
            <a:avLst/>
          </a:prstGeom>
        </p:spPr>
        <p:txBody>
          <a:bodyPr>
            <a:noAutofit/>
          </a:bodyPr>
          <a:lstStyle>
            <a:lvl1pPr algn="l">
              <a:defRPr sz="1600">
                <a:solidFill>
                  <a:srgbClr val="BBC0A7"/>
                </a:solidFill>
                <a:latin typeface="Arial Black" panose="020B0A04020102020204" pitchFamily="34" charset="0"/>
              </a:defRPr>
            </a:lvl1pPr>
          </a:lstStyle>
          <a:p>
            <a:r>
              <a:rPr lang="en-US" dirty="0"/>
              <a:t>PRESENTATION TITLE HERE</a:t>
            </a:r>
          </a:p>
        </p:txBody>
      </p:sp>
      <p:sp>
        <p:nvSpPr>
          <p:cNvPr id="10" name="Text Placeholder 9">
            <a:extLst>
              <a:ext uri="{FF2B5EF4-FFF2-40B4-BE49-F238E27FC236}">
                <a16:creationId xmlns:a16="http://schemas.microsoft.com/office/drawing/2014/main" id="{71A9E151-3B74-F1AB-A119-B7669FA7AAA1}"/>
              </a:ext>
            </a:extLst>
          </p:cNvPr>
          <p:cNvSpPr>
            <a:spLocks noGrp="1"/>
          </p:cNvSpPr>
          <p:nvPr>
            <p:ph type="body" sz="quarter" idx="10" hasCustomPrompt="1"/>
          </p:nvPr>
        </p:nvSpPr>
        <p:spPr>
          <a:xfrm>
            <a:off x="534988" y="591014"/>
            <a:ext cx="8074026" cy="858373"/>
          </a:xfrm>
          <a:prstGeom prst="rect">
            <a:avLst/>
          </a:prstGeom>
        </p:spPr>
        <p:txBody>
          <a:bodyPr/>
          <a:lstStyle>
            <a:lvl1pPr marL="0" indent="0">
              <a:buNone/>
              <a:defRPr sz="2800">
                <a:solidFill>
                  <a:srgbClr val="546122"/>
                </a:solidFill>
                <a:latin typeface="Arial Black" panose="020B0A04020102020204" pitchFamily="34" charset="0"/>
              </a:defRPr>
            </a:lvl1pPr>
          </a:lstStyle>
          <a:p>
            <a:pPr lvl="0"/>
            <a:r>
              <a:rPr lang="en-US" dirty="0"/>
              <a:t>SLIDE HEADER HERE</a:t>
            </a:r>
          </a:p>
        </p:txBody>
      </p:sp>
      <p:sp>
        <p:nvSpPr>
          <p:cNvPr id="12" name="Text Placeholder 11">
            <a:extLst>
              <a:ext uri="{FF2B5EF4-FFF2-40B4-BE49-F238E27FC236}">
                <a16:creationId xmlns:a16="http://schemas.microsoft.com/office/drawing/2014/main" id="{365B5A6A-F90A-5A0A-9BE8-E277AFC462AD}"/>
              </a:ext>
            </a:extLst>
          </p:cNvPr>
          <p:cNvSpPr>
            <a:spLocks noGrp="1"/>
          </p:cNvSpPr>
          <p:nvPr>
            <p:ph type="body" sz="quarter" idx="11" hasCustomPrompt="1"/>
          </p:nvPr>
        </p:nvSpPr>
        <p:spPr>
          <a:xfrm>
            <a:off x="534988" y="1728438"/>
            <a:ext cx="8074025" cy="4304371"/>
          </a:xfrm>
          <a:prstGeom prst="rect">
            <a:avLst/>
          </a:prstGeom>
        </p:spPr>
        <p:txBody>
          <a:bodyPr/>
          <a:lstStyle>
            <a:lvl1pPr marL="285750" indent="-285750">
              <a:buFont typeface="Arial" panose="020B0604020202020204" pitchFamily="34" charset="0"/>
              <a:buChar char="•"/>
              <a:defRPr sz="1600">
                <a:latin typeface="Arial" panose="020B0604020202020204" pitchFamily="34" charset="0"/>
                <a:cs typeface="Arial" panose="020B0604020202020204" pitchFamily="34" charset="0"/>
              </a:defRPr>
            </a:lvl1pPr>
          </a:lstStyle>
          <a:p>
            <a:pPr lvl="0"/>
            <a:r>
              <a:rPr lang="en-US" dirty="0"/>
              <a:t>Click to add text</a:t>
            </a:r>
          </a:p>
          <a:p>
            <a:pPr lvl="0"/>
            <a:endParaRPr lang="en-US" dirty="0"/>
          </a:p>
        </p:txBody>
      </p:sp>
    </p:spTree>
    <p:extLst>
      <p:ext uri="{BB962C8B-B14F-4D97-AF65-F5344CB8AC3E}">
        <p14:creationId xmlns:p14="http://schemas.microsoft.com/office/powerpoint/2010/main" val="252904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mp; Picture on Left">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C3CB9D4-400B-CDB5-1F66-748CED27BE42}"/>
              </a:ext>
            </a:extLst>
          </p:cNvPr>
          <p:cNvSpPr>
            <a:spLocks noGrp="1"/>
          </p:cNvSpPr>
          <p:nvPr>
            <p:ph type="title" hasCustomPrompt="1"/>
          </p:nvPr>
        </p:nvSpPr>
        <p:spPr>
          <a:xfrm>
            <a:off x="535259" y="245326"/>
            <a:ext cx="8073482" cy="345689"/>
          </a:xfrm>
          <a:prstGeom prst="rect">
            <a:avLst/>
          </a:prstGeom>
        </p:spPr>
        <p:txBody>
          <a:bodyPr>
            <a:noAutofit/>
          </a:bodyPr>
          <a:lstStyle>
            <a:lvl1pPr algn="l">
              <a:defRPr sz="1600">
                <a:solidFill>
                  <a:srgbClr val="BBC0A7"/>
                </a:solidFill>
                <a:latin typeface="Arial Black" panose="020B0A04020102020204" pitchFamily="34" charset="0"/>
              </a:defRPr>
            </a:lvl1pPr>
          </a:lstStyle>
          <a:p>
            <a:r>
              <a:rPr lang="en-US" dirty="0"/>
              <a:t>PRESENTATION TITLE HERE</a:t>
            </a:r>
          </a:p>
        </p:txBody>
      </p:sp>
      <p:sp>
        <p:nvSpPr>
          <p:cNvPr id="10" name="Text Placeholder 9">
            <a:extLst>
              <a:ext uri="{FF2B5EF4-FFF2-40B4-BE49-F238E27FC236}">
                <a16:creationId xmlns:a16="http://schemas.microsoft.com/office/drawing/2014/main" id="{71A9E151-3B74-F1AB-A119-B7669FA7AAA1}"/>
              </a:ext>
            </a:extLst>
          </p:cNvPr>
          <p:cNvSpPr>
            <a:spLocks noGrp="1"/>
          </p:cNvSpPr>
          <p:nvPr>
            <p:ph type="body" sz="quarter" idx="10" hasCustomPrompt="1"/>
          </p:nvPr>
        </p:nvSpPr>
        <p:spPr>
          <a:xfrm>
            <a:off x="534988" y="591014"/>
            <a:ext cx="8074026" cy="858373"/>
          </a:xfrm>
          <a:prstGeom prst="rect">
            <a:avLst/>
          </a:prstGeom>
        </p:spPr>
        <p:txBody>
          <a:bodyPr/>
          <a:lstStyle>
            <a:lvl1pPr marL="0" indent="0">
              <a:buNone/>
              <a:defRPr sz="2800">
                <a:solidFill>
                  <a:srgbClr val="546122"/>
                </a:solidFill>
                <a:latin typeface="Arial Black" panose="020B0A04020102020204" pitchFamily="34" charset="0"/>
              </a:defRPr>
            </a:lvl1pPr>
          </a:lstStyle>
          <a:p>
            <a:pPr lvl="0"/>
            <a:r>
              <a:rPr lang="en-US" dirty="0"/>
              <a:t>SLIDE HEADER HERE</a:t>
            </a:r>
          </a:p>
        </p:txBody>
      </p:sp>
      <p:sp>
        <p:nvSpPr>
          <p:cNvPr id="12" name="Text Placeholder 11">
            <a:extLst>
              <a:ext uri="{FF2B5EF4-FFF2-40B4-BE49-F238E27FC236}">
                <a16:creationId xmlns:a16="http://schemas.microsoft.com/office/drawing/2014/main" id="{365B5A6A-F90A-5A0A-9BE8-E277AFC462AD}"/>
              </a:ext>
            </a:extLst>
          </p:cNvPr>
          <p:cNvSpPr>
            <a:spLocks noGrp="1"/>
          </p:cNvSpPr>
          <p:nvPr>
            <p:ph type="body" sz="quarter" idx="11" hasCustomPrompt="1"/>
          </p:nvPr>
        </p:nvSpPr>
        <p:spPr>
          <a:xfrm>
            <a:off x="534988" y="1728438"/>
            <a:ext cx="3825139" cy="4304371"/>
          </a:xfrm>
          <a:prstGeom prst="rect">
            <a:avLst/>
          </a:prstGeom>
        </p:spPr>
        <p:txBody>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stStyle>
          <a:p>
            <a:pPr lvl="0"/>
            <a:r>
              <a:rPr lang="en-US" dirty="0"/>
              <a:t>Click to add text</a:t>
            </a:r>
          </a:p>
          <a:p>
            <a:pPr lvl="0"/>
            <a:endParaRPr lang="en-US" dirty="0"/>
          </a:p>
        </p:txBody>
      </p:sp>
      <p:sp>
        <p:nvSpPr>
          <p:cNvPr id="3" name="Picture Placeholder 2">
            <a:extLst>
              <a:ext uri="{FF2B5EF4-FFF2-40B4-BE49-F238E27FC236}">
                <a16:creationId xmlns:a16="http://schemas.microsoft.com/office/drawing/2014/main" id="{E1140056-4D64-4168-8288-69A0F98DF00A}"/>
              </a:ext>
            </a:extLst>
          </p:cNvPr>
          <p:cNvSpPr>
            <a:spLocks noGrp="1"/>
          </p:cNvSpPr>
          <p:nvPr>
            <p:ph type="pic" sz="quarter" idx="12" hasCustomPrompt="1"/>
          </p:nvPr>
        </p:nvSpPr>
        <p:spPr>
          <a:xfrm>
            <a:off x="4818063" y="1728788"/>
            <a:ext cx="3790950" cy="430371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r>
              <a:rPr lang="en-US" dirty="0"/>
              <a:t>Click to add picture</a:t>
            </a:r>
          </a:p>
        </p:txBody>
      </p:sp>
    </p:spTree>
    <p:extLst>
      <p:ext uri="{BB962C8B-B14F-4D97-AF65-F5344CB8AC3E}">
        <p14:creationId xmlns:p14="http://schemas.microsoft.com/office/powerpoint/2010/main" val="182613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mp; Picture on Bottom">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4C3CB9D4-400B-CDB5-1F66-748CED27BE42}"/>
              </a:ext>
            </a:extLst>
          </p:cNvPr>
          <p:cNvSpPr>
            <a:spLocks noGrp="1"/>
          </p:cNvSpPr>
          <p:nvPr>
            <p:ph type="title" hasCustomPrompt="1"/>
          </p:nvPr>
        </p:nvSpPr>
        <p:spPr>
          <a:xfrm>
            <a:off x="535259" y="245326"/>
            <a:ext cx="8073482" cy="345689"/>
          </a:xfrm>
          <a:prstGeom prst="rect">
            <a:avLst/>
          </a:prstGeom>
        </p:spPr>
        <p:txBody>
          <a:bodyPr>
            <a:noAutofit/>
          </a:bodyPr>
          <a:lstStyle>
            <a:lvl1pPr algn="l">
              <a:defRPr sz="1600">
                <a:solidFill>
                  <a:srgbClr val="BBC0A7"/>
                </a:solidFill>
                <a:latin typeface="Arial Black" panose="020B0A04020102020204" pitchFamily="34" charset="0"/>
              </a:defRPr>
            </a:lvl1pPr>
          </a:lstStyle>
          <a:p>
            <a:r>
              <a:rPr lang="en-US" dirty="0"/>
              <a:t>PRESENTATION TITLE HERE</a:t>
            </a:r>
          </a:p>
        </p:txBody>
      </p:sp>
      <p:sp>
        <p:nvSpPr>
          <p:cNvPr id="10" name="Text Placeholder 9">
            <a:extLst>
              <a:ext uri="{FF2B5EF4-FFF2-40B4-BE49-F238E27FC236}">
                <a16:creationId xmlns:a16="http://schemas.microsoft.com/office/drawing/2014/main" id="{71A9E151-3B74-F1AB-A119-B7669FA7AAA1}"/>
              </a:ext>
            </a:extLst>
          </p:cNvPr>
          <p:cNvSpPr>
            <a:spLocks noGrp="1"/>
          </p:cNvSpPr>
          <p:nvPr>
            <p:ph type="body" sz="quarter" idx="10" hasCustomPrompt="1"/>
          </p:nvPr>
        </p:nvSpPr>
        <p:spPr>
          <a:xfrm>
            <a:off x="534988" y="591014"/>
            <a:ext cx="8074026" cy="858373"/>
          </a:xfrm>
          <a:prstGeom prst="rect">
            <a:avLst/>
          </a:prstGeom>
        </p:spPr>
        <p:txBody>
          <a:bodyPr/>
          <a:lstStyle>
            <a:lvl1pPr marL="0" indent="0">
              <a:buNone/>
              <a:defRPr sz="2800">
                <a:solidFill>
                  <a:srgbClr val="546122"/>
                </a:solidFill>
                <a:latin typeface="Arial Black" panose="020B0A04020102020204" pitchFamily="34" charset="0"/>
              </a:defRPr>
            </a:lvl1pPr>
          </a:lstStyle>
          <a:p>
            <a:pPr lvl="0"/>
            <a:r>
              <a:rPr lang="en-US" dirty="0"/>
              <a:t>SLIDE HEADER HERE</a:t>
            </a:r>
          </a:p>
        </p:txBody>
      </p:sp>
      <p:sp>
        <p:nvSpPr>
          <p:cNvPr id="12" name="Text Placeholder 11">
            <a:extLst>
              <a:ext uri="{FF2B5EF4-FFF2-40B4-BE49-F238E27FC236}">
                <a16:creationId xmlns:a16="http://schemas.microsoft.com/office/drawing/2014/main" id="{365B5A6A-F90A-5A0A-9BE8-E277AFC462AD}"/>
              </a:ext>
            </a:extLst>
          </p:cNvPr>
          <p:cNvSpPr>
            <a:spLocks noGrp="1"/>
          </p:cNvSpPr>
          <p:nvPr>
            <p:ph type="body" sz="quarter" idx="11" hasCustomPrompt="1"/>
          </p:nvPr>
        </p:nvSpPr>
        <p:spPr>
          <a:xfrm>
            <a:off x="534988" y="1728439"/>
            <a:ext cx="8073753" cy="1538596"/>
          </a:xfrm>
          <a:prstGeom prst="rect">
            <a:avLst/>
          </a:prstGeom>
        </p:spPr>
        <p:txBody>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stStyle>
          <a:p>
            <a:pPr lvl="0"/>
            <a:r>
              <a:rPr lang="en-US" dirty="0"/>
              <a:t>Click to add text</a:t>
            </a:r>
          </a:p>
          <a:p>
            <a:pPr lvl="0"/>
            <a:endParaRPr lang="en-US" dirty="0"/>
          </a:p>
        </p:txBody>
      </p:sp>
      <p:sp>
        <p:nvSpPr>
          <p:cNvPr id="3" name="Picture Placeholder 2">
            <a:extLst>
              <a:ext uri="{FF2B5EF4-FFF2-40B4-BE49-F238E27FC236}">
                <a16:creationId xmlns:a16="http://schemas.microsoft.com/office/drawing/2014/main" id="{E1140056-4D64-4168-8288-69A0F98DF00A}"/>
              </a:ext>
            </a:extLst>
          </p:cNvPr>
          <p:cNvSpPr>
            <a:spLocks noGrp="1"/>
          </p:cNvSpPr>
          <p:nvPr>
            <p:ph type="pic" sz="quarter" idx="12" hasCustomPrompt="1"/>
          </p:nvPr>
        </p:nvSpPr>
        <p:spPr>
          <a:xfrm>
            <a:off x="534987" y="3590965"/>
            <a:ext cx="8074026" cy="2441534"/>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r>
              <a:rPr lang="en-US" dirty="0"/>
              <a:t>Click to add picture</a:t>
            </a:r>
          </a:p>
        </p:txBody>
      </p:sp>
    </p:spTree>
    <p:extLst>
      <p:ext uri="{BB962C8B-B14F-4D97-AF65-F5344CB8AC3E}">
        <p14:creationId xmlns:p14="http://schemas.microsoft.com/office/powerpoint/2010/main" val="381582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EB3345-4DEA-447A-897B-E083523DA505}"/>
              </a:ext>
            </a:extLst>
          </p:cNvPr>
          <p:cNvSpPr/>
          <p:nvPr/>
        </p:nvSpPr>
        <p:spPr>
          <a:xfrm>
            <a:off x="0" y="6380554"/>
            <a:ext cx="9144000" cy="47744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aseline="0" dirty="0"/>
          </a:p>
        </p:txBody>
      </p:sp>
      <p:pic>
        <p:nvPicPr>
          <p:cNvPr id="9" name="Picture 8">
            <a:extLst>
              <a:ext uri="{FF2B5EF4-FFF2-40B4-BE49-F238E27FC236}">
                <a16:creationId xmlns:a16="http://schemas.microsoft.com/office/drawing/2014/main" id="{7A656E90-F68B-47C4-A19D-4501AE55A1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200" y="6438102"/>
            <a:ext cx="1352534" cy="329770"/>
          </a:xfrm>
          <a:prstGeom prst="rect">
            <a:avLst/>
          </a:prstGeom>
        </p:spPr>
      </p:pic>
      <p:sp>
        <p:nvSpPr>
          <p:cNvPr id="10" name="TextBox 9">
            <a:extLst>
              <a:ext uri="{FF2B5EF4-FFF2-40B4-BE49-F238E27FC236}">
                <a16:creationId xmlns:a16="http://schemas.microsoft.com/office/drawing/2014/main" id="{29641357-F4DB-03F4-81AB-CA64C8955E47}"/>
              </a:ext>
            </a:extLst>
          </p:cNvPr>
          <p:cNvSpPr txBox="1"/>
          <p:nvPr userDrawn="1"/>
        </p:nvSpPr>
        <p:spPr>
          <a:xfrm>
            <a:off x="7542407" y="6475404"/>
            <a:ext cx="1144393" cy="246221"/>
          </a:xfrm>
          <a:prstGeom prst="rect">
            <a:avLst/>
          </a:prstGeom>
          <a:noFill/>
        </p:spPr>
        <p:txBody>
          <a:bodyPr wrap="square" rtlCol="0">
            <a:spAutoFit/>
          </a:bodyPr>
          <a:lstStyle/>
          <a:p>
            <a:pPr algn="r"/>
            <a:fld id="{E63907B5-F88B-4CF8-AA29-15F38EFFB2E1}" type="slidenum">
              <a:rPr lang="en-US" sz="1000" smtClean="0">
                <a:solidFill>
                  <a:schemeClr val="bg1"/>
                </a:solidFill>
                <a:latin typeface="Arial" panose="020B0604020202020204" pitchFamily="34" charset="0"/>
                <a:cs typeface="Arial" panose="020B0604020202020204" pitchFamily="34" charset="0"/>
              </a:rPr>
              <a:pPr algn="r"/>
              <a:t>‹#›</a:t>
            </a:fld>
            <a:endParaRPr lang="en-US" sz="1000" dirty="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F572FDAD-143D-C1D9-B7DB-EB49F19E5075}"/>
              </a:ext>
            </a:extLst>
          </p:cNvPr>
          <p:cNvCxnSpPr>
            <a:cxnSpLocks/>
          </p:cNvCxnSpPr>
          <p:nvPr userDrawn="1"/>
        </p:nvCxnSpPr>
        <p:spPr>
          <a:xfrm>
            <a:off x="457200" y="1483111"/>
            <a:ext cx="8229600" cy="0"/>
          </a:xfrm>
          <a:prstGeom prst="line">
            <a:avLst/>
          </a:prstGeom>
          <a:ln w="19050">
            <a:solidFill>
              <a:srgbClr val="54612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503403B-DD11-21A4-4107-32390854D7E1}"/>
              </a:ext>
            </a:extLst>
          </p:cNvPr>
          <p:cNvSpPr txBox="1"/>
          <p:nvPr userDrawn="1"/>
        </p:nvSpPr>
        <p:spPr>
          <a:xfrm>
            <a:off x="2916043" y="6496165"/>
            <a:ext cx="3311912"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Proprietary &amp; Confidential</a:t>
            </a:r>
          </a:p>
        </p:txBody>
      </p:sp>
    </p:spTree>
    <p:extLst>
      <p:ext uri="{BB962C8B-B14F-4D97-AF65-F5344CB8AC3E}">
        <p14:creationId xmlns:p14="http://schemas.microsoft.com/office/powerpoint/2010/main" val="3830787753"/>
      </p:ext>
    </p:extLst>
  </p:cSld>
  <p:clrMap bg1="lt1" tx1="dk1" bg2="lt2" tx2="dk2" accent1="accent1" accent2="accent2" accent3="accent3" accent4="accent4" accent5="accent5" accent6="accent6" hlink="hlink" folHlink="folHlink"/>
  <p:sldLayoutIdLst>
    <p:sldLayoutId id="2147483673" r:id="rId1"/>
    <p:sldLayoutId id="2147483682" r:id="rId2"/>
    <p:sldLayoutId id="2147483683" r:id="rId3"/>
    <p:sldLayoutId id="2147483674" r:id="rId4"/>
    <p:sldLayoutId id="2147483686" r:id="rId5"/>
    <p:sldLayoutId id="2147483685" r:id="rId6"/>
    <p:sldLayoutId id="2147483684" r:id="rId7"/>
    <p:sldLayoutId id="2147483687" r:id="rId8"/>
    <p:sldLayoutId id="2147483688" r:id="rId9"/>
    <p:sldLayoutId id="2147483689" r:id="rId10"/>
    <p:sldLayoutId id="2147483690" r:id="rId11"/>
    <p:sldLayoutId id="2147483678" r:id="rId12"/>
  </p:sldLayoutIdLst>
  <p:txStyles>
    <p:titleStyle>
      <a:lvl1pPr algn="l" defTabSz="914400" rtl="0" eaLnBrk="1" latinLnBrk="0" hangingPunct="1">
        <a:lnSpc>
          <a:spcPct val="90000"/>
        </a:lnSpc>
        <a:spcBef>
          <a:spcPct val="0"/>
        </a:spcBef>
        <a:buNone/>
        <a:defRPr sz="1600" b="1" kern="1200">
          <a:solidFill>
            <a:srgbClr val="546122"/>
          </a:solidFill>
          <a:latin typeface="Arial Black" panose="020B0A04020102020204" pitchFamily="34" charset="0"/>
          <a:ea typeface="+mj-ea"/>
          <a:cs typeface="+mj-cs"/>
        </a:defRPr>
      </a:lvl1pPr>
    </p:titleStyle>
    <p:bodyStyle>
      <a:lvl1pPr marL="166688" indent="-166688"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1088" indent="-1666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995488" indent="-1666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pos="384">
          <p15:clr>
            <a:srgbClr val="F26B43"/>
          </p15:clr>
        </p15:guide>
        <p15:guide id="4" orient="horz" pos="1680">
          <p15:clr>
            <a:srgbClr val="F26B43"/>
          </p15:clr>
        </p15:guide>
        <p15:guide id="5" orient="horz" pos="1848">
          <p15:clr>
            <a:srgbClr val="F26B43"/>
          </p15:clr>
        </p15:guide>
        <p15:guide id="6" pos="5376">
          <p15:clr>
            <a:srgbClr val="F26B43"/>
          </p15:clr>
        </p15:guide>
        <p15:guide id="7" orient="horz" pos="4008">
          <p15:clr>
            <a:srgbClr val="F26B43"/>
          </p15:clr>
        </p15:guide>
        <p15:guide id="8" orient="horz" pos="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07B66-74ED-A3FA-1662-AE79842D0697}"/>
              </a:ext>
            </a:extLst>
          </p:cNvPr>
          <p:cNvSpPr>
            <a:spLocks noGrp="1"/>
          </p:cNvSpPr>
          <p:nvPr>
            <p:ph type="body" sz="quarter" idx="10"/>
          </p:nvPr>
        </p:nvSpPr>
        <p:spPr/>
        <p:txBody>
          <a:bodyPr/>
          <a:lstStyle/>
          <a:p>
            <a:r>
              <a:rPr lang="en-US" sz="3600" dirty="0"/>
              <a:t>Shepherding Grief and Bereavement</a:t>
            </a:r>
          </a:p>
        </p:txBody>
      </p:sp>
      <p:sp>
        <p:nvSpPr>
          <p:cNvPr id="3" name="Text Placeholder 2">
            <a:extLst>
              <a:ext uri="{FF2B5EF4-FFF2-40B4-BE49-F238E27FC236}">
                <a16:creationId xmlns:a16="http://schemas.microsoft.com/office/drawing/2014/main" id="{69B8B85A-5DFD-6768-762C-FFEA007382B1}"/>
              </a:ext>
            </a:extLst>
          </p:cNvPr>
          <p:cNvSpPr>
            <a:spLocks noGrp="1"/>
          </p:cNvSpPr>
          <p:nvPr>
            <p:ph type="body" sz="quarter" idx="11"/>
          </p:nvPr>
        </p:nvSpPr>
        <p:spPr/>
        <p:txBody>
          <a:bodyPr/>
          <a:lstStyle/>
          <a:p>
            <a:r>
              <a:rPr lang="en-US" dirty="0"/>
              <a:t>For Staff and Residents</a:t>
            </a:r>
          </a:p>
        </p:txBody>
      </p:sp>
    </p:spTree>
    <p:extLst>
      <p:ext uri="{BB962C8B-B14F-4D97-AF65-F5344CB8AC3E}">
        <p14:creationId xmlns:p14="http://schemas.microsoft.com/office/powerpoint/2010/main" val="962022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9C0B5-CA3B-D19C-EADE-57670DEC006C}"/>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28CB7CBF-1644-9FA6-7299-C1CC0FB3047B}"/>
              </a:ext>
            </a:extLst>
          </p:cNvPr>
          <p:cNvSpPr>
            <a:spLocks noGrp="1"/>
          </p:cNvSpPr>
          <p:nvPr>
            <p:ph type="body" sz="quarter" idx="10"/>
          </p:nvPr>
        </p:nvSpPr>
        <p:spPr/>
        <p:txBody>
          <a:bodyPr/>
          <a:lstStyle/>
          <a:p>
            <a:r>
              <a:rPr lang="en-US" dirty="0"/>
              <a:t>Types of Grief</a:t>
            </a:r>
          </a:p>
        </p:txBody>
      </p:sp>
      <p:sp>
        <p:nvSpPr>
          <p:cNvPr id="4" name="Text Placeholder 3">
            <a:extLst>
              <a:ext uri="{FF2B5EF4-FFF2-40B4-BE49-F238E27FC236}">
                <a16:creationId xmlns:a16="http://schemas.microsoft.com/office/drawing/2014/main" id="{1ED22678-5C0D-772A-BBC4-71F722EF3D5D}"/>
              </a:ext>
            </a:extLst>
          </p:cNvPr>
          <p:cNvSpPr txBox="1">
            <a:spLocks/>
          </p:cNvSpPr>
          <p:nvPr/>
        </p:nvSpPr>
        <p:spPr>
          <a:xfrm>
            <a:off x="534989" y="1728438"/>
            <a:ext cx="8073752" cy="4358597"/>
          </a:xfrm>
          <a:prstGeom prst="rect">
            <a:avLst/>
          </a:prstGeom>
        </p:spPr>
        <p:txBody>
          <a:bodyPr/>
          <a:lstStyle>
            <a:lvl1pPr marL="166688" indent="-166688"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1088" indent="-1666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995488" indent="-1666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Anticipatory</a:t>
            </a:r>
          </a:p>
          <a:p>
            <a:r>
              <a:rPr lang="en-US" sz="1600" dirty="0">
                <a:latin typeface="Arial" panose="020B0604020202020204" pitchFamily="34" charset="0"/>
                <a:cs typeface="Arial" panose="020B0604020202020204" pitchFamily="34" charset="0"/>
              </a:rPr>
              <a:t>Chronic</a:t>
            </a:r>
          </a:p>
          <a:p>
            <a:r>
              <a:rPr lang="en-US" sz="1600" dirty="0">
                <a:latin typeface="Arial" panose="020B0604020202020204" pitchFamily="34" charset="0"/>
                <a:cs typeface="Arial" panose="020B0604020202020204" pitchFamily="34" charset="0"/>
              </a:rPr>
              <a:t>Complicated</a:t>
            </a:r>
          </a:p>
          <a:p>
            <a:r>
              <a:rPr lang="en-US" sz="1600" dirty="0">
                <a:latin typeface="Arial" panose="020B0604020202020204" pitchFamily="34" charset="0"/>
                <a:cs typeface="Arial" panose="020B0604020202020204" pitchFamily="34" charset="0"/>
              </a:rPr>
              <a:t>Cumulative</a:t>
            </a:r>
          </a:p>
          <a:p>
            <a:r>
              <a:rPr lang="en-US" sz="1600" dirty="0">
                <a:latin typeface="Arial" panose="020B0604020202020204" pitchFamily="34" charset="0"/>
                <a:cs typeface="Arial" panose="020B0604020202020204" pitchFamily="34" charset="0"/>
              </a:rPr>
              <a:t>Delayed</a:t>
            </a:r>
          </a:p>
          <a:p>
            <a:r>
              <a:rPr lang="en-US" sz="1600" dirty="0">
                <a:latin typeface="Arial" panose="020B0604020202020204" pitchFamily="34" charset="0"/>
                <a:cs typeface="Arial" panose="020B0604020202020204" pitchFamily="34" charset="0"/>
              </a:rPr>
              <a:t>Disenfranchised</a:t>
            </a:r>
          </a:p>
          <a:p>
            <a:r>
              <a:rPr lang="en-US" sz="1600" dirty="0">
                <a:latin typeface="Arial" panose="020B0604020202020204" pitchFamily="34" charset="0"/>
                <a:cs typeface="Arial" panose="020B0604020202020204" pitchFamily="34" charset="0"/>
              </a:rPr>
              <a:t>Distorted</a:t>
            </a:r>
          </a:p>
          <a:p>
            <a:r>
              <a:rPr lang="en-US" sz="1600" dirty="0">
                <a:latin typeface="Arial" panose="020B0604020202020204" pitchFamily="34" charset="0"/>
                <a:cs typeface="Arial" panose="020B0604020202020204" pitchFamily="34" charset="0"/>
              </a:rPr>
              <a:t>Normal</a:t>
            </a:r>
          </a:p>
        </p:txBody>
      </p:sp>
    </p:spTree>
    <p:extLst>
      <p:ext uri="{BB962C8B-B14F-4D97-AF65-F5344CB8AC3E}">
        <p14:creationId xmlns:p14="http://schemas.microsoft.com/office/powerpoint/2010/main" val="387815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Classic Grief</a:t>
            </a:r>
          </a:p>
        </p:txBody>
      </p:sp>
      <p:sp>
        <p:nvSpPr>
          <p:cNvPr id="8" name="Text Placeholder 5">
            <a:extLst>
              <a:ext uri="{FF2B5EF4-FFF2-40B4-BE49-F238E27FC236}">
                <a16:creationId xmlns:a16="http://schemas.microsoft.com/office/drawing/2014/main" id="{FAE8A4C4-7510-AFBF-64A8-70A52CF8FFA3}"/>
              </a:ext>
            </a:extLst>
          </p:cNvPr>
          <p:cNvSpPr txBox="1">
            <a:spLocks/>
          </p:cNvSpPr>
          <p:nvPr/>
        </p:nvSpPr>
        <p:spPr>
          <a:xfrm>
            <a:off x="534989" y="1728439"/>
            <a:ext cx="3821150" cy="267630"/>
          </a:xfrm>
          <a:prstGeom prst="rect">
            <a:avLst/>
          </a:prstGeom>
        </p:spPr>
        <p:txBody>
          <a:bodyPr/>
          <a:lstStyle>
            <a:lvl1pPr marL="166688" indent="-166688"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1088" indent="-1666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995488" indent="-1666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rial" panose="020B0604020202020204" pitchFamily="34" charset="0"/>
                <a:cs typeface="Arial" panose="020B0604020202020204" pitchFamily="34" charset="0"/>
              </a:rPr>
              <a:t>The 5 Stages of Grief</a:t>
            </a:r>
          </a:p>
        </p:txBody>
      </p:sp>
      <p:pic>
        <p:nvPicPr>
          <p:cNvPr id="15" name="Picture 14" descr="A screenshot of a game&#10;&#10;Description automatically generated">
            <a:extLst>
              <a:ext uri="{FF2B5EF4-FFF2-40B4-BE49-F238E27FC236}">
                <a16:creationId xmlns:a16="http://schemas.microsoft.com/office/drawing/2014/main" id="{88710F98-4C28-A84E-F7AE-4A213D1A960C}"/>
              </a:ext>
            </a:extLst>
          </p:cNvPr>
          <p:cNvPicPr>
            <a:picLocks noChangeAspect="1"/>
          </p:cNvPicPr>
          <p:nvPr/>
        </p:nvPicPr>
        <p:blipFill>
          <a:blip r:embed="rId3">
            <a:extLst>
              <a:ext uri="{28A0092B-C50C-407E-A947-70E740481C1C}">
                <a14:useLocalDpi xmlns:a14="http://schemas.microsoft.com/office/drawing/2010/main" val="0"/>
              </a:ext>
            </a:extLst>
          </a:blip>
          <a:srcRect b="48096"/>
          <a:stretch/>
        </p:blipFill>
        <p:spPr>
          <a:xfrm>
            <a:off x="321095" y="1767004"/>
            <a:ext cx="6214173" cy="4159201"/>
          </a:xfrm>
          <a:prstGeom prst="rect">
            <a:avLst/>
          </a:prstGeom>
        </p:spPr>
      </p:pic>
    </p:spTree>
    <p:extLst>
      <p:ext uri="{BB962C8B-B14F-4D97-AF65-F5344CB8AC3E}">
        <p14:creationId xmlns:p14="http://schemas.microsoft.com/office/powerpoint/2010/main" val="295892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FA4-7849-E099-DF4D-601BD6847568}"/>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A8A8B74F-6016-A502-65DD-05918490362C}"/>
              </a:ext>
            </a:extLst>
          </p:cNvPr>
          <p:cNvSpPr>
            <a:spLocks noGrp="1"/>
          </p:cNvSpPr>
          <p:nvPr>
            <p:ph type="body" sz="quarter" idx="10"/>
          </p:nvPr>
        </p:nvSpPr>
        <p:spPr/>
        <p:txBody>
          <a:bodyPr/>
          <a:lstStyle/>
          <a:p>
            <a:r>
              <a:rPr lang="en-US" dirty="0"/>
              <a:t>Anticipatory Grief</a:t>
            </a:r>
          </a:p>
        </p:txBody>
      </p:sp>
      <p:sp>
        <p:nvSpPr>
          <p:cNvPr id="10" name="Text Placeholder 9">
            <a:extLst>
              <a:ext uri="{FF2B5EF4-FFF2-40B4-BE49-F238E27FC236}">
                <a16:creationId xmlns:a16="http://schemas.microsoft.com/office/drawing/2014/main" id="{070CE817-DFEC-848C-6464-BD1703B5061A}"/>
              </a:ext>
            </a:extLst>
          </p:cNvPr>
          <p:cNvSpPr>
            <a:spLocks noGrp="1"/>
          </p:cNvSpPr>
          <p:nvPr>
            <p:ph type="body" sz="quarter" idx="11"/>
          </p:nvPr>
        </p:nvSpPr>
        <p:spPr/>
        <p:txBody>
          <a:bodyPr/>
          <a:lstStyle/>
          <a:p>
            <a:pPr marL="285750" indent="-285750">
              <a:buFont typeface="Arial" panose="020B0604020202020204" pitchFamily="34" charset="0"/>
              <a:buChar char="•"/>
            </a:pPr>
            <a:r>
              <a:rPr lang="en-US" dirty="0"/>
              <a:t>Refers to a feeling of grief occurring before an impending loss. Typically, the impending loss is the death of someone close due to illness. </a:t>
            </a:r>
          </a:p>
          <a:p>
            <a:pPr marL="285750" indent="-285750">
              <a:buFont typeface="Arial" panose="020B0604020202020204" pitchFamily="34" charset="0"/>
              <a:buChar char="•"/>
            </a:pPr>
            <a:r>
              <a:rPr lang="en-US" dirty="0"/>
              <a:t>Can be experienced by the person dying and those close to them. </a:t>
            </a:r>
          </a:p>
          <a:p>
            <a:pPr marL="285750" indent="-285750">
              <a:buFont typeface="Arial" panose="020B0604020202020204" pitchFamily="34" charset="0"/>
              <a:buChar char="•"/>
            </a:pPr>
            <a:r>
              <a:rPr lang="en-US" dirty="0"/>
              <a:t>Doesn’t mean one won’t grieve later. </a:t>
            </a:r>
          </a:p>
        </p:txBody>
      </p:sp>
      <p:pic>
        <p:nvPicPr>
          <p:cNvPr id="7" name="Picture Placeholder 6" descr="A person comforting an older person&#10;&#10;Description automatically generated">
            <a:extLst>
              <a:ext uri="{FF2B5EF4-FFF2-40B4-BE49-F238E27FC236}">
                <a16:creationId xmlns:a16="http://schemas.microsoft.com/office/drawing/2014/main" id="{3F323CDE-157A-AE24-B850-7E2B69258095}"/>
              </a:ext>
            </a:extLst>
          </p:cNvPr>
          <p:cNvPicPr>
            <a:picLocks noGrp="1" noChangeAspect="1"/>
          </p:cNvPicPr>
          <p:nvPr>
            <p:ph type="pic" sz="quarter" idx="12"/>
          </p:nvPr>
        </p:nvPicPr>
        <p:blipFill>
          <a:blip r:embed="rId3"/>
          <a:srcRect l="25603" r="15673"/>
          <a:stretch/>
        </p:blipFill>
        <p:spPr>
          <a:xfrm>
            <a:off x="4818063" y="1728788"/>
            <a:ext cx="3790950" cy="4303712"/>
          </a:xfrm>
        </p:spPr>
      </p:pic>
    </p:spTree>
    <p:extLst>
      <p:ext uri="{BB962C8B-B14F-4D97-AF65-F5344CB8AC3E}">
        <p14:creationId xmlns:p14="http://schemas.microsoft.com/office/powerpoint/2010/main" val="165359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FA4-7849-E099-DF4D-601BD6847568}"/>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A8A8B74F-6016-A502-65DD-05918490362C}"/>
              </a:ext>
            </a:extLst>
          </p:cNvPr>
          <p:cNvSpPr>
            <a:spLocks noGrp="1"/>
          </p:cNvSpPr>
          <p:nvPr>
            <p:ph type="body" sz="quarter" idx="10"/>
          </p:nvPr>
        </p:nvSpPr>
        <p:spPr/>
        <p:txBody>
          <a:bodyPr/>
          <a:lstStyle/>
          <a:p>
            <a:r>
              <a:rPr lang="en-US" dirty="0"/>
              <a:t>Secondary Losses</a:t>
            </a:r>
          </a:p>
        </p:txBody>
      </p:sp>
      <p:sp>
        <p:nvSpPr>
          <p:cNvPr id="4" name="Text Placeholder 3">
            <a:extLst>
              <a:ext uri="{FF2B5EF4-FFF2-40B4-BE49-F238E27FC236}">
                <a16:creationId xmlns:a16="http://schemas.microsoft.com/office/drawing/2014/main" id="{EFFBAAED-C8CA-A242-7CDC-67154A34F031}"/>
              </a:ext>
            </a:extLst>
          </p:cNvPr>
          <p:cNvSpPr>
            <a:spLocks noGrp="1"/>
          </p:cNvSpPr>
          <p:nvPr>
            <p:ph type="body" sz="quarter" idx="11"/>
          </p:nvPr>
        </p:nvSpPr>
        <p:spPr>
          <a:xfrm>
            <a:off x="534989" y="1728438"/>
            <a:ext cx="8073752" cy="735361"/>
          </a:xfrm>
        </p:spPr>
        <p:txBody>
          <a:bodyPr/>
          <a:lstStyle/>
          <a:p>
            <a:r>
              <a:rPr lang="en-US" dirty="0"/>
              <a:t>Secondary losses are additional changes and loss experienced when someone is terminally ill. </a:t>
            </a:r>
          </a:p>
        </p:txBody>
      </p:sp>
      <p:sp>
        <p:nvSpPr>
          <p:cNvPr id="5" name="Text Placeholder 4">
            <a:extLst>
              <a:ext uri="{FF2B5EF4-FFF2-40B4-BE49-F238E27FC236}">
                <a16:creationId xmlns:a16="http://schemas.microsoft.com/office/drawing/2014/main" id="{D981D1EE-E295-31B2-14F1-2142E25045ED}"/>
              </a:ext>
            </a:extLst>
          </p:cNvPr>
          <p:cNvSpPr>
            <a:spLocks noGrp="1"/>
          </p:cNvSpPr>
          <p:nvPr>
            <p:ph type="body" sz="quarter" idx="12"/>
          </p:nvPr>
        </p:nvSpPr>
        <p:spPr>
          <a:xfrm>
            <a:off x="534988" y="2526949"/>
            <a:ext cx="4970266" cy="3314701"/>
          </a:xfrm>
        </p:spPr>
        <p:txBody>
          <a:bodyPr/>
          <a:lstStyle/>
          <a:p>
            <a:r>
              <a:rPr lang="en-US" dirty="0">
                <a:latin typeface="Arial" panose="020B0604020202020204" pitchFamily="34" charset="0"/>
                <a:cs typeface="Arial" panose="020B0604020202020204" pitchFamily="34" charset="0"/>
              </a:rPr>
              <a:t>Loss of who that person was</a:t>
            </a:r>
          </a:p>
          <a:p>
            <a:r>
              <a:rPr lang="en-US" dirty="0">
                <a:latin typeface="Arial" panose="020B0604020202020204" pitchFamily="34" charset="0"/>
                <a:cs typeface="Arial" panose="020B0604020202020204" pitchFamily="34" charset="0"/>
              </a:rPr>
              <a:t>Change/strain on your relationship with the person</a:t>
            </a:r>
          </a:p>
          <a:p>
            <a:r>
              <a:rPr lang="en-US" dirty="0">
                <a:latin typeface="Arial" panose="020B0604020202020204" pitchFamily="34" charset="0"/>
                <a:cs typeface="Arial" panose="020B0604020202020204" pitchFamily="34" charset="0"/>
              </a:rPr>
              <a:t>Loss of role</a:t>
            </a:r>
          </a:p>
          <a:p>
            <a:r>
              <a:rPr lang="en-US" dirty="0">
                <a:latin typeface="Arial" panose="020B0604020202020204" pitchFamily="34" charset="0"/>
                <a:cs typeface="Arial" panose="020B0604020202020204" pitchFamily="34" charset="0"/>
              </a:rPr>
              <a:t>Loss of identity</a:t>
            </a:r>
          </a:p>
          <a:p>
            <a:r>
              <a:rPr lang="en-US" dirty="0">
                <a:latin typeface="Arial" panose="020B0604020202020204" pitchFamily="34" charset="0"/>
                <a:cs typeface="Arial" panose="020B0604020202020204" pitchFamily="34" charset="0"/>
              </a:rPr>
              <a:t>Change of personality</a:t>
            </a:r>
          </a:p>
          <a:p>
            <a:r>
              <a:rPr lang="en-US" dirty="0">
                <a:latin typeface="Arial" panose="020B0604020202020204" pitchFamily="34" charset="0"/>
                <a:cs typeface="Arial" panose="020B0604020202020204" pitchFamily="34" charset="0"/>
              </a:rPr>
              <a:t>Loss of routine</a:t>
            </a:r>
          </a:p>
          <a:p>
            <a:r>
              <a:rPr lang="en-US" dirty="0">
                <a:latin typeface="Arial" panose="020B0604020202020204" pitchFamily="34" charset="0"/>
                <a:cs typeface="Arial" panose="020B0604020202020204" pitchFamily="34" charset="0"/>
              </a:rPr>
              <a:t>Loss/change of family support</a:t>
            </a:r>
          </a:p>
          <a:p>
            <a:r>
              <a:rPr lang="en-US" dirty="0">
                <a:latin typeface="Arial" panose="020B0604020202020204" pitchFamily="34" charset="0"/>
                <a:cs typeface="Arial" panose="020B0604020202020204" pitchFamily="34" charset="0"/>
              </a:rPr>
              <a:t>Loss of dreams for the future</a:t>
            </a:r>
          </a:p>
          <a:p>
            <a:endParaRPr lang="en-US" dirty="0"/>
          </a:p>
        </p:txBody>
      </p:sp>
    </p:spTree>
    <p:extLst>
      <p:ext uri="{BB962C8B-B14F-4D97-AF65-F5344CB8AC3E}">
        <p14:creationId xmlns:p14="http://schemas.microsoft.com/office/powerpoint/2010/main" val="2642266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AEA67A-BC29-998D-E794-8E2F6283CFB3}"/>
              </a:ext>
            </a:extLst>
          </p:cNvPr>
          <p:cNvSpPr>
            <a:spLocks noGrp="1"/>
          </p:cNvSpPr>
          <p:nvPr>
            <p:ph type="title"/>
          </p:nvPr>
        </p:nvSpPr>
        <p:spPr/>
        <p:txBody>
          <a:bodyPr/>
          <a:lstStyle/>
          <a:p>
            <a:r>
              <a:rPr lang="en-US" dirty="0"/>
              <a:t>Shepherding Grief and Bereavement</a:t>
            </a:r>
          </a:p>
        </p:txBody>
      </p:sp>
      <p:sp>
        <p:nvSpPr>
          <p:cNvPr id="9" name="Text Placeholder 8">
            <a:extLst>
              <a:ext uri="{FF2B5EF4-FFF2-40B4-BE49-F238E27FC236}">
                <a16:creationId xmlns:a16="http://schemas.microsoft.com/office/drawing/2014/main" id="{6875E3F9-9122-96D2-39D5-542875E9F63B}"/>
              </a:ext>
            </a:extLst>
          </p:cNvPr>
          <p:cNvSpPr>
            <a:spLocks noGrp="1"/>
          </p:cNvSpPr>
          <p:nvPr>
            <p:ph type="body" sz="quarter" idx="10"/>
          </p:nvPr>
        </p:nvSpPr>
        <p:spPr/>
        <p:txBody>
          <a:bodyPr/>
          <a:lstStyle/>
          <a:p>
            <a:r>
              <a:rPr lang="en-US" dirty="0"/>
              <a:t>Disenfranchised Grief</a:t>
            </a:r>
          </a:p>
        </p:txBody>
      </p:sp>
      <p:sp>
        <p:nvSpPr>
          <p:cNvPr id="10" name="Text Placeholder 9">
            <a:extLst>
              <a:ext uri="{FF2B5EF4-FFF2-40B4-BE49-F238E27FC236}">
                <a16:creationId xmlns:a16="http://schemas.microsoft.com/office/drawing/2014/main" id="{8C1053D6-63BC-FBC6-0DBF-73FB8696F267}"/>
              </a:ext>
            </a:extLst>
          </p:cNvPr>
          <p:cNvSpPr>
            <a:spLocks noGrp="1"/>
          </p:cNvSpPr>
          <p:nvPr>
            <p:ph type="body" sz="quarter" idx="11"/>
          </p:nvPr>
        </p:nvSpPr>
        <p:spPr/>
        <p:txBody>
          <a:bodyPr/>
          <a:lstStyle/>
          <a:p>
            <a:pPr marL="285750" indent="-285750">
              <a:buFont typeface="Arial" panose="020B0604020202020204" pitchFamily="34" charset="0"/>
              <a:buChar char="•"/>
            </a:pPr>
            <a:r>
              <a:rPr lang="en-US" dirty="0"/>
              <a:t>Also known as hidden grief, refers to any grief that goes unacknowledged or unvalidated by social norms. </a:t>
            </a:r>
          </a:p>
          <a:p>
            <a:pPr marL="914400" lvl="1" indent="-285750"/>
            <a:r>
              <a:rPr lang="en-US" sz="1600" dirty="0">
                <a:latin typeface="Arial" panose="020B0604020202020204" pitchFamily="34" charset="0"/>
                <a:cs typeface="Arial" panose="020B0604020202020204" pitchFamily="34" charset="0"/>
              </a:rPr>
              <a:t>How the loved one passed away</a:t>
            </a:r>
          </a:p>
          <a:p>
            <a:pPr marL="914400" lvl="1" indent="-285750"/>
            <a:r>
              <a:rPr lang="en-US" sz="1600" dirty="0">
                <a:latin typeface="Arial" panose="020B0604020202020204" pitchFamily="34" charset="0"/>
                <a:cs typeface="Arial" panose="020B0604020202020204" pitchFamily="34" charset="0"/>
              </a:rPr>
              <a:t>Estranged relationship</a:t>
            </a:r>
          </a:p>
          <a:p>
            <a:pPr marL="914400" lvl="1" indent="-285750"/>
            <a:r>
              <a:rPr lang="en-US" sz="1600" dirty="0">
                <a:latin typeface="Arial" panose="020B0604020202020204" pitchFamily="34" charset="0"/>
                <a:cs typeface="Arial" panose="020B0604020202020204" pitchFamily="34" charset="0"/>
              </a:rPr>
              <a:t>Ex-spouse or partner</a:t>
            </a:r>
          </a:p>
          <a:p>
            <a:pPr marL="914400" lvl="1" indent="-285750"/>
            <a:r>
              <a:rPr lang="en-US" sz="1600" dirty="0">
                <a:latin typeface="Arial" panose="020B0604020202020204" pitchFamily="34" charset="0"/>
                <a:cs typeface="Arial" panose="020B0604020202020204" pitchFamily="34" charset="0"/>
              </a:rPr>
              <a:t>A distant friend</a:t>
            </a:r>
          </a:p>
          <a:p>
            <a:pPr marL="914400" lvl="1" indent="-285750"/>
            <a:r>
              <a:rPr lang="en-US" sz="1600" dirty="0">
                <a:latin typeface="Arial" panose="020B0604020202020204" pitchFamily="34" charset="0"/>
                <a:cs typeface="Arial" panose="020B0604020202020204" pitchFamily="34" charset="0"/>
              </a:rPr>
              <a:t>A previous co-worker or classmate</a:t>
            </a:r>
          </a:p>
          <a:p>
            <a:pPr marL="285750" indent="-285750">
              <a:buFont typeface="Arial" panose="020B0604020202020204" pitchFamily="34" charset="0"/>
              <a:buChar char="•"/>
            </a:pPr>
            <a:r>
              <a:rPr lang="en-US" dirty="0"/>
              <a:t>Can also happen if a person</a:t>
            </a:r>
          </a:p>
          <a:p>
            <a:pPr marL="914400" lvl="1" indent="-285750"/>
            <a:r>
              <a:rPr lang="en-US" sz="1600" dirty="0">
                <a:latin typeface="Arial" panose="020B0604020202020204" pitchFamily="34" charset="0"/>
                <a:cs typeface="Arial" panose="020B0604020202020204" pitchFamily="34" charset="0"/>
              </a:rPr>
              <a:t>Has had to cope with a lot of losses in a short time</a:t>
            </a:r>
          </a:p>
          <a:p>
            <a:pPr marL="914400" lvl="1" indent="-285750"/>
            <a:r>
              <a:rPr lang="en-US" sz="1600" dirty="0">
                <a:latin typeface="Arial" panose="020B0604020202020204" pitchFamily="34" charset="0"/>
                <a:cs typeface="Arial" panose="020B0604020202020204" pitchFamily="34" charset="0"/>
              </a:rPr>
              <a:t>Was taught to set aside their emotions </a:t>
            </a:r>
          </a:p>
          <a:p>
            <a:pPr marL="914400" lvl="1" indent="-285750"/>
            <a:r>
              <a:rPr lang="en-US" sz="1600" dirty="0">
                <a:latin typeface="Arial" panose="020B0604020202020204" pitchFamily="34" charset="0"/>
                <a:cs typeface="Arial" panose="020B0604020202020204" pitchFamily="34" charset="0"/>
              </a:rPr>
              <a:t>Feels it’s not professional to show emotion</a:t>
            </a:r>
          </a:p>
          <a:p>
            <a:pPr marL="914400" lvl="1" indent="-285750"/>
            <a:r>
              <a:rPr lang="en-US" sz="1600" dirty="0">
                <a:latin typeface="Arial" panose="020B0604020202020204" pitchFamily="34" charset="0"/>
                <a:cs typeface="Arial" panose="020B0604020202020204" pitchFamily="34" charset="0"/>
              </a:rPr>
              <a:t>Is affected by death related to a critical incident or traumatic event</a:t>
            </a:r>
          </a:p>
          <a:p>
            <a:pPr lvl="1" indent="0">
              <a:buNone/>
            </a:pPr>
            <a:endParaRPr lang="en-US" dirty="0"/>
          </a:p>
        </p:txBody>
      </p:sp>
    </p:spTree>
    <p:extLst>
      <p:ext uri="{BB962C8B-B14F-4D97-AF65-F5344CB8AC3E}">
        <p14:creationId xmlns:p14="http://schemas.microsoft.com/office/powerpoint/2010/main" val="2808633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Supporting Others Through Grief</a:t>
            </a:r>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p:txBody>
          <a:bodyPr/>
          <a:lstStyle/>
          <a:p>
            <a:r>
              <a:rPr lang="en-US" dirty="0"/>
              <a:t>There is no right way to grieve and mourn. Be very careful not to impose your ideas, beliefs or expectations on others. </a:t>
            </a:r>
          </a:p>
          <a:p>
            <a:pPr marL="285750" indent="-285750">
              <a:buFont typeface="Arial" panose="020B0604020202020204" pitchFamily="34" charset="0"/>
              <a:buChar char="•"/>
            </a:pPr>
            <a:r>
              <a:rPr lang="en-US" dirty="0"/>
              <a:t>Be present, listen and acknowledge their feelings</a:t>
            </a:r>
          </a:p>
          <a:p>
            <a:pPr marL="285750" indent="-285750">
              <a:buFont typeface="Arial" panose="020B0604020202020204" pitchFamily="34" charset="0"/>
              <a:buChar char="•"/>
            </a:pPr>
            <a:r>
              <a:rPr lang="en-US" dirty="0"/>
              <a:t>Understand and accept other cultural and religious perspectives about illness and death</a:t>
            </a:r>
          </a:p>
          <a:p>
            <a:pPr marL="285750" indent="-285750">
              <a:buFont typeface="Arial" panose="020B0604020202020204" pitchFamily="34" charset="0"/>
              <a:buChar char="•"/>
            </a:pPr>
            <a:r>
              <a:rPr lang="en-US" dirty="0"/>
              <a:t>Check in with children and teens who process grief differently, consider creating special activities to meet their needs</a:t>
            </a:r>
          </a:p>
          <a:p>
            <a:pPr marL="285750" indent="-285750">
              <a:buFont typeface="Arial" panose="020B0604020202020204" pitchFamily="34" charset="0"/>
              <a:buChar char="•"/>
            </a:pPr>
            <a:r>
              <a:rPr lang="en-US" dirty="0"/>
              <a:t>Be specific in your willingness to help</a:t>
            </a:r>
          </a:p>
          <a:p>
            <a:pPr marL="285750" indent="-285750">
              <a:buFont typeface="Arial" panose="020B0604020202020204" pitchFamily="34" charset="0"/>
              <a:buChar char="•"/>
            </a:pPr>
            <a:r>
              <a:rPr lang="en-US" dirty="0"/>
              <a:t>Check in frequently and be will to stay engaged for as long as needed</a:t>
            </a:r>
          </a:p>
        </p:txBody>
      </p:sp>
    </p:spTree>
    <p:extLst>
      <p:ext uri="{BB962C8B-B14F-4D97-AF65-F5344CB8AC3E}">
        <p14:creationId xmlns:p14="http://schemas.microsoft.com/office/powerpoint/2010/main" val="938459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Supporting Others Through Grief</a:t>
            </a:r>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p:txBody>
          <a:bodyPr/>
          <a:lstStyle/>
          <a:p>
            <a:r>
              <a:rPr lang="en-US" b="1" dirty="0"/>
              <a:t>What to say</a:t>
            </a:r>
          </a:p>
        </p:txBody>
      </p:sp>
      <p:sp>
        <p:nvSpPr>
          <p:cNvPr id="4" name="Text Placeholder 3">
            <a:extLst>
              <a:ext uri="{FF2B5EF4-FFF2-40B4-BE49-F238E27FC236}">
                <a16:creationId xmlns:a16="http://schemas.microsoft.com/office/drawing/2014/main" id="{2C19BE43-B3F5-BCF1-DC1C-E590703B4319}"/>
              </a:ext>
            </a:extLst>
          </p:cNvPr>
          <p:cNvSpPr>
            <a:spLocks noGrp="1"/>
          </p:cNvSpPr>
          <p:nvPr>
            <p:ph type="body" sz="quarter" idx="12"/>
          </p:nvPr>
        </p:nvSpPr>
        <p:spPr>
          <a:xfrm>
            <a:off x="534987" y="2275121"/>
            <a:ext cx="3821151" cy="3871566"/>
          </a:xfrm>
        </p:spPr>
        <p:txBody>
          <a:bodyPr/>
          <a:lstStyle/>
          <a:p>
            <a:r>
              <a:rPr lang="en-US" dirty="0"/>
              <a:t>Acknowledge the situation: “I heard that your sister died” </a:t>
            </a:r>
          </a:p>
          <a:p>
            <a:r>
              <a:rPr lang="en-US" dirty="0"/>
              <a:t>Express concern honestly.  “I am so sorry” or “I don’t know what to say”</a:t>
            </a:r>
          </a:p>
          <a:p>
            <a:r>
              <a:rPr lang="en-US" dirty="0"/>
              <a:t>Offer help: “Is there anything I can do for you?”</a:t>
            </a:r>
          </a:p>
        </p:txBody>
      </p:sp>
      <p:sp>
        <p:nvSpPr>
          <p:cNvPr id="5" name="Text Placeholder 4">
            <a:extLst>
              <a:ext uri="{FF2B5EF4-FFF2-40B4-BE49-F238E27FC236}">
                <a16:creationId xmlns:a16="http://schemas.microsoft.com/office/drawing/2014/main" id="{8D1D7CAC-8CB3-9352-0E85-3B77634F7395}"/>
              </a:ext>
            </a:extLst>
          </p:cNvPr>
          <p:cNvSpPr>
            <a:spLocks noGrp="1"/>
          </p:cNvSpPr>
          <p:nvPr>
            <p:ph type="body" sz="quarter" idx="13"/>
          </p:nvPr>
        </p:nvSpPr>
        <p:spPr/>
        <p:txBody>
          <a:bodyPr/>
          <a:lstStyle/>
          <a:p>
            <a:r>
              <a:rPr lang="en-US" b="1" dirty="0"/>
              <a:t>What not to say</a:t>
            </a:r>
          </a:p>
        </p:txBody>
      </p:sp>
      <p:sp>
        <p:nvSpPr>
          <p:cNvPr id="7" name="Text Placeholder 6">
            <a:extLst>
              <a:ext uri="{FF2B5EF4-FFF2-40B4-BE49-F238E27FC236}">
                <a16:creationId xmlns:a16="http://schemas.microsoft.com/office/drawing/2014/main" id="{2A3E7DC2-B300-1331-0F2E-A60BA06FF20F}"/>
              </a:ext>
            </a:extLst>
          </p:cNvPr>
          <p:cNvSpPr>
            <a:spLocks noGrp="1"/>
          </p:cNvSpPr>
          <p:nvPr>
            <p:ph type="body" sz="quarter" idx="14"/>
          </p:nvPr>
        </p:nvSpPr>
        <p:spPr>
          <a:xfrm>
            <a:off x="4787863" y="2274887"/>
            <a:ext cx="3820878" cy="2308225"/>
          </a:xfrm>
        </p:spPr>
        <p:txBody>
          <a:bodyPr/>
          <a:lstStyle/>
          <a:p>
            <a:r>
              <a:rPr lang="en-US" dirty="0"/>
              <a:t>“I know how you feel”</a:t>
            </a:r>
          </a:p>
          <a:p>
            <a:r>
              <a:rPr lang="en-US" dirty="0"/>
              <a:t>“They are in a better place”</a:t>
            </a:r>
          </a:p>
          <a:p>
            <a:r>
              <a:rPr lang="en-US" dirty="0"/>
              <a:t>“It’s god’s will”</a:t>
            </a:r>
          </a:p>
          <a:p>
            <a:r>
              <a:rPr lang="en-US" dirty="0"/>
              <a:t>“You’re so strong”</a:t>
            </a:r>
          </a:p>
          <a:p>
            <a:r>
              <a:rPr lang="en-US" dirty="0"/>
              <a:t>“You’ll get over it”</a:t>
            </a:r>
          </a:p>
          <a:p>
            <a:r>
              <a:rPr lang="en-US" dirty="0"/>
              <a:t>“Don’t cry”</a:t>
            </a:r>
          </a:p>
        </p:txBody>
      </p:sp>
    </p:spTree>
    <p:extLst>
      <p:ext uri="{BB962C8B-B14F-4D97-AF65-F5344CB8AC3E}">
        <p14:creationId xmlns:p14="http://schemas.microsoft.com/office/powerpoint/2010/main" val="10741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Supporting Colleagues Who are Grieving</a:t>
            </a:r>
          </a:p>
          <a:p>
            <a:endParaRPr lang="en-US" dirty="0"/>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p:txBody>
          <a:bodyPr/>
          <a:lstStyle/>
          <a:p>
            <a:r>
              <a:rPr lang="en-US" dirty="0"/>
              <a:t>It can feel difficult or awkward to talk about death and grief with colleagues. Many people avoid the subject. However, you do not need special knowledge about bereavement to help a colleague. A simple and compassionate approach often helps. </a:t>
            </a:r>
          </a:p>
          <a:p>
            <a:pPr marL="285750" indent="-285750">
              <a:buFont typeface="Arial" panose="020B0604020202020204" pitchFamily="34" charset="0"/>
              <a:buChar char="•"/>
            </a:pPr>
            <a:r>
              <a:rPr lang="en-US" dirty="0"/>
              <a:t>Acknowledge the death and its impact – such as a simple expression of sympathy in person, by the phone or as a written message</a:t>
            </a:r>
          </a:p>
          <a:p>
            <a:pPr marL="285750" indent="-285750">
              <a:buFont typeface="Arial" panose="020B0604020202020204" pitchFamily="34" charset="0"/>
              <a:buChar char="•"/>
            </a:pPr>
            <a:r>
              <a:rPr lang="en-US" dirty="0"/>
              <a:t>Listen to them when they need it</a:t>
            </a:r>
          </a:p>
          <a:p>
            <a:pPr marL="285750" indent="-285750">
              <a:buFont typeface="Arial" panose="020B0604020202020204" pitchFamily="34" charset="0"/>
              <a:buChar char="•"/>
            </a:pPr>
            <a:r>
              <a:rPr lang="en-US" dirty="0"/>
              <a:t>Offer support in a sensitive way – find out what resources and support are available in your workplace</a:t>
            </a:r>
          </a:p>
          <a:p>
            <a:pPr marL="285750" indent="-285750">
              <a:buFont typeface="Arial" panose="020B0604020202020204" pitchFamily="34" charset="0"/>
              <a:buChar char="•"/>
            </a:pPr>
            <a:r>
              <a:rPr lang="en-US" dirty="0"/>
              <a:t>Ask how you can help</a:t>
            </a:r>
          </a:p>
          <a:p>
            <a:pPr marL="285750" indent="-285750">
              <a:buFont typeface="Arial" panose="020B0604020202020204" pitchFamily="34" charset="0"/>
              <a:buChar char="•"/>
            </a:pPr>
            <a:r>
              <a:rPr lang="en-US" dirty="0"/>
              <a:t>Check in with them again – sometimes people may need space or privacy at first</a:t>
            </a:r>
          </a:p>
        </p:txBody>
      </p:sp>
    </p:spTree>
    <p:extLst>
      <p:ext uri="{BB962C8B-B14F-4D97-AF65-F5344CB8AC3E}">
        <p14:creationId xmlns:p14="http://schemas.microsoft.com/office/powerpoint/2010/main" val="564653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Supporting Healthcare Workers Through Grief</a:t>
            </a:r>
          </a:p>
          <a:p>
            <a:endParaRPr lang="en-US" dirty="0"/>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p:txBody>
          <a:bodyPr/>
          <a:lstStyle/>
          <a:p>
            <a:r>
              <a:rPr lang="en-US" dirty="0"/>
              <a:t>The expectation that we can be immersed in suffering and loss daily and not be touched by it is as unrealistic as expecting to be able to walk through water without getting wet. </a:t>
            </a:r>
          </a:p>
          <a:p>
            <a:r>
              <a:rPr lang="en-US" dirty="0"/>
              <a:t>                                                                                                                      -Kemen</a:t>
            </a:r>
          </a:p>
        </p:txBody>
      </p:sp>
      <p:pic>
        <p:nvPicPr>
          <p:cNvPr id="17" name="Picture Placeholder 16" descr="A close-up of a nurse holding an old person's hand&#10;&#10;Description automatically generated">
            <a:extLst>
              <a:ext uri="{FF2B5EF4-FFF2-40B4-BE49-F238E27FC236}">
                <a16:creationId xmlns:a16="http://schemas.microsoft.com/office/drawing/2014/main" id="{BA39D96F-577A-50C6-D7B4-ECE67CAA195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4602" b="20039"/>
          <a:stretch/>
        </p:blipFill>
        <p:spPr>
          <a:xfrm>
            <a:off x="534987" y="3590965"/>
            <a:ext cx="8074026" cy="2441534"/>
          </a:xfrm>
        </p:spPr>
      </p:pic>
    </p:spTree>
    <p:extLst>
      <p:ext uri="{BB962C8B-B14F-4D97-AF65-F5344CB8AC3E}">
        <p14:creationId xmlns:p14="http://schemas.microsoft.com/office/powerpoint/2010/main" val="355575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Misconceptions of Grief in Healthcare</a:t>
            </a:r>
          </a:p>
          <a:p>
            <a:endParaRPr lang="en-US" dirty="0"/>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p:txBody>
          <a:bodyPr/>
          <a:lstStyle/>
          <a:p>
            <a:pPr marL="285750" indent="-285750">
              <a:buFont typeface="Arial" panose="020B0604020202020204" pitchFamily="34" charset="0"/>
              <a:buChar char="•"/>
            </a:pPr>
            <a:r>
              <a:rPr lang="en-US" dirty="0"/>
              <a:t>I cannot do my job if I’m busy dealing with grief.</a:t>
            </a:r>
          </a:p>
          <a:p>
            <a:pPr marL="285750" indent="-285750">
              <a:buFont typeface="Arial" panose="020B0604020202020204" pitchFamily="34" charset="0"/>
              <a:buChar char="•"/>
            </a:pPr>
            <a:r>
              <a:rPr lang="en-US" dirty="0"/>
              <a:t>This is my job, it’s not a personal loss.</a:t>
            </a:r>
          </a:p>
          <a:p>
            <a:pPr marL="285750" indent="-285750">
              <a:buFont typeface="Arial" panose="020B0604020202020204" pitchFamily="34" charset="0"/>
              <a:buChar char="•"/>
            </a:pPr>
            <a:r>
              <a:rPr lang="en-US" dirty="0"/>
              <a:t>Grieving for a patient is unprofessional.</a:t>
            </a:r>
          </a:p>
          <a:p>
            <a:pPr marL="285750" indent="-285750">
              <a:buFont typeface="Arial" panose="020B0604020202020204" pitchFamily="34" charset="0"/>
              <a:buChar char="•"/>
            </a:pPr>
            <a:r>
              <a:rPr lang="en-US" dirty="0"/>
              <a:t>I am not affected by death.</a:t>
            </a:r>
          </a:p>
          <a:p>
            <a:pPr marL="285750" indent="-285750">
              <a:buFont typeface="Arial" panose="020B0604020202020204" pitchFamily="34" charset="0"/>
              <a:buChar char="•"/>
            </a:pPr>
            <a:r>
              <a:rPr lang="en-US" dirty="0"/>
              <a:t>I need to move on, there are other patients to care for.</a:t>
            </a:r>
          </a:p>
        </p:txBody>
      </p:sp>
    </p:spTree>
    <p:extLst>
      <p:ext uri="{BB962C8B-B14F-4D97-AF65-F5344CB8AC3E}">
        <p14:creationId xmlns:p14="http://schemas.microsoft.com/office/powerpoint/2010/main" val="312084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93B5-C7F9-0C4A-0AAA-D259ECA0EDCA}"/>
              </a:ext>
            </a:extLst>
          </p:cNvPr>
          <p:cNvSpPr>
            <a:spLocks noGrp="1"/>
          </p:cNvSpPr>
          <p:nvPr>
            <p:ph type="title"/>
          </p:nvPr>
        </p:nvSpPr>
        <p:spPr>
          <a:xfrm>
            <a:off x="535259" y="245326"/>
            <a:ext cx="8073482" cy="345689"/>
          </a:xfrm>
        </p:spPr>
        <p:txBody>
          <a:bodyPr>
            <a:normAutofit/>
          </a:bodyPr>
          <a:lstStyle/>
          <a:p>
            <a:r>
              <a:rPr lang="en-US" dirty="0"/>
              <a:t>Shepherding Grief and Bereavement</a:t>
            </a:r>
          </a:p>
        </p:txBody>
      </p:sp>
      <p:sp>
        <p:nvSpPr>
          <p:cNvPr id="3" name="Text Placeholder 2">
            <a:extLst>
              <a:ext uri="{FF2B5EF4-FFF2-40B4-BE49-F238E27FC236}">
                <a16:creationId xmlns:a16="http://schemas.microsoft.com/office/drawing/2014/main" id="{58A833F7-592F-8AC5-6334-CCE5633C1C8D}"/>
              </a:ext>
            </a:extLst>
          </p:cNvPr>
          <p:cNvSpPr>
            <a:spLocks noGrp="1"/>
          </p:cNvSpPr>
          <p:nvPr>
            <p:ph type="body" sz="quarter" idx="10"/>
          </p:nvPr>
        </p:nvSpPr>
        <p:spPr>
          <a:xfrm>
            <a:off x="534988" y="591014"/>
            <a:ext cx="8074026" cy="858373"/>
          </a:xfrm>
        </p:spPr>
        <p:txBody>
          <a:bodyPr>
            <a:normAutofit/>
          </a:bodyPr>
          <a:lstStyle/>
          <a:p>
            <a:r>
              <a:rPr lang="en-US" dirty="0"/>
              <a:t>Presenter Biography</a:t>
            </a:r>
          </a:p>
        </p:txBody>
      </p:sp>
      <p:sp>
        <p:nvSpPr>
          <p:cNvPr id="10" name="Text Placeholder 3">
            <a:extLst>
              <a:ext uri="{FF2B5EF4-FFF2-40B4-BE49-F238E27FC236}">
                <a16:creationId xmlns:a16="http://schemas.microsoft.com/office/drawing/2014/main" id="{8CE7B728-E900-FE99-F005-E1924A85F46E}"/>
              </a:ext>
            </a:extLst>
          </p:cNvPr>
          <p:cNvSpPr>
            <a:spLocks noGrp="1"/>
          </p:cNvSpPr>
          <p:nvPr>
            <p:ph type="body" sz="quarter" idx="11"/>
          </p:nvPr>
        </p:nvSpPr>
        <p:spPr>
          <a:xfrm>
            <a:off x="534988" y="3566160"/>
            <a:ext cx="3825139" cy="2466649"/>
          </a:xfrm>
        </p:spPr>
        <p:txBody>
          <a:bodyPr/>
          <a:lstStyle/>
          <a:p>
            <a:pPr algn="ctr"/>
            <a:r>
              <a:rPr lang="en-US" b="1" dirty="0"/>
              <a:t>Dr. Johan Tredoux, Ph.D., BCC</a:t>
            </a:r>
          </a:p>
          <a:p>
            <a:pPr algn="ctr"/>
            <a:r>
              <a:rPr lang="en-US" b="1" dirty="0"/>
              <a:t>St. Croix Hospice Chaplain</a:t>
            </a:r>
          </a:p>
        </p:txBody>
      </p:sp>
      <p:pic>
        <p:nvPicPr>
          <p:cNvPr id="5" name="Picture 4" descr="A person in a suit smiling&#10;&#10;Description automatically generated">
            <a:extLst>
              <a:ext uri="{FF2B5EF4-FFF2-40B4-BE49-F238E27FC236}">
                <a16:creationId xmlns:a16="http://schemas.microsoft.com/office/drawing/2014/main" id="{4449ED7D-CF5F-FE19-5DED-045DEA7DF08A}"/>
              </a:ext>
            </a:extLst>
          </p:cNvPr>
          <p:cNvPicPr>
            <a:picLocks noChangeAspect="1"/>
          </p:cNvPicPr>
          <p:nvPr/>
        </p:nvPicPr>
        <p:blipFill>
          <a:blip r:embed="rId2"/>
          <a:srcRect l="6832" r="5080" b="-3"/>
          <a:stretch/>
        </p:blipFill>
        <p:spPr>
          <a:xfrm>
            <a:off x="4818063" y="1728788"/>
            <a:ext cx="3790950" cy="4303712"/>
          </a:xfrm>
          <a:prstGeom prst="rect">
            <a:avLst/>
          </a:prstGeom>
          <a:noFill/>
        </p:spPr>
      </p:pic>
    </p:spTree>
    <p:extLst>
      <p:ext uri="{BB962C8B-B14F-4D97-AF65-F5344CB8AC3E}">
        <p14:creationId xmlns:p14="http://schemas.microsoft.com/office/powerpoint/2010/main" val="4210127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Dealing with Death and Dying at Work</a:t>
            </a:r>
          </a:p>
          <a:p>
            <a:endParaRPr lang="en-US" dirty="0"/>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p:txBody>
          <a:bodyPr/>
          <a:lstStyle/>
          <a:p>
            <a:r>
              <a:rPr lang="en-US" dirty="0"/>
              <a:t>Sometimes you may set aside your emotions to be able to help others or work under pressure. However, it is important to look after yourself as well as others when you are affected by death. It is OK to grieve. </a:t>
            </a:r>
          </a:p>
          <a:p>
            <a:pPr marL="285750" indent="-285750">
              <a:buFont typeface="Arial" panose="020B0604020202020204" pitchFamily="34" charset="0"/>
              <a:buChar char="•"/>
            </a:pPr>
            <a:r>
              <a:rPr lang="en-US" dirty="0"/>
              <a:t>Acknowledge the death</a:t>
            </a:r>
          </a:p>
          <a:p>
            <a:pPr marL="285750" indent="-285750">
              <a:buFont typeface="Arial" panose="020B0604020202020204" pitchFamily="34" charset="0"/>
              <a:buChar char="•"/>
            </a:pPr>
            <a:r>
              <a:rPr lang="en-US" dirty="0"/>
              <a:t>Allow yourself to feel sadness and other emotions</a:t>
            </a:r>
          </a:p>
          <a:p>
            <a:pPr marL="285750" indent="-285750">
              <a:buFont typeface="Arial" panose="020B0604020202020204" pitchFamily="34" charset="0"/>
              <a:buChar char="•"/>
            </a:pPr>
            <a:r>
              <a:rPr lang="en-US" dirty="0"/>
              <a:t>Acknowledge the help and support you gave the person who died and their family</a:t>
            </a:r>
          </a:p>
          <a:p>
            <a:pPr marL="285750" indent="-285750">
              <a:buFont typeface="Arial" panose="020B0604020202020204" pitchFamily="34" charset="0"/>
              <a:buChar char="•"/>
            </a:pPr>
            <a:r>
              <a:rPr lang="en-US" dirty="0"/>
              <a:t>Talk about the death and how you feel with someone you trust</a:t>
            </a:r>
          </a:p>
          <a:p>
            <a:pPr marL="285750" indent="-285750">
              <a:buFont typeface="Arial" panose="020B0604020202020204" pitchFamily="34" charset="0"/>
              <a:buChar char="•"/>
            </a:pPr>
            <a:r>
              <a:rPr lang="en-US" dirty="0"/>
              <a:t>Identify healthy ways to cope and look after your mental health</a:t>
            </a:r>
          </a:p>
          <a:p>
            <a:pPr marL="914400" lvl="1" indent="-285750"/>
            <a:r>
              <a:rPr lang="en-US" sz="1600" dirty="0">
                <a:latin typeface="Arial" panose="020B0604020202020204" pitchFamily="34" charset="0"/>
                <a:cs typeface="Arial" panose="020B0604020202020204" pitchFamily="34" charset="0"/>
              </a:rPr>
              <a:t>Exercise</a:t>
            </a:r>
          </a:p>
          <a:p>
            <a:pPr marL="914400" lvl="1" indent="-285750"/>
            <a:r>
              <a:rPr lang="en-US" sz="1600" dirty="0">
                <a:latin typeface="Arial" panose="020B0604020202020204" pitchFamily="34" charset="0"/>
                <a:cs typeface="Arial" panose="020B0604020202020204" pitchFamily="34" charset="0"/>
              </a:rPr>
              <a:t>Listening to music</a:t>
            </a:r>
          </a:p>
          <a:p>
            <a:pPr marL="914400" lvl="1" indent="-285750"/>
            <a:r>
              <a:rPr lang="en-US" sz="1600" dirty="0">
                <a:latin typeface="Arial" panose="020B0604020202020204" pitchFamily="34" charset="0"/>
                <a:cs typeface="Arial" panose="020B0604020202020204" pitchFamily="34" charset="0"/>
              </a:rPr>
              <a:t>Journaling</a:t>
            </a:r>
          </a:p>
          <a:p>
            <a:pPr marL="914400" lvl="1" indent="-285750"/>
            <a:r>
              <a:rPr lang="en-US" sz="1600" dirty="0">
                <a:latin typeface="Arial" panose="020B0604020202020204" pitchFamily="34" charset="0"/>
                <a:cs typeface="Arial" panose="020B0604020202020204" pitchFamily="34" charset="0"/>
              </a:rPr>
              <a:t>Hobbies</a:t>
            </a:r>
          </a:p>
          <a:p>
            <a:pPr marL="285750" indent="-285750">
              <a:buFont typeface="Arial" panose="020B0604020202020204" pitchFamily="34" charset="0"/>
              <a:buChar char="•"/>
            </a:pPr>
            <a:r>
              <a:rPr lang="en-US" dirty="0"/>
              <a:t>Ask for support if you need it</a:t>
            </a:r>
          </a:p>
          <a:p>
            <a:pPr marL="914400" lvl="1" indent="-285750"/>
            <a:endParaRPr lang="en-US" dirty="0"/>
          </a:p>
        </p:txBody>
      </p:sp>
    </p:spTree>
    <p:extLst>
      <p:ext uri="{BB962C8B-B14F-4D97-AF65-F5344CB8AC3E}">
        <p14:creationId xmlns:p14="http://schemas.microsoft.com/office/powerpoint/2010/main" val="1134387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Honoring the Dying</a:t>
            </a:r>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a:xfrm>
            <a:off x="534988" y="1728438"/>
            <a:ext cx="4037012" cy="4304371"/>
          </a:xfrm>
        </p:spPr>
        <p:txBody>
          <a:bodyPr/>
          <a:lstStyle/>
          <a:p>
            <a:pPr marL="285750" indent="-285750">
              <a:buFont typeface="Arial" panose="020B0604020202020204" pitchFamily="34" charset="0"/>
              <a:buChar char="•"/>
            </a:pPr>
            <a:r>
              <a:rPr lang="en-US" dirty="0"/>
              <a:t>Cherish each moment with the person</a:t>
            </a:r>
          </a:p>
          <a:p>
            <a:pPr marL="285750" indent="-285750">
              <a:buFont typeface="Arial" panose="020B0604020202020204" pitchFamily="34" charset="0"/>
              <a:buChar char="•"/>
            </a:pPr>
            <a:r>
              <a:rPr lang="en-US" dirty="0"/>
              <a:t>Travel</a:t>
            </a:r>
          </a:p>
          <a:p>
            <a:pPr marL="285750" indent="-285750">
              <a:buFont typeface="Arial" panose="020B0604020202020204" pitchFamily="34" charset="0"/>
              <a:buChar char="•"/>
            </a:pPr>
            <a:r>
              <a:rPr lang="en-US" dirty="0"/>
              <a:t>Creating legacy keepsakes</a:t>
            </a:r>
          </a:p>
          <a:p>
            <a:pPr marL="914400" lvl="1" indent="-285750"/>
            <a:r>
              <a:rPr lang="en-US" dirty="0"/>
              <a:t>Videos</a:t>
            </a:r>
          </a:p>
          <a:p>
            <a:pPr marL="914400" lvl="1" indent="-285750"/>
            <a:r>
              <a:rPr lang="en-US" dirty="0"/>
              <a:t>Voice recordings</a:t>
            </a:r>
          </a:p>
          <a:p>
            <a:pPr marL="914400" lvl="1" indent="-285750"/>
            <a:r>
              <a:rPr lang="en-US" dirty="0"/>
              <a:t>Handwritten cards or letters   to family members to open     at a later date</a:t>
            </a:r>
          </a:p>
          <a:p>
            <a:pPr marL="285750" indent="-285750">
              <a:buFont typeface="Arial" panose="020B0604020202020204" pitchFamily="34" charset="0"/>
              <a:buChar char="•"/>
            </a:pPr>
            <a:r>
              <a:rPr lang="en-US" dirty="0"/>
              <a:t>Thumb prints and hand molds</a:t>
            </a:r>
          </a:p>
          <a:p>
            <a:pPr marL="285750" indent="-285750">
              <a:buFont typeface="Arial" panose="020B0604020202020204" pitchFamily="34" charset="0"/>
              <a:buChar char="•"/>
            </a:pPr>
            <a:r>
              <a:rPr lang="en-US" dirty="0"/>
              <a:t>Leave nothing left unsaid</a:t>
            </a:r>
          </a:p>
          <a:p>
            <a:pPr marL="285750" indent="-285750">
              <a:buFont typeface="Arial" panose="020B0604020202020204" pitchFamily="34" charset="0"/>
              <a:buChar char="•"/>
            </a:pPr>
            <a:endParaRPr lang="en-US" dirty="0"/>
          </a:p>
        </p:txBody>
      </p:sp>
      <p:pic>
        <p:nvPicPr>
          <p:cNvPr id="19" name="Picture Placeholder 18" descr="A person and a young person looking at a magazine&#10;&#10;Description automatically generated">
            <a:extLst>
              <a:ext uri="{FF2B5EF4-FFF2-40B4-BE49-F238E27FC236}">
                <a16:creationId xmlns:a16="http://schemas.microsoft.com/office/drawing/2014/main" id="{0E05CA0D-0705-D11C-54A3-C09ADB0F03CC}"/>
              </a:ext>
            </a:extLst>
          </p:cNvPr>
          <p:cNvPicPr>
            <a:picLocks noGrp="1" noChangeAspect="1"/>
          </p:cNvPicPr>
          <p:nvPr>
            <p:ph type="pic" sz="quarter" idx="12"/>
          </p:nvPr>
        </p:nvPicPr>
        <p:blipFill>
          <a:blip r:embed="rId3"/>
          <a:srcRect l="20638" r="20638"/>
          <a:stretch>
            <a:fillRect/>
          </a:stretch>
        </p:blipFill>
        <p:spPr/>
      </p:pic>
    </p:spTree>
    <p:extLst>
      <p:ext uri="{BB962C8B-B14F-4D97-AF65-F5344CB8AC3E}">
        <p14:creationId xmlns:p14="http://schemas.microsoft.com/office/powerpoint/2010/main" val="1111203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Honoring the Deceased</a:t>
            </a:r>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p:txBody>
          <a:bodyPr/>
          <a:lstStyle/>
          <a:p>
            <a:pPr marL="285750" indent="-285750">
              <a:buFont typeface="Arial" panose="020B0604020202020204" pitchFamily="34" charset="0"/>
              <a:buChar char="•"/>
            </a:pPr>
            <a:r>
              <a:rPr lang="en-US" dirty="0"/>
              <a:t>Remember significant dates (anniversary of death, birthday, holidays)</a:t>
            </a:r>
          </a:p>
          <a:p>
            <a:pPr marL="285750" indent="-285750">
              <a:buFont typeface="Arial" panose="020B0604020202020204" pitchFamily="34" charset="0"/>
              <a:buChar char="•"/>
            </a:pPr>
            <a:r>
              <a:rPr lang="en-US" dirty="0"/>
              <a:t>Write a letter or poem</a:t>
            </a:r>
          </a:p>
          <a:p>
            <a:pPr marL="285750" indent="-285750">
              <a:buFont typeface="Arial" panose="020B0604020202020204" pitchFamily="34" charset="0"/>
              <a:buChar char="•"/>
            </a:pPr>
            <a:r>
              <a:rPr lang="en-US" dirty="0"/>
              <a:t>Create a collage of photographs</a:t>
            </a:r>
          </a:p>
          <a:p>
            <a:pPr marL="285750" indent="-285750">
              <a:buFont typeface="Arial" panose="020B0604020202020204" pitchFamily="34" charset="0"/>
              <a:buChar char="•"/>
            </a:pPr>
            <a:r>
              <a:rPr lang="en-US" dirty="0"/>
              <a:t>Donation in their honor</a:t>
            </a:r>
          </a:p>
          <a:p>
            <a:pPr marL="285750" indent="-285750">
              <a:buFont typeface="Arial" panose="020B0604020202020204" pitchFamily="34" charset="0"/>
              <a:buChar char="•"/>
            </a:pPr>
            <a:r>
              <a:rPr lang="en-US" dirty="0"/>
              <a:t>Create a memorial garden</a:t>
            </a:r>
          </a:p>
          <a:p>
            <a:pPr marL="285750" indent="-285750">
              <a:buFont typeface="Arial" panose="020B0604020202020204" pitchFamily="34" charset="0"/>
              <a:buChar char="•"/>
            </a:pPr>
            <a:r>
              <a:rPr lang="en-US" dirty="0"/>
              <a:t>Visit cemetery or location</a:t>
            </a:r>
          </a:p>
          <a:p>
            <a:pPr marL="285750" indent="-285750">
              <a:buFont typeface="Arial" panose="020B0604020202020204" pitchFamily="34" charset="0"/>
              <a:buChar char="•"/>
            </a:pPr>
            <a:r>
              <a:rPr lang="en-US" dirty="0"/>
              <a:t>Create a new tradition to mark special dates</a:t>
            </a:r>
          </a:p>
          <a:p>
            <a:pPr marL="285750" indent="-285750">
              <a:buFont typeface="Arial" panose="020B0604020202020204" pitchFamily="34" charset="0"/>
              <a:buChar char="•"/>
            </a:pPr>
            <a:r>
              <a:rPr lang="en-US" dirty="0"/>
              <a:t>Take a moment to reflect</a:t>
            </a:r>
          </a:p>
          <a:p>
            <a:pPr marL="914400" lvl="1" indent="-285750"/>
            <a:r>
              <a:rPr lang="en-US" dirty="0"/>
              <a:t>One thing I will never forget about them is…</a:t>
            </a:r>
          </a:p>
          <a:p>
            <a:pPr marL="914400" lvl="1" indent="-285750"/>
            <a:r>
              <a:rPr lang="en-US" dirty="0"/>
              <a:t>One way to memorialize them is….</a:t>
            </a:r>
          </a:p>
          <a:p>
            <a:pPr marL="914400" lvl="1" indent="-285750"/>
            <a:r>
              <a:rPr lang="en-US" dirty="0"/>
              <a:t>If I could see them again, I would tell them…</a:t>
            </a:r>
          </a:p>
        </p:txBody>
      </p:sp>
    </p:spTree>
    <p:extLst>
      <p:ext uri="{BB962C8B-B14F-4D97-AF65-F5344CB8AC3E}">
        <p14:creationId xmlns:p14="http://schemas.microsoft.com/office/powerpoint/2010/main" val="1602000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Cultural Competency vs Cultural Humility </a:t>
            </a:r>
          </a:p>
          <a:p>
            <a:endParaRPr lang="en-US" dirty="0"/>
          </a:p>
        </p:txBody>
      </p:sp>
      <p:sp>
        <p:nvSpPr>
          <p:cNvPr id="4" name="Text Placeholder 3">
            <a:extLst>
              <a:ext uri="{FF2B5EF4-FFF2-40B4-BE49-F238E27FC236}">
                <a16:creationId xmlns:a16="http://schemas.microsoft.com/office/drawing/2014/main" id="{B914A733-853F-EBD3-F689-177F0D73F93B}"/>
              </a:ext>
            </a:extLst>
          </p:cNvPr>
          <p:cNvSpPr>
            <a:spLocks noGrp="1"/>
          </p:cNvSpPr>
          <p:nvPr>
            <p:ph type="body" sz="quarter" idx="11"/>
          </p:nvPr>
        </p:nvSpPr>
        <p:spPr/>
        <p:txBody>
          <a:bodyPr/>
          <a:lstStyle/>
          <a:p>
            <a:r>
              <a:rPr lang="en-US" b="1" dirty="0"/>
              <a:t>Cultural Competency</a:t>
            </a:r>
          </a:p>
          <a:p>
            <a:pPr marL="285750" indent="-285750">
              <a:buFont typeface="Arial" panose="020B0604020202020204" pitchFamily="34" charset="0"/>
              <a:buChar char="•"/>
            </a:pPr>
            <a:r>
              <a:rPr lang="en-US" dirty="0"/>
              <a:t>Learning about other cultures</a:t>
            </a:r>
          </a:p>
          <a:p>
            <a:pPr marL="285750" indent="-285750">
              <a:buFont typeface="Arial" panose="020B0604020202020204" pitchFamily="34" charset="0"/>
              <a:buChar char="•"/>
            </a:pPr>
            <a:r>
              <a:rPr lang="en-US" dirty="0"/>
              <a:t>Understanding and controlling your own biases</a:t>
            </a:r>
          </a:p>
          <a:p>
            <a:pPr marL="285750" indent="-285750">
              <a:buFont typeface="Arial" panose="020B0604020202020204" pitchFamily="34" charset="0"/>
              <a:buChar char="•"/>
            </a:pPr>
            <a:r>
              <a:rPr lang="en-US" dirty="0"/>
              <a:t>Adapting your behavior and communication style based on those around you</a:t>
            </a:r>
          </a:p>
          <a:p>
            <a:pPr marL="285750" indent="-285750">
              <a:buFont typeface="Arial" panose="020B0604020202020204" pitchFamily="34" charset="0"/>
              <a:buChar char="•"/>
            </a:pPr>
            <a:r>
              <a:rPr lang="en-US" dirty="0"/>
              <a:t>Uses your knowledge about different groups to determine how you interact with others</a:t>
            </a:r>
          </a:p>
          <a:p>
            <a:pPr marL="285750" indent="-285750">
              <a:buFont typeface="Arial" panose="020B0604020202020204" pitchFamily="34" charset="0"/>
              <a:buChar char="•"/>
            </a:pPr>
            <a:r>
              <a:rPr lang="en-US" dirty="0"/>
              <a:t>Can lead to generalizations</a:t>
            </a:r>
          </a:p>
        </p:txBody>
      </p:sp>
      <p:sp>
        <p:nvSpPr>
          <p:cNvPr id="5" name="Picture Placeholder 4">
            <a:extLst>
              <a:ext uri="{FF2B5EF4-FFF2-40B4-BE49-F238E27FC236}">
                <a16:creationId xmlns:a16="http://schemas.microsoft.com/office/drawing/2014/main" id="{906566C2-F36C-2995-C170-B0E4E7D057CF}"/>
              </a:ext>
            </a:extLst>
          </p:cNvPr>
          <p:cNvSpPr>
            <a:spLocks noGrp="1"/>
          </p:cNvSpPr>
          <p:nvPr>
            <p:ph type="pic" sz="quarter" idx="12"/>
          </p:nvPr>
        </p:nvSpPr>
        <p:spPr/>
        <p:txBody>
          <a:bodyPr/>
          <a:lstStyle/>
          <a:p>
            <a:r>
              <a:rPr lang="en-US" b="1" dirty="0"/>
              <a:t>Cultural Humility</a:t>
            </a:r>
          </a:p>
          <a:p>
            <a:pPr marL="285750" indent="-285750">
              <a:buFont typeface="Arial" panose="020B0604020202020204" pitchFamily="34" charset="0"/>
              <a:buChar char="•"/>
            </a:pPr>
            <a:r>
              <a:rPr lang="en-US" dirty="0"/>
              <a:t>Being aware of power imbalances and biases</a:t>
            </a:r>
          </a:p>
          <a:p>
            <a:pPr marL="285750" indent="-285750">
              <a:buFont typeface="Arial" panose="020B0604020202020204" pitchFamily="34" charset="0"/>
              <a:buChar char="•"/>
            </a:pPr>
            <a:r>
              <a:rPr lang="en-US" dirty="0"/>
              <a:t>Showing respect for others’ values and beliefs</a:t>
            </a:r>
          </a:p>
          <a:p>
            <a:pPr marL="285750" indent="-285750">
              <a:buFont typeface="Arial" panose="020B0604020202020204" pitchFamily="34" charset="0"/>
              <a:buChar char="•"/>
            </a:pPr>
            <a:r>
              <a:rPr lang="en-US" dirty="0"/>
              <a:t>Ongoing personal reflection and growth of knowledge</a:t>
            </a:r>
          </a:p>
          <a:p>
            <a:pPr marL="285750" indent="-285750">
              <a:buFont typeface="Arial" panose="020B0604020202020204" pitchFamily="34" charset="0"/>
              <a:buChar char="•"/>
            </a:pPr>
            <a:r>
              <a:rPr lang="en-US" dirty="0"/>
              <a:t>Being honest about your knowledge gaps</a:t>
            </a:r>
          </a:p>
          <a:p>
            <a:pPr marL="285750" indent="-285750">
              <a:buFont typeface="Arial" panose="020B0604020202020204" pitchFamily="34" charset="0"/>
              <a:buChar char="•"/>
            </a:pPr>
            <a:r>
              <a:rPr lang="en-US" dirty="0"/>
              <a:t>Recognizing no culture is better than another</a:t>
            </a:r>
          </a:p>
          <a:p>
            <a:pPr marL="285750" indent="-285750">
              <a:buFont typeface="Arial" panose="020B0604020202020204" pitchFamily="34" charset="0"/>
              <a:buChar char="•"/>
            </a:pPr>
            <a:endParaRPr lang="en-US" dirty="0"/>
          </a:p>
        </p:txBody>
      </p:sp>
      <p:sp>
        <p:nvSpPr>
          <p:cNvPr id="7" name="Text Placeholder 3">
            <a:extLst>
              <a:ext uri="{FF2B5EF4-FFF2-40B4-BE49-F238E27FC236}">
                <a16:creationId xmlns:a16="http://schemas.microsoft.com/office/drawing/2014/main" id="{FCA635E9-A825-7A27-BA29-535894C86F25}"/>
              </a:ext>
            </a:extLst>
          </p:cNvPr>
          <p:cNvSpPr txBox="1">
            <a:spLocks/>
          </p:cNvSpPr>
          <p:nvPr/>
        </p:nvSpPr>
        <p:spPr>
          <a:xfrm>
            <a:off x="687388" y="5302910"/>
            <a:ext cx="7921353" cy="5298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286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1088" indent="-1666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995488" indent="-1666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t>Keep in mind that not all people in a specific culture will necessarily share the same values and beliefs.</a:t>
            </a:r>
          </a:p>
          <a:p>
            <a:endParaRPr lang="en-US" dirty="0"/>
          </a:p>
        </p:txBody>
      </p:sp>
    </p:spTree>
    <p:extLst>
      <p:ext uri="{BB962C8B-B14F-4D97-AF65-F5344CB8AC3E}">
        <p14:creationId xmlns:p14="http://schemas.microsoft.com/office/powerpoint/2010/main" val="412276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Cultural Humility and Grief </a:t>
            </a:r>
          </a:p>
          <a:p>
            <a:endParaRPr lang="en-US" dirty="0"/>
          </a:p>
        </p:txBody>
      </p:sp>
      <p:sp>
        <p:nvSpPr>
          <p:cNvPr id="10" name="Text Placeholder 9">
            <a:extLst>
              <a:ext uri="{FF2B5EF4-FFF2-40B4-BE49-F238E27FC236}">
                <a16:creationId xmlns:a16="http://schemas.microsoft.com/office/drawing/2014/main" id="{CDFF7EA5-B205-A9CF-91B5-855369FC8C7E}"/>
              </a:ext>
            </a:extLst>
          </p:cNvPr>
          <p:cNvSpPr>
            <a:spLocks noGrp="1"/>
          </p:cNvSpPr>
          <p:nvPr>
            <p:ph type="body" sz="quarter" idx="11"/>
          </p:nvPr>
        </p:nvSpPr>
        <p:spPr>
          <a:xfrm>
            <a:off x="534988" y="1728438"/>
            <a:ext cx="8074025" cy="4538548"/>
          </a:xfrm>
        </p:spPr>
        <p:txBody>
          <a:bodyPr/>
          <a:lstStyle/>
          <a:p>
            <a:pPr marL="285750" indent="-285750">
              <a:buFont typeface="Arial" panose="020B0604020202020204" pitchFamily="34" charset="0"/>
              <a:buChar char="•"/>
            </a:pPr>
            <a:r>
              <a:rPr lang="en-US" dirty="0"/>
              <a:t>Grief is influenced by our:</a:t>
            </a:r>
          </a:p>
          <a:p>
            <a:pPr marL="914400" lvl="1" indent="-285750"/>
            <a:r>
              <a:rPr lang="en-US" sz="1600" dirty="0">
                <a:latin typeface="Arial" panose="020B0604020202020204" pitchFamily="34" charset="0"/>
                <a:cs typeface="Arial" panose="020B0604020202020204" pitchFamily="34" charset="0"/>
              </a:rPr>
              <a:t>Attitudes</a:t>
            </a:r>
          </a:p>
          <a:p>
            <a:pPr marL="914400" lvl="1" indent="-285750"/>
            <a:r>
              <a:rPr lang="en-US" sz="1600" dirty="0">
                <a:latin typeface="Arial" panose="020B0604020202020204" pitchFamily="34" charset="0"/>
                <a:cs typeface="Arial" panose="020B0604020202020204" pitchFamily="34" charset="0"/>
              </a:rPr>
              <a:t>Beliefs</a:t>
            </a:r>
          </a:p>
          <a:p>
            <a:pPr marL="914400" lvl="1" indent="-285750"/>
            <a:r>
              <a:rPr lang="en-US" sz="1600" dirty="0">
                <a:latin typeface="Arial" panose="020B0604020202020204" pitchFamily="34" charset="0"/>
                <a:cs typeface="Arial" panose="020B0604020202020204" pitchFamily="34" charset="0"/>
              </a:rPr>
              <a:t>Death practices</a:t>
            </a:r>
          </a:p>
          <a:p>
            <a:pPr marL="914400" lvl="1" indent="-285750"/>
            <a:r>
              <a:rPr lang="en-US" sz="1600" dirty="0">
                <a:latin typeface="Arial" panose="020B0604020202020204" pitchFamily="34" charset="0"/>
                <a:cs typeface="Arial" panose="020B0604020202020204" pitchFamily="34" charset="0"/>
              </a:rPr>
              <a:t>Mourning practices</a:t>
            </a:r>
          </a:p>
          <a:p>
            <a:pPr marL="914400" lvl="1" indent="-285750"/>
            <a:r>
              <a:rPr lang="en-US" sz="1600" dirty="0">
                <a:latin typeface="Arial" panose="020B0604020202020204" pitchFamily="34" charset="0"/>
                <a:cs typeface="Arial" panose="020B0604020202020204" pitchFamily="34" charset="0"/>
              </a:rPr>
              <a:t>Personal identification with</a:t>
            </a:r>
          </a:p>
          <a:p>
            <a:pPr marL="1366838" lvl="2" indent="-285750"/>
            <a:r>
              <a:rPr lang="en-US" dirty="0">
                <a:latin typeface="Arial" panose="020B0604020202020204" pitchFamily="34" charset="0"/>
                <a:cs typeface="Arial" panose="020B0604020202020204" pitchFamily="34" charset="0"/>
              </a:rPr>
              <a:t>Culture</a:t>
            </a:r>
          </a:p>
          <a:p>
            <a:pPr marL="1366838" lvl="2" indent="-285750"/>
            <a:r>
              <a:rPr lang="en-US" dirty="0">
                <a:latin typeface="Arial" panose="020B0604020202020204" pitchFamily="34" charset="0"/>
                <a:cs typeface="Arial" panose="020B0604020202020204" pitchFamily="34" charset="0"/>
              </a:rPr>
              <a:t>Race</a:t>
            </a:r>
          </a:p>
          <a:p>
            <a:pPr marL="1366838" lvl="2" indent="-285750"/>
            <a:r>
              <a:rPr lang="en-US" dirty="0">
                <a:latin typeface="Arial" panose="020B0604020202020204" pitchFamily="34" charset="0"/>
                <a:cs typeface="Arial" panose="020B0604020202020204" pitchFamily="34" charset="0"/>
              </a:rPr>
              <a:t>Ethnicity</a:t>
            </a:r>
          </a:p>
          <a:p>
            <a:pPr marL="1366838" lvl="2" indent="-285750"/>
            <a:r>
              <a:rPr lang="en-US" dirty="0">
                <a:latin typeface="Arial" panose="020B0604020202020204" pitchFamily="34" charset="0"/>
                <a:cs typeface="Arial" panose="020B0604020202020204" pitchFamily="34" charset="0"/>
              </a:rPr>
              <a:t>Assimilation</a:t>
            </a:r>
          </a:p>
          <a:p>
            <a:pPr marL="1366838" lvl="2" indent="-285750"/>
            <a:r>
              <a:rPr lang="en-US" dirty="0">
                <a:latin typeface="Arial" panose="020B0604020202020204" pitchFamily="34" charset="0"/>
                <a:cs typeface="Arial" panose="020B0604020202020204" pitchFamily="34" charset="0"/>
              </a:rPr>
              <a:t>Gender roles</a:t>
            </a:r>
          </a:p>
          <a:p>
            <a:pPr marL="1366838" lvl="2" indent="-285750"/>
            <a:r>
              <a:rPr lang="en-US" dirty="0">
                <a:latin typeface="Arial" panose="020B0604020202020204" pitchFamily="34" charset="0"/>
                <a:cs typeface="Arial" panose="020B0604020202020204" pitchFamily="34" charset="0"/>
              </a:rPr>
              <a:t>Community support</a:t>
            </a:r>
          </a:p>
          <a:p>
            <a:pPr marL="1366838" lvl="2" indent="-285750"/>
            <a:r>
              <a:rPr lang="en-US" dirty="0">
                <a:latin typeface="Arial" panose="020B0604020202020204" pitchFamily="34" charset="0"/>
                <a:cs typeface="Arial" panose="020B0604020202020204" pitchFamily="34" charset="0"/>
              </a:rPr>
              <a:t>Religious beliefs</a:t>
            </a:r>
          </a:p>
          <a:p>
            <a:pPr marL="285750" indent="-285750">
              <a:buFont typeface="Arial" panose="020B0604020202020204" pitchFamily="34" charset="0"/>
              <a:buChar char="•"/>
            </a:pPr>
            <a:r>
              <a:rPr lang="en-US" dirty="0"/>
              <a:t>Practice cultural humility by asking questions about the person’s views on dying, death and grief</a:t>
            </a:r>
          </a:p>
        </p:txBody>
      </p:sp>
    </p:spTree>
    <p:extLst>
      <p:ext uri="{BB962C8B-B14F-4D97-AF65-F5344CB8AC3E}">
        <p14:creationId xmlns:p14="http://schemas.microsoft.com/office/powerpoint/2010/main" val="3284940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a:xfrm>
            <a:off x="534987" y="591014"/>
            <a:ext cx="8458183" cy="858373"/>
          </a:xfrm>
        </p:spPr>
        <p:txBody>
          <a:bodyPr/>
          <a:lstStyle/>
          <a:p>
            <a:r>
              <a:rPr lang="en-US" dirty="0"/>
              <a:t>Cultural Humility and Religion/Spirituality</a:t>
            </a:r>
          </a:p>
          <a:p>
            <a:endParaRPr lang="en-US" dirty="0"/>
          </a:p>
        </p:txBody>
      </p:sp>
      <p:sp>
        <p:nvSpPr>
          <p:cNvPr id="4" name="Text Placeholder 3">
            <a:extLst>
              <a:ext uri="{FF2B5EF4-FFF2-40B4-BE49-F238E27FC236}">
                <a16:creationId xmlns:a16="http://schemas.microsoft.com/office/drawing/2014/main" id="{818DEA49-5DE0-648A-1A75-604FD4B72F45}"/>
              </a:ext>
            </a:extLst>
          </p:cNvPr>
          <p:cNvSpPr>
            <a:spLocks noGrp="1"/>
          </p:cNvSpPr>
          <p:nvPr>
            <p:ph type="body" sz="quarter" idx="11"/>
          </p:nvPr>
        </p:nvSpPr>
        <p:spPr/>
        <p:txBody>
          <a:bodyPr/>
          <a:lstStyle/>
          <a:p>
            <a:pPr marL="285750" indent="-285750">
              <a:buFont typeface="Arial" panose="020B0604020202020204" pitchFamily="34" charset="0"/>
              <a:buChar char="•"/>
            </a:pPr>
            <a:r>
              <a:rPr lang="en-US" dirty="0"/>
              <a:t>Religion vs. Spirituality</a:t>
            </a:r>
          </a:p>
          <a:p>
            <a:pPr marL="285750" indent="-285750">
              <a:buFont typeface="Arial" panose="020B0604020202020204" pitchFamily="34" charset="0"/>
              <a:buChar char="•"/>
            </a:pPr>
            <a:r>
              <a:rPr lang="en-US" dirty="0"/>
              <a:t>Practices</a:t>
            </a:r>
          </a:p>
          <a:p>
            <a:pPr marL="914400" lvl="1" indent="-285750"/>
            <a:r>
              <a:rPr lang="en-US" sz="1600" dirty="0">
                <a:latin typeface="Arial" panose="020B0604020202020204" pitchFamily="34" charset="0"/>
                <a:cs typeface="Arial" panose="020B0604020202020204" pitchFamily="34" charset="0"/>
              </a:rPr>
              <a:t>Communion</a:t>
            </a:r>
          </a:p>
          <a:p>
            <a:pPr marL="914400" lvl="1" indent="-285750"/>
            <a:r>
              <a:rPr lang="en-US" sz="1600" dirty="0">
                <a:latin typeface="Arial" panose="020B0604020202020204" pitchFamily="34" charset="0"/>
                <a:cs typeface="Arial" panose="020B0604020202020204" pitchFamily="34" charset="0"/>
              </a:rPr>
              <a:t>Sacrament</a:t>
            </a:r>
          </a:p>
          <a:p>
            <a:pPr marL="914400" lvl="1" indent="-285750"/>
            <a:r>
              <a:rPr lang="en-US" sz="1600" dirty="0">
                <a:latin typeface="Arial" panose="020B0604020202020204" pitchFamily="34" charset="0"/>
                <a:cs typeface="Arial" panose="020B0604020202020204" pitchFamily="34" charset="0"/>
              </a:rPr>
              <a:t>Prayer</a:t>
            </a:r>
          </a:p>
          <a:p>
            <a:pPr marL="914400" lvl="1" indent="-285750"/>
            <a:r>
              <a:rPr lang="en-US" sz="1600" dirty="0">
                <a:latin typeface="Arial" panose="020B0604020202020204" pitchFamily="34" charset="0"/>
                <a:cs typeface="Arial" panose="020B0604020202020204" pitchFamily="34" charset="0"/>
              </a:rPr>
              <a:t>Meditation</a:t>
            </a:r>
          </a:p>
          <a:p>
            <a:pPr marL="914400" lvl="1" indent="-285750"/>
            <a:r>
              <a:rPr lang="en-US" sz="1600" dirty="0">
                <a:latin typeface="Arial" panose="020B0604020202020204" pitchFamily="34" charset="0"/>
                <a:cs typeface="Arial" panose="020B0604020202020204" pitchFamily="34" charset="0"/>
              </a:rPr>
              <a:t>Yoga</a:t>
            </a:r>
          </a:p>
          <a:p>
            <a:pPr marL="285750" indent="-285750">
              <a:buFont typeface="Arial" panose="020B0604020202020204" pitchFamily="34" charset="0"/>
              <a:buChar char="•"/>
            </a:pPr>
            <a:r>
              <a:rPr lang="en-US" dirty="0"/>
              <a:t>Different perceptions</a:t>
            </a:r>
          </a:p>
          <a:p>
            <a:pPr marL="914400" lvl="1" indent="-285750"/>
            <a:r>
              <a:rPr lang="en-US" sz="1600" dirty="0">
                <a:latin typeface="Arial" panose="020B0604020202020204" pitchFamily="34" charset="0"/>
                <a:cs typeface="Arial" panose="020B0604020202020204" pitchFamily="34" charset="0"/>
              </a:rPr>
              <a:t>Illness</a:t>
            </a:r>
          </a:p>
          <a:p>
            <a:pPr marL="914400" lvl="1" indent="-285750"/>
            <a:r>
              <a:rPr lang="en-US" sz="1600" dirty="0">
                <a:latin typeface="Arial" panose="020B0604020202020204" pitchFamily="34" charset="0"/>
                <a:cs typeface="Arial" panose="020B0604020202020204" pitchFamily="34" charset="0"/>
              </a:rPr>
              <a:t>Suffering</a:t>
            </a:r>
          </a:p>
          <a:p>
            <a:pPr marL="914400" lvl="1" indent="-285750"/>
            <a:r>
              <a:rPr lang="en-US" sz="1600" dirty="0">
                <a:latin typeface="Arial" panose="020B0604020202020204" pitchFamily="34" charset="0"/>
                <a:cs typeface="Arial" panose="020B0604020202020204" pitchFamily="34" charset="0"/>
              </a:rPr>
              <a:t>Pain</a:t>
            </a:r>
          </a:p>
          <a:p>
            <a:pPr marL="914400" lvl="1" indent="-285750"/>
            <a:r>
              <a:rPr lang="en-US" sz="1600" dirty="0">
                <a:latin typeface="Arial" panose="020B0604020202020204" pitchFamily="34" charset="0"/>
                <a:cs typeface="Arial" panose="020B0604020202020204" pitchFamily="34" charset="0"/>
              </a:rPr>
              <a:t>Treatment</a:t>
            </a:r>
          </a:p>
          <a:p>
            <a:pPr marL="914400" lvl="1" indent="-285750"/>
            <a:r>
              <a:rPr lang="en-US" sz="1600" dirty="0">
                <a:latin typeface="Arial" panose="020B0604020202020204" pitchFamily="34" charset="0"/>
                <a:cs typeface="Arial" panose="020B0604020202020204" pitchFamily="34" charset="0"/>
              </a:rPr>
              <a:t>Family involvement</a:t>
            </a:r>
          </a:p>
          <a:p>
            <a:pPr lvl="1" indent="0">
              <a:buNone/>
            </a:pPr>
            <a:endParaRPr lang="en-US" dirty="0"/>
          </a:p>
          <a:p>
            <a:pPr lvl="1" indent="0">
              <a:buNone/>
            </a:pPr>
            <a:endParaRPr lang="en-US" dirty="0"/>
          </a:p>
        </p:txBody>
      </p:sp>
    </p:spTree>
    <p:extLst>
      <p:ext uri="{BB962C8B-B14F-4D97-AF65-F5344CB8AC3E}">
        <p14:creationId xmlns:p14="http://schemas.microsoft.com/office/powerpoint/2010/main" val="3865351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Cultural Humility and Religion/Spirituality</a:t>
            </a:r>
          </a:p>
          <a:p>
            <a:endParaRPr lang="en-US" dirty="0"/>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a:xfrm>
            <a:off x="534988" y="1648925"/>
            <a:ext cx="8074025" cy="4513336"/>
          </a:xfrm>
        </p:spPr>
        <p:txBody>
          <a:bodyPr/>
          <a:lstStyle/>
          <a:p>
            <a:pPr marL="285750" indent="-285750">
              <a:buFont typeface="Arial" panose="020B0604020202020204" pitchFamily="34" charset="0"/>
              <a:buChar char="•"/>
            </a:pPr>
            <a:r>
              <a:rPr lang="en-US" dirty="0"/>
              <a:t>Spiritual Screening – FICA</a:t>
            </a:r>
          </a:p>
          <a:p>
            <a:pPr marL="914400" lvl="1" indent="-285750"/>
            <a:r>
              <a:rPr lang="en-US" sz="1600" dirty="0">
                <a:latin typeface="Arial" panose="020B0604020202020204" pitchFamily="34" charset="0"/>
                <a:cs typeface="Arial" panose="020B0604020202020204" pitchFamily="34" charset="0"/>
              </a:rPr>
              <a:t>Faith</a:t>
            </a:r>
          </a:p>
          <a:p>
            <a:pPr marL="1366838" lvl="2" indent="-285750"/>
            <a:r>
              <a:rPr lang="en-US" dirty="0">
                <a:latin typeface="Arial" panose="020B0604020202020204" pitchFamily="34" charset="0"/>
                <a:cs typeface="Arial" panose="020B0604020202020204" pitchFamily="34" charset="0"/>
              </a:rPr>
              <a:t>Do you practice any type of spirituality or religion?</a:t>
            </a:r>
          </a:p>
          <a:p>
            <a:pPr marL="1366838" lvl="2" indent="-285750"/>
            <a:r>
              <a:rPr lang="en-US" dirty="0">
                <a:latin typeface="Arial" panose="020B0604020202020204" pitchFamily="34" charset="0"/>
                <a:cs typeface="Arial" panose="020B0604020202020204" pitchFamily="34" charset="0"/>
              </a:rPr>
              <a:t>If they reply “no” you can continue by asking: What in your life gives you the most meaning?</a:t>
            </a:r>
          </a:p>
          <a:p>
            <a:pPr marL="914400" lvl="1" indent="-285750"/>
            <a:r>
              <a:rPr lang="en-US" sz="1600" dirty="0">
                <a:latin typeface="Arial" panose="020B0604020202020204" pitchFamily="34" charset="0"/>
                <a:cs typeface="Arial" panose="020B0604020202020204" pitchFamily="34" charset="0"/>
              </a:rPr>
              <a:t>Importance</a:t>
            </a:r>
          </a:p>
          <a:p>
            <a:pPr marL="1366838" lvl="2" indent="-285750"/>
            <a:r>
              <a:rPr lang="en-US" dirty="0">
                <a:latin typeface="Arial" panose="020B0604020202020204" pitchFamily="34" charset="0"/>
                <a:cs typeface="Arial" panose="020B0604020202020204" pitchFamily="34" charset="0"/>
              </a:rPr>
              <a:t>What role does your faith/spirituality play in your life? </a:t>
            </a:r>
          </a:p>
          <a:p>
            <a:pPr marL="1366838" lvl="2" indent="-285750"/>
            <a:r>
              <a:rPr lang="en-US" dirty="0">
                <a:latin typeface="Arial" panose="020B0604020202020204" pitchFamily="34" charset="0"/>
                <a:cs typeface="Arial" panose="020B0604020202020204" pitchFamily="34" charset="0"/>
              </a:rPr>
              <a:t>What are your needs currently? </a:t>
            </a:r>
          </a:p>
          <a:p>
            <a:pPr marL="1366838" lvl="2" indent="-285750"/>
            <a:r>
              <a:rPr lang="en-US" dirty="0">
                <a:latin typeface="Arial" panose="020B0604020202020204" pitchFamily="34" charset="0"/>
                <a:cs typeface="Arial" panose="020B0604020202020204" pitchFamily="34" charset="0"/>
              </a:rPr>
              <a:t>Has your faith/spirituality affected how you manage your health/illness? </a:t>
            </a:r>
          </a:p>
          <a:p>
            <a:pPr marL="914400" lvl="1" indent="-285750"/>
            <a:r>
              <a:rPr lang="en-US" sz="1600" dirty="0">
                <a:latin typeface="Arial" panose="020B0604020202020204" pitchFamily="34" charset="0"/>
                <a:cs typeface="Arial" panose="020B0604020202020204" pitchFamily="34" charset="0"/>
              </a:rPr>
              <a:t>Community</a:t>
            </a:r>
          </a:p>
          <a:p>
            <a:pPr marL="1366838" lvl="2" indent="-285750"/>
            <a:r>
              <a:rPr lang="en-US" dirty="0">
                <a:latin typeface="Arial" panose="020B0604020202020204" pitchFamily="34" charset="0"/>
                <a:cs typeface="Arial" panose="020B0604020202020204" pitchFamily="34" charset="0"/>
              </a:rPr>
              <a:t>Are you part of a spiritual or religious community? </a:t>
            </a:r>
          </a:p>
          <a:p>
            <a:pPr marL="1366838" lvl="2" indent="-285750"/>
            <a:r>
              <a:rPr lang="en-US" dirty="0">
                <a:latin typeface="Arial" panose="020B0604020202020204" pitchFamily="34" charset="0"/>
                <a:cs typeface="Arial" panose="020B0604020202020204" pitchFamily="34" charset="0"/>
              </a:rPr>
              <a:t>How does this group support you? </a:t>
            </a:r>
          </a:p>
          <a:p>
            <a:pPr marL="914400" lvl="1" indent="-285750"/>
            <a:r>
              <a:rPr lang="en-US" sz="1600" dirty="0">
                <a:latin typeface="Arial" panose="020B0604020202020204" pitchFamily="34" charset="0"/>
                <a:cs typeface="Arial" panose="020B0604020202020204" pitchFamily="34" charset="0"/>
              </a:rPr>
              <a:t>Address</a:t>
            </a:r>
          </a:p>
          <a:p>
            <a:pPr marL="1366838" lvl="2" indent="-285750"/>
            <a:r>
              <a:rPr lang="en-US" dirty="0">
                <a:latin typeface="Arial" panose="020B0604020202020204" pitchFamily="34" charset="0"/>
                <a:cs typeface="Arial" panose="020B0604020202020204" pitchFamily="34" charset="0"/>
              </a:rPr>
              <a:t>How would you like the team to help you with any spiritual or religious concerns? </a:t>
            </a:r>
          </a:p>
          <a:p>
            <a:pPr marL="285750" indent="-285750"/>
            <a:endParaRPr lang="en-US" dirty="0"/>
          </a:p>
        </p:txBody>
      </p:sp>
    </p:spTree>
    <p:extLst>
      <p:ext uri="{BB962C8B-B14F-4D97-AF65-F5344CB8AC3E}">
        <p14:creationId xmlns:p14="http://schemas.microsoft.com/office/powerpoint/2010/main" val="324380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Cultural Humility and Death/Dying</a:t>
            </a:r>
          </a:p>
          <a:p>
            <a:endParaRPr lang="en-US" dirty="0"/>
          </a:p>
        </p:txBody>
      </p:sp>
      <p:sp>
        <p:nvSpPr>
          <p:cNvPr id="11" name="Text Placeholder 10">
            <a:extLst>
              <a:ext uri="{FF2B5EF4-FFF2-40B4-BE49-F238E27FC236}">
                <a16:creationId xmlns:a16="http://schemas.microsoft.com/office/drawing/2014/main" id="{0F8C39E0-D7A7-1910-3861-244FC6BE2D51}"/>
              </a:ext>
            </a:extLst>
          </p:cNvPr>
          <p:cNvSpPr>
            <a:spLocks noGrp="1"/>
          </p:cNvSpPr>
          <p:nvPr>
            <p:ph type="body" sz="quarter" idx="11"/>
          </p:nvPr>
        </p:nvSpPr>
        <p:spPr>
          <a:xfrm>
            <a:off x="534988" y="1728438"/>
            <a:ext cx="4168987" cy="4304371"/>
          </a:xfrm>
        </p:spPr>
        <p:txBody>
          <a:bodyPr/>
          <a:lstStyle/>
          <a:p>
            <a:pPr marL="285750" indent="-285750">
              <a:buFont typeface="Arial" panose="020B0604020202020204" pitchFamily="34" charset="0"/>
              <a:buChar char="•"/>
            </a:pPr>
            <a:r>
              <a:rPr lang="en-US" dirty="0"/>
              <a:t>Who can care/touch the dying/deceased</a:t>
            </a:r>
          </a:p>
          <a:p>
            <a:pPr marL="285750" indent="-285750">
              <a:buFont typeface="Arial" panose="020B0604020202020204" pitchFamily="34" charset="0"/>
              <a:buChar char="•"/>
            </a:pPr>
            <a:r>
              <a:rPr lang="en-US" dirty="0"/>
              <a:t>Symbols</a:t>
            </a:r>
          </a:p>
          <a:p>
            <a:pPr marL="914400" lvl="1" indent="-285750"/>
            <a:r>
              <a:rPr lang="en-US" sz="1600" dirty="0">
                <a:latin typeface="Arial" panose="020B0604020202020204" pitchFamily="34" charset="0"/>
                <a:cs typeface="Arial" panose="020B0604020202020204" pitchFamily="34" charset="0"/>
              </a:rPr>
              <a:t>Rosaries, shawls, stones, images, talismans</a:t>
            </a:r>
          </a:p>
          <a:p>
            <a:pPr marL="285750" indent="-285750">
              <a:buFont typeface="Arial" panose="020B0604020202020204" pitchFamily="34" charset="0"/>
              <a:buChar char="•"/>
            </a:pPr>
            <a:r>
              <a:rPr lang="en-US" dirty="0"/>
              <a:t>Rituals</a:t>
            </a:r>
          </a:p>
          <a:p>
            <a:pPr marL="914400" lvl="1" indent="-285750"/>
            <a:r>
              <a:rPr lang="en-US" sz="1600" dirty="0">
                <a:latin typeface="Arial" panose="020B0604020202020204" pitchFamily="34" charset="0"/>
                <a:cs typeface="Arial" panose="020B0604020202020204" pitchFamily="34" charset="0"/>
              </a:rPr>
              <a:t>Singing, chanting, sacrament, candles, smudging, incense, anointing, positioning, moments of silence, ceremonial washing, readings, prayer</a:t>
            </a:r>
          </a:p>
          <a:p>
            <a:pPr marL="285750" indent="-285750">
              <a:buFont typeface="Arial" panose="020B0604020202020204" pitchFamily="34" charset="0"/>
              <a:buChar char="•"/>
            </a:pPr>
            <a:r>
              <a:rPr lang="en-US" dirty="0"/>
              <a:t>Burial traditions/customs</a:t>
            </a:r>
          </a:p>
          <a:p>
            <a:pPr marL="914400" lvl="1" indent="-285750"/>
            <a:r>
              <a:rPr lang="en-US" sz="1600" dirty="0">
                <a:latin typeface="Arial" panose="020B0604020202020204" pitchFamily="34" charset="0"/>
                <a:cs typeface="Arial" panose="020B0604020202020204" pitchFamily="34" charset="0"/>
              </a:rPr>
              <a:t>Earth, sky, tomb, cremation, tree, scattering</a:t>
            </a:r>
          </a:p>
          <a:p>
            <a:endParaRPr lang="en-US" dirty="0"/>
          </a:p>
          <a:p>
            <a:pPr marL="285750" indent="-285750">
              <a:buFont typeface="Arial" panose="020B0604020202020204" pitchFamily="34" charset="0"/>
              <a:buChar char="•"/>
            </a:pPr>
            <a:endParaRPr lang="en-US" dirty="0"/>
          </a:p>
        </p:txBody>
      </p:sp>
      <p:pic>
        <p:nvPicPr>
          <p:cNvPr id="7" name="Picture Placeholder 6" descr="A candle on a table&#10;&#10;Description automatically generated">
            <a:extLst>
              <a:ext uri="{FF2B5EF4-FFF2-40B4-BE49-F238E27FC236}">
                <a16:creationId xmlns:a16="http://schemas.microsoft.com/office/drawing/2014/main" id="{831C5286-7661-4429-99A1-4A0AC0DA7585}"/>
              </a:ext>
            </a:extLst>
          </p:cNvPr>
          <p:cNvPicPr>
            <a:picLocks noGrp="1" noChangeAspect="1"/>
          </p:cNvPicPr>
          <p:nvPr>
            <p:ph type="pic" sz="quarter" idx="12"/>
          </p:nvPr>
        </p:nvPicPr>
        <p:blipFill>
          <a:blip r:embed="rId2"/>
          <a:srcRect l="57386" r="5910"/>
          <a:stretch/>
        </p:blipFill>
        <p:spPr>
          <a:xfrm>
            <a:off x="4818063" y="1728788"/>
            <a:ext cx="3790950" cy="4303712"/>
          </a:xfrm>
        </p:spPr>
      </p:pic>
    </p:spTree>
    <p:extLst>
      <p:ext uri="{BB962C8B-B14F-4D97-AF65-F5344CB8AC3E}">
        <p14:creationId xmlns:p14="http://schemas.microsoft.com/office/powerpoint/2010/main" val="753760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How to Practice Cultural Humility</a:t>
            </a:r>
          </a:p>
          <a:p>
            <a:endParaRPr lang="en-US" dirty="0"/>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a:xfrm>
            <a:off x="535123" y="4449763"/>
            <a:ext cx="8073753" cy="1712497"/>
          </a:xfrm>
        </p:spPr>
        <p:txBody>
          <a:bodyPr/>
          <a:lstStyle/>
          <a:p>
            <a:pPr marL="285750" indent="-285750">
              <a:buFont typeface="Arial" panose="020B0604020202020204" pitchFamily="34" charset="0"/>
              <a:buChar char="•"/>
            </a:pPr>
            <a:r>
              <a:rPr lang="en-US" dirty="0"/>
              <a:t>When in doubt ask questions</a:t>
            </a:r>
          </a:p>
          <a:p>
            <a:pPr marL="285750" indent="-285750">
              <a:buFont typeface="Arial" panose="020B0604020202020204" pitchFamily="34" charset="0"/>
              <a:buChar char="•"/>
            </a:pPr>
            <a:r>
              <a:rPr lang="en-US" dirty="0"/>
              <a:t>Practice active listening</a:t>
            </a:r>
          </a:p>
          <a:p>
            <a:pPr marL="285750" indent="-285750">
              <a:buFont typeface="Arial" panose="020B0604020202020204" pitchFamily="34" charset="0"/>
              <a:buChar char="•"/>
            </a:pPr>
            <a:r>
              <a:rPr lang="en-US" dirty="0"/>
              <a:t>Be present, even in moments of silence</a:t>
            </a:r>
          </a:p>
          <a:p>
            <a:pPr marL="285750" indent="-285750">
              <a:buFont typeface="Arial" panose="020B0604020202020204" pitchFamily="34" charset="0"/>
              <a:buChar char="•"/>
            </a:pPr>
            <a:r>
              <a:rPr lang="en-US" dirty="0"/>
              <a:t>Show respect and nonjudgment </a:t>
            </a:r>
          </a:p>
          <a:p>
            <a:pPr marL="285750" indent="-285750">
              <a:buFont typeface="Arial" panose="020B0604020202020204" pitchFamily="34" charset="0"/>
              <a:buChar char="•"/>
            </a:pPr>
            <a:r>
              <a:rPr lang="en-US" dirty="0"/>
              <a:t>Refrain from projecting your own beliefs/practices on others</a:t>
            </a:r>
          </a:p>
          <a:p>
            <a:pPr marL="914400" lvl="1" indent="-285750"/>
            <a:endParaRPr lang="en-US" dirty="0"/>
          </a:p>
        </p:txBody>
      </p:sp>
      <p:pic>
        <p:nvPicPr>
          <p:cNvPr id="19" name="Picture Placeholder 18" descr="A close-up of a hand on a knee&#10;&#10;Description automatically generated">
            <a:extLst>
              <a:ext uri="{FF2B5EF4-FFF2-40B4-BE49-F238E27FC236}">
                <a16:creationId xmlns:a16="http://schemas.microsoft.com/office/drawing/2014/main" id="{EDD04E09-5EB8-8505-F212-595F1B9C67C5}"/>
              </a:ext>
            </a:extLst>
          </p:cNvPr>
          <p:cNvPicPr>
            <a:picLocks noGrp="1" noChangeAspect="1"/>
          </p:cNvPicPr>
          <p:nvPr>
            <p:ph type="pic" sz="quarter" idx="12"/>
          </p:nvPr>
        </p:nvPicPr>
        <p:blipFill>
          <a:blip r:embed="rId3"/>
          <a:srcRect t="16578" b="16578"/>
          <a:stretch>
            <a:fillRect/>
          </a:stretch>
        </p:blipFill>
        <p:spPr/>
      </p:pic>
    </p:spTree>
    <p:extLst>
      <p:ext uri="{BB962C8B-B14F-4D97-AF65-F5344CB8AC3E}">
        <p14:creationId xmlns:p14="http://schemas.microsoft.com/office/powerpoint/2010/main" val="694635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How Can Hospice Help?</a:t>
            </a:r>
          </a:p>
          <a:p>
            <a:endParaRPr lang="en-US" dirty="0"/>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p:txBody>
          <a:bodyPr/>
          <a:lstStyle/>
          <a:p>
            <a:pPr marL="285750" indent="-285750">
              <a:buFont typeface="Arial" panose="020B0604020202020204" pitchFamily="34" charset="0"/>
              <a:buChar char="•"/>
            </a:pPr>
            <a:r>
              <a:rPr lang="en-US" dirty="0"/>
              <a:t>Hospice care (from the Latin term hospes, a word which referred both to guests and hosts) focuses on improving the quality of life for patients and families facing a life limiting illness</a:t>
            </a:r>
          </a:p>
          <a:p>
            <a:pPr marL="285750" indent="-285750">
              <a:buFont typeface="Arial" panose="020B0604020202020204" pitchFamily="34" charset="0"/>
              <a:buChar char="•"/>
            </a:pPr>
            <a:r>
              <a:rPr lang="en-US" dirty="0"/>
              <a:t>Primary goals of hospice care include providing comfort, pain management, emotional and spiritual support, and promoting dignity of the terminally ill person</a:t>
            </a:r>
          </a:p>
          <a:p>
            <a:pPr marL="285750" indent="-285750">
              <a:buFont typeface="Arial" panose="020B0604020202020204" pitchFamily="34" charset="0"/>
              <a:buChar char="•"/>
            </a:pPr>
            <a:r>
              <a:rPr lang="en-US" dirty="0"/>
              <a:t>Hospice care neither prolongs nor hastens the dying process</a:t>
            </a:r>
          </a:p>
          <a:p>
            <a:pPr marL="285750" indent="-285750">
              <a:buFont typeface="Arial" panose="020B0604020202020204" pitchFamily="34" charset="0"/>
              <a:buChar char="•"/>
            </a:pPr>
            <a:r>
              <a:rPr lang="en-US" dirty="0"/>
              <a:t>Care is palliative (not curative) to control pain and symptoms associated with the terminal illness</a:t>
            </a:r>
          </a:p>
          <a:p>
            <a:pPr marL="285750" indent="-285750">
              <a:buFont typeface="Arial" panose="020B0604020202020204" pitchFamily="34" charset="0"/>
              <a:buChar char="•"/>
            </a:pPr>
            <a:r>
              <a:rPr lang="en-US" dirty="0"/>
              <a:t>Hospice includes bereavement support for 13 months after the loved one’s death includes: </a:t>
            </a:r>
          </a:p>
          <a:p>
            <a:pPr marL="914400" lvl="1" indent="-285750"/>
            <a:r>
              <a:rPr lang="en-US" sz="1600" dirty="0">
                <a:latin typeface="Arial" panose="020B0604020202020204" pitchFamily="34" charset="0"/>
                <a:cs typeface="Arial" panose="020B0604020202020204" pitchFamily="34" charset="0"/>
              </a:rPr>
              <a:t>Check-in phone calls or visits</a:t>
            </a:r>
          </a:p>
          <a:p>
            <a:pPr marL="914400" lvl="1" indent="-285750"/>
            <a:r>
              <a:rPr lang="en-US" sz="1600" dirty="0">
                <a:latin typeface="Arial" panose="020B0604020202020204" pitchFamily="34" charset="0"/>
                <a:cs typeface="Arial" panose="020B0604020202020204" pitchFamily="34" charset="0"/>
              </a:rPr>
              <a:t>Ongoing grief and loss information and communication</a:t>
            </a:r>
          </a:p>
          <a:p>
            <a:pPr marL="914400" lvl="1" indent="-285750"/>
            <a:r>
              <a:rPr lang="en-US" sz="1600" dirty="0">
                <a:latin typeface="Arial" panose="020B0604020202020204" pitchFamily="34" charset="0"/>
                <a:cs typeface="Arial" panose="020B0604020202020204" pitchFamily="34" charset="0"/>
              </a:rPr>
              <a:t>Referrals to community and online resources, including grief support groups and counselors</a:t>
            </a:r>
          </a:p>
        </p:txBody>
      </p:sp>
    </p:spTree>
    <p:extLst>
      <p:ext uri="{BB962C8B-B14F-4D97-AF65-F5344CB8AC3E}">
        <p14:creationId xmlns:p14="http://schemas.microsoft.com/office/powerpoint/2010/main" val="21103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93B5-C7F9-0C4A-0AAA-D259ECA0EDCA}"/>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58A833F7-592F-8AC5-6334-CCE5633C1C8D}"/>
              </a:ext>
            </a:extLst>
          </p:cNvPr>
          <p:cNvSpPr>
            <a:spLocks noGrp="1"/>
          </p:cNvSpPr>
          <p:nvPr>
            <p:ph type="body" sz="quarter" idx="10"/>
          </p:nvPr>
        </p:nvSpPr>
        <p:spPr/>
        <p:txBody>
          <a:bodyPr/>
          <a:lstStyle/>
          <a:p>
            <a:r>
              <a:rPr lang="en-US" dirty="0"/>
              <a:t>St. Croix Hospice Values</a:t>
            </a:r>
          </a:p>
        </p:txBody>
      </p:sp>
      <p:pic>
        <p:nvPicPr>
          <p:cNvPr id="5" name="Picture 2">
            <a:extLst>
              <a:ext uri="{FF2B5EF4-FFF2-40B4-BE49-F238E27FC236}">
                <a16:creationId xmlns:a16="http://schemas.microsoft.com/office/drawing/2014/main" id="{1045A2C4-EA4C-DA84-D239-D32B1DB4C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13" y="1758371"/>
            <a:ext cx="693738"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98318C2C-0919-6505-735C-ECDD59A46335}"/>
              </a:ext>
            </a:extLst>
          </p:cNvPr>
          <p:cNvSpPr txBox="1">
            <a:spLocks noChangeArrowheads="1"/>
          </p:cNvSpPr>
          <p:nvPr/>
        </p:nvSpPr>
        <p:spPr>
          <a:xfrm>
            <a:off x="1529989" y="2056101"/>
            <a:ext cx="1930400" cy="3705225"/>
          </a:xfrm>
          <a:prstGeom prst="rect">
            <a:avLst/>
          </a:prstGeom>
        </p:spPr>
        <p:txBody>
          <a:bodyPr/>
          <a:lstStyle>
            <a:lvl1pPr marL="166688" indent="-166688"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1088" indent="-1666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995488" indent="-1666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r>
              <a:rPr lang="en-US" altLang="en-US" sz="1800" dirty="0">
                <a:latin typeface="Calibri" panose="020F0502020204030204" pitchFamily="34" charset="0"/>
              </a:rPr>
              <a:t> </a:t>
            </a:r>
            <a:r>
              <a:rPr lang="en-US" altLang="en-US" sz="1600" b="1" dirty="0">
                <a:latin typeface="Arial" panose="020B0604020202020204" pitchFamily="34" charset="0"/>
                <a:cs typeface="Arial" panose="020B0604020202020204" pitchFamily="34" charset="0"/>
              </a:rPr>
              <a:t>Integrity</a:t>
            </a:r>
          </a:p>
          <a:p>
            <a:pPr marL="0" indent="0">
              <a:lnSpc>
                <a:spcPct val="100000"/>
              </a:lnSpc>
              <a:buFont typeface="Arial" panose="020B0604020202020204" pitchFamily="34" charset="0"/>
              <a:buNone/>
              <a:defRPr/>
            </a:pPr>
            <a:endParaRPr lang="en-US" altLang="en-US" sz="16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defRPr/>
            </a:pPr>
            <a:r>
              <a:rPr lang="en-US" altLang="en-US" sz="1600" b="1" dirty="0">
                <a:latin typeface="Arial" panose="020B0604020202020204" pitchFamily="34" charset="0"/>
                <a:cs typeface="Arial" panose="020B0604020202020204" pitchFamily="34" charset="0"/>
              </a:rPr>
              <a:t>Collaboration</a:t>
            </a:r>
          </a:p>
          <a:p>
            <a:pPr marL="0" indent="0">
              <a:lnSpc>
                <a:spcPct val="100000"/>
              </a:lnSpc>
              <a:buFont typeface="Arial" panose="020B0604020202020204" pitchFamily="34" charset="0"/>
              <a:buNone/>
              <a:defRPr/>
            </a:pPr>
            <a:endParaRPr lang="en-US" altLang="en-US" sz="16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defRPr/>
            </a:pPr>
            <a:r>
              <a:rPr lang="en-US" altLang="en-US" sz="1600" b="1" dirty="0">
                <a:latin typeface="Arial" panose="020B0604020202020204" pitchFamily="34" charset="0"/>
                <a:cs typeface="Arial" panose="020B0604020202020204" pitchFamily="34" charset="0"/>
              </a:rPr>
              <a:t>Accountability</a:t>
            </a:r>
          </a:p>
          <a:p>
            <a:pPr marL="0" indent="0">
              <a:lnSpc>
                <a:spcPct val="100000"/>
              </a:lnSpc>
              <a:buFont typeface="Arial" panose="020B0604020202020204" pitchFamily="34" charset="0"/>
              <a:buNone/>
              <a:defRPr/>
            </a:pPr>
            <a:endParaRPr lang="en-US" altLang="en-US" sz="16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defRPr/>
            </a:pPr>
            <a:r>
              <a:rPr lang="en-US" altLang="en-US" sz="1600" b="1" dirty="0">
                <a:latin typeface="Arial" panose="020B0604020202020204" pitchFamily="34" charset="0"/>
                <a:cs typeface="Arial" panose="020B0604020202020204" pitchFamily="34" charset="0"/>
              </a:rPr>
              <a:t>Respect</a:t>
            </a:r>
          </a:p>
          <a:p>
            <a:pPr marL="0" indent="0">
              <a:lnSpc>
                <a:spcPct val="100000"/>
              </a:lnSpc>
              <a:buFont typeface="Arial" panose="020B0604020202020204" pitchFamily="34" charset="0"/>
              <a:buNone/>
              <a:defRPr/>
            </a:pPr>
            <a:endParaRPr lang="en-US" altLang="en-US" sz="16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defRPr/>
            </a:pPr>
            <a:r>
              <a:rPr lang="en-US" altLang="en-US" sz="1600" b="1" dirty="0">
                <a:latin typeface="Arial" panose="020B0604020202020204" pitchFamily="34" charset="0"/>
                <a:cs typeface="Arial" panose="020B0604020202020204" pitchFamily="34" charset="0"/>
              </a:rPr>
              <a:t>Excellence</a:t>
            </a:r>
          </a:p>
        </p:txBody>
      </p:sp>
      <p:pic>
        <p:nvPicPr>
          <p:cNvPr id="7" name="Picture 4">
            <a:extLst>
              <a:ext uri="{FF2B5EF4-FFF2-40B4-BE49-F238E27FC236}">
                <a16:creationId xmlns:a16="http://schemas.microsoft.com/office/drawing/2014/main" id="{16396FA0-B583-4E7C-7651-DE9503194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590"/>
          <a:stretch>
            <a:fillRect/>
          </a:stretch>
        </p:blipFill>
        <p:spPr bwMode="auto">
          <a:xfrm>
            <a:off x="3298537" y="2056101"/>
            <a:ext cx="5124450"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011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Hospice Eligibility</a:t>
            </a:r>
          </a:p>
          <a:p>
            <a:endParaRPr lang="en-US" dirty="0"/>
          </a:p>
        </p:txBody>
      </p:sp>
      <p:pic>
        <p:nvPicPr>
          <p:cNvPr id="8" name="Picture Placeholder 7" descr="Close-up of hands holding each other&#10;&#10;Description automatically generated">
            <a:extLst>
              <a:ext uri="{FF2B5EF4-FFF2-40B4-BE49-F238E27FC236}">
                <a16:creationId xmlns:a16="http://schemas.microsoft.com/office/drawing/2014/main" id="{C53177FE-45E2-2763-F826-D8979EBE59B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791" t="45866" r="-9791" b="13052"/>
          <a:stretch/>
        </p:blipFill>
        <p:spPr>
          <a:xfrm>
            <a:off x="534715" y="1728439"/>
            <a:ext cx="8074026" cy="4293220"/>
          </a:xfrm>
        </p:spPr>
      </p:pic>
    </p:spTree>
    <p:extLst>
      <p:ext uri="{BB962C8B-B14F-4D97-AF65-F5344CB8AC3E}">
        <p14:creationId xmlns:p14="http://schemas.microsoft.com/office/powerpoint/2010/main" val="595361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The Interdisciplinary Team</a:t>
            </a:r>
          </a:p>
          <a:p>
            <a:endParaRPr lang="en-US" dirty="0"/>
          </a:p>
        </p:txBody>
      </p:sp>
      <p:pic>
        <p:nvPicPr>
          <p:cNvPr id="12" name="Picture Placeholder 11" descr="A diagram of a patient&#10;&#10;Description automatically generated">
            <a:extLst>
              <a:ext uri="{FF2B5EF4-FFF2-40B4-BE49-F238E27FC236}">
                <a16:creationId xmlns:a16="http://schemas.microsoft.com/office/drawing/2014/main" id="{59E720B3-83B8-FCEA-9F63-1DD027F6DBE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8299" t="3049" r="-38299" b="3049"/>
          <a:stretch/>
        </p:blipFill>
        <p:spPr>
          <a:xfrm>
            <a:off x="534715" y="1728439"/>
            <a:ext cx="8074026" cy="4293220"/>
          </a:xfrm>
          <a:ln>
            <a:noFill/>
          </a:ln>
        </p:spPr>
      </p:pic>
    </p:spTree>
    <p:extLst>
      <p:ext uri="{BB962C8B-B14F-4D97-AF65-F5344CB8AC3E}">
        <p14:creationId xmlns:p14="http://schemas.microsoft.com/office/powerpoint/2010/main" val="2674309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A705AB-19B3-F841-CB9B-FAD0E0D3F1F7}"/>
              </a:ext>
            </a:extLst>
          </p:cNvPr>
          <p:cNvSpPr txBox="1"/>
          <p:nvPr/>
        </p:nvSpPr>
        <p:spPr>
          <a:xfrm>
            <a:off x="0" y="4186518"/>
            <a:ext cx="9144000" cy="824713"/>
          </a:xfrm>
          <a:prstGeom prst="rect">
            <a:avLst/>
          </a:prstGeom>
          <a:noFill/>
        </p:spPr>
        <p:txBody>
          <a:bodyPr wrap="square" rtlCol="0">
            <a:spAutoFit/>
          </a:bodyPr>
          <a:lstStyle/>
          <a:p>
            <a:pPr algn="ctr">
              <a:lnSpc>
                <a:spcPts val="3000"/>
              </a:lnSpc>
            </a:pPr>
            <a:r>
              <a:rPr lang="en-US" sz="2700" b="1" i="1" dirty="0">
                <a:solidFill>
                  <a:schemeClr val="bg1"/>
                </a:solidFill>
                <a:latin typeface="Palatino Linotype" panose="02040502050505030304" pitchFamily="18" charset="0"/>
                <a:cs typeface="Arial" panose="020B0604020202020204" pitchFamily="34" charset="0"/>
              </a:rPr>
              <a:t>There when you need us the most.</a:t>
            </a:r>
          </a:p>
          <a:p>
            <a:pPr algn="ctr">
              <a:lnSpc>
                <a:spcPts val="3000"/>
              </a:lnSpc>
            </a:pPr>
            <a:r>
              <a:rPr lang="en-US" b="1" dirty="0">
                <a:solidFill>
                  <a:schemeClr val="bg1"/>
                </a:solidFill>
                <a:latin typeface="Arial" panose="020B0604020202020204" pitchFamily="34" charset="0"/>
                <a:cs typeface="Arial" panose="020B0604020202020204" pitchFamily="34" charset="0"/>
              </a:rPr>
              <a:t>855-278-2764    stcroixhospice.com</a:t>
            </a:r>
            <a:endParaRPr lang="en-US" dirty="0">
              <a:solidFill>
                <a:schemeClr val="bg1"/>
              </a:solidFill>
            </a:endParaRPr>
          </a:p>
        </p:txBody>
      </p:sp>
      <p:sp>
        <p:nvSpPr>
          <p:cNvPr id="4" name="Oval 3">
            <a:extLst>
              <a:ext uri="{FF2B5EF4-FFF2-40B4-BE49-F238E27FC236}">
                <a16:creationId xmlns:a16="http://schemas.microsoft.com/office/drawing/2014/main" id="{63875604-F25A-ABFB-F275-10CFB9DD17B5}"/>
              </a:ext>
            </a:extLst>
          </p:cNvPr>
          <p:cNvSpPr/>
          <p:nvPr/>
        </p:nvSpPr>
        <p:spPr>
          <a:xfrm>
            <a:off x="4163504" y="4776837"/>
            <a:ext cx="84841" cy="848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7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a:xfrm>
            <a:off x="535259" y="245326"/>
            <a:ext cx="8073482" cy="345689"/>
          </a:xfrm>
        </p:spPr>
        <p:txBody>
          <a:bodyPr>
            <a:normAutofit/>
          </a:bodyPr>
          <a:lstStyle/>
          <a:p>
            <a:r>
              <a:rPr lang="en-US" dirty="0"/>
              <a:t>Shepherding Grief and Bereavement</a:t>
            </a:r>
          </a:p>
        </p:txBody>
      </p:sp>
      <p:sp>
        <p:nvSpPr>
          <p:cNvPr id="3" name="Text Placeholder 2">
            <a:extLst>
              <a:ext uri="{FF2B5EF4-FFF2-40B4-BE49-F238E27FC236}">
                <a16:creationId xmlns:a16="http://schemas.microsoft.com/office/drawing/2014/main" id="{C095B3C6-C2D3-3322-E0F6-BCE754CEF9B8}"/>
              </a:ext>
            </a:extLst>
          </p:cNvPr>
          <p:cNvSpPr>
            <a:spLocks noGrp="1"/>
          </p:cNvSpPr>
          <p:nvPr>
            <p:ph type="body" sz="quarter" idx="11"/>
          </p:nvPr>
        </p:nvSpPr>
        <p:spPr>
          <a:xfrm>
            <a:off x="534988" y="1728438"/>
            <a:ext cx="3825139" cy="4304371"/>
          </a:xfrm>
        </p:spPr>
        <p:txBody>
          <a:bodyPr>
            <a:normAutofit/>
          </a:bodyPr>
          <a:lstStyle/>
          <a:p>
            <a:r>
              <a:rPr lang="ja-JP" altLang="en-US" b="1" i="1" dirty="0"/>
              <a:t>“</a:t>
            </a:r>
            <a:r>
              <a:rPr lang="en-US" altLang="ja-JP" b="1" i="1" dirty="0"/>
              <a:t>You matter because of who you are, and you matter to the last moment of your life. We will do all we can, not only to help you die peacefully, but also to live until you die.</a:t>
            </a:r>
            <a:r>
              <a:rPr lang="ja-JP" altLang="en-US" b="1" i="1" dirty="0"/>
              <a:t>”</a:t>
            </a:r>
            <a:endParaRPr lang="en-US" altLang="ja-JP" b="1" i="1" dirty="0"/>
          </a:p>
          <a:p>
            <a:pPr algn="r"/>
            <a:endParaRPr lang="en-US" altLang="ja-JP" b="1" i="1" dirty="0"/>
          </a:p>
          <a:p>
            <a:pPr algn="r"/>
            <a:r>
              <a:rPr lang="en-US" altLang="ja-JP" b="1" i="1" dirty="0"/>
              <a:t>Dame Cicely Saunders</a:t>
            </a:r>
          </a:p>
          <a:p>
            <a:endParaRPr lang="en-US" dirty="0"/>
          </a:p>
        </p:txBody>
      </p:sp>
      <p:pic>
        <p:nvPicPr>
          <p:cNvPr id="12" name="Picture Placeholder 11" descr="A close-up of a person holding an old person's hand&#10;&#10;Description automatically generated">
            <a:extLst>
              <a:ext uri="{FF2B5EF4-FFF2-40B4-BE49-F238E27FC236}">
                <a16:creationId xmlns:a16="http://schemas.microsoft.com/office/drawing/2014/main" id="{63DF2610-3FF1-4EF9-431E-8F3E40EDBA9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3464" r="23465" b="2"/>
          <a:stretch/>
        </p:blipFill>
        <p:spPr>
          <a:xfrm>
            <a:off x="4818063" y="1728788"/>
            <a:ext cx="3790950" cy="4303712"/>
          </a:xfrm>
          <a:noFill/>
        </p:spPr>
      </p:pic>
    </p:spTree>
    <p:extLst>
      <p:ext uri="{BB962C8B-B14F-4D97-AF65-F5344CB8AC3E}">
        <p14:creationId xmlns:p14="http://schemas.microsoft.com/office/powerpoint/2010/main" val="801633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Objectives</a:t>
            </a:r>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a:xfrm>
            <a:off x="534988" y="1728438"/>
            <a:ext cx="7304087" cy="4259611"/>
          </a:xfrm>
        </p:spPr>
        <p:txBody>
          <a:bodyPr/>
          <a:lstStyle/>
          <a:p>
            <a:pPr marL="285750" indent="-285750">
              <a:buFont typeface="Arial" panose="020B0604020202020204" pitchFamily="34" charset="0"/>
              <a:buChar char="•"/>
            </a:pPr>
            <a:r>
              <a:rPr lang="en-US" dirty="0"/>
              <a:t>Identify different types of grief and how they affect residents and staff</a:t>
            </a:r>
          </a:p>
          <a:p>
            <a:pPr marL="285750" indent="-285750">
              <a:buFont typeface="Arial" panose="020B0604020202020204" pitchFamily="34" charset="0"/>
              <a:buChar char="•"/>
            </a:pPr>
            <a:r>
              <a:rPr lang="en-US" dirty="0"/>
              <a:t>Define cultural humility </a:t>
            </a:r>
          </a:p>
          <a:p>
            <a:pPr marL="285750" indent="-285750">
              <a:buFont typeface="Arial" panose="020B0604020202020204" pitchFamily="34" charset="0"/>
              <a:buChar char="•"/>
            </a:pPr>
            <a:r>
              <a:rPr lang="en-US" dirty="0"/>
              <a:t>Describe how cultural humility applies to patients/residents/staff/family grief and bereavement</a:t>
            </a:r>
          </a:p>
          <a:p>
            <a:pPr marL="285750" indent="-285750">
              <a:buFont typeface="Arial" panose="020B0604020202020204" pitchFamily="34" charset="0"/>
              <a:buChar char="•"/>
            </a:pPr>
            <a:r>
              <a:rPr lang="en-US" dirty="0"/>
              <a:t>Explain how hospice can help </a:t>
            </a:r>
          </a:p>
        </p:txBody>
      </p:sp>
    </p:spTree>
    <p:extLst>
      <p:ext uri="{BB962C8B-B14F-4D97-AF65-F5344CB8AC3E}">
        <p14:creationId xmlns:p14="http://schemas.microsoft.com/office/powerpoint/2010/main" val="249474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FA4-7849-E099-DF4D-601BD6847568}"/>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A8A8B74F-6016-A502-65DD-05918490362C}"/>
              </a:ext>
            </a:extLst>
          </p:cNvPr>
          <p:cNvSpPr>
            <a:spLocks noGrp="1"/>
          </p:cNvSpPr>
          <p:nvPr>
            <p:ph type="body" sz="quarter" idx="10"/>
          </p:nvPr>
        </p:nvSpPr>
        <p:spPr/>
        <p:txBody>
          <a:bodyPr/>
          <a:lstStyle/>
          <a:p>
            <a:r>
              <a:rPr lang="en-US" dirty="0"/>
              <a:t>What is Grief?</a:t>
            </a:r>
          </a:p>
        </p:txBody>
      </p:sp>
      <p:sp>
        <p:nvSpPr>
          <p:cNvPr id="4" name="Text Placeholder 3">
            <a:extLst>
              <a:ext uri="{FF2B5EF4-FFF2-40B4-BE49-F238E27FC236}">
                <a16:creationId xmlns:a16="http://schemas.microsoft.com/office/drawing/2014/main" id="{EFFBAAED-C8CA-A242-7CDC-67154A34F031}"/>
              </a:ext>
            </a:extLst>
          </p:cNvPr>
          <p:cNvSpPr>
            <a:spLocks noGrp="1"/>
          </p:cNvSpPr>
          <p:nvPr>
            <p:ph type="body" sz="quarter" idx="11"/>
          </p:nvPr>
        </p:nvSpPr>
        <p:spPr/>
        <p:txBody>
          <a:bodyPr/>
          <a:lstStyle/>
          <a:p>
            <a:r>
              <a:rPr lang="en-US" dirty="0"/>
              <a:t>Grief is the normal and natural response to the loss of someone or something important to you. </a:t>
            </a:r>
          </a:p>
        </p:txBody>
      </p:sp>
      <p:sp>
        <p:nvSpPr>
          <p:cNvPr id="5" name="Text Placeholder 4">
            <a:extLst>
              <a:ext uri="{FF2B5EF4-FFF2-40B4-BE49-F238E27FC236}">
                <a16:creationId xmlns:a16="http://schemas.microsoft.com/office/drawing/2014/main" id="{D981D1EE-E295-31B2-14F1-2142E25045ED}"/>
              </a:ext>
            </a:extLst>
          </p:cNvPr>
          <p:cNvSpPr>
            <a:spLocks noGrp="1"/>
          </p:cNvSpPr>
          <p:nvPr>
            <p:ph type="body" sz="quarter" idx="4294967295"/>
          </p:nvPr>
        </p:nvSpPr>
        <p:spPr>
          <a:xfrm>
            <a:off x="534987" y="2717800"/>
            <a:ext cx="3821113" cy="3314700"/>
          </a:xfrm>
          <a:prstGeom prst="rect">
            <a:avLst/>
          </a:prstGeom>
        </p:spPr>
        <p:txBody>
          <a:bodyPr/>
          <a:lstStyle/>
          <a:p>
            <a:r>
              <a:rPr lang="en-US" sz="1600" dirty="0">
                <a:latin typeface="Arial" panose="020B0604020202020204" pitchFamily="34" charset="0"/>
                <a:cs typeface="Arial" panose="020B0604020202020204" pitchFamily="34" charset="0"/>
              </a:rPr>
              <a:t>Relationships</a:t>
            </a:r>
          </a:p>
          <a:p>
            <a:r>
              <a:rPr lang="en-US" sz="1600" dirty="0">
                <a:latin typeface="Arial" panose="020B0604020202020204" pitchFamily="34" charset="0"/>
                <a:cs typeface="Arial" panose="020B0604020202020204" pitchFamily="34" charset="0"/>
              </a:rPr>
              <a:t>Identity </a:t>
            </a:r>
          </a:p>
          <a:p>
            <a:r>
              <a:rPr lang="en-US" sz="1600" dirty="0">
                <a:latin typeface="Arial" panose="020B0604020202020204" pitchFamily="34" charset="0"/>
                <a:cs typeface="Arial" panose="020B0604020202020204" pitchFamily="34" charset="0"/>
              </a:rPr>
              <a:t>Roles</a:t>
            </a:r>
          </a:p>
          <a:p>
            <a:r>
              <a:rPr lang="en-US" sz="1600" dirty="0">
                <a:latin typeface="Arial" panose="020B0604020202020204" pitchFamily="34" charset="0"/>
                <a:cs typeface="Arial" panose="020B0604020202020204" pitchFamily="34" charset="0"/>
              </a:rPr>
              <a:t>Job</a:t>
            </a:r>
          </a:p>
          <a:p>
            <a:r>
              <a:rPr lang="en-US" sz="1600" dirty="0">
                <a:latin typeface="Arial" panose="020B0604020202020204" pitchFamily="34" charset="0"/>
                <a:cs typeface="Arial" panose="020B0604020202020204" pitchFamily="34" charset="0"/>
              </a:rPr>
              <a:t>Independence</a:t>
            </a:r>
          </a:p>
          <a:p>
            <a:r>
              <a:rPr lang="en-US" sz="1600" dirty="0">
                <a:latin typeface="Arial" panose="020B0604020202020204" pitchFamily="34" charset="0"/>
                <a:cs typeface="Arial" panose="020B0604020202020204" pitchFamily="34" charset="0"/>
              </a:rPr>
              <a:t>Good health</a:t>
            </a:r>
          </a:p>
          <a:p>
            <a:r>
              <a:rPr lang="en-US" sz="1600" dirty="0">
                <a:latin typeface="Arial" panose="020B0604020202020204" pitchFamily="34" charset="0"/>
                <a:cs typeface="Arial" panose="020B0604020202020204" pitchFamily="34" charset="0"/>
              </a:rPr>
              <a:t>Security</a:t>
            </a:r>
          </a:p>
          <a:p>
            <a:r>
              <a:rPr lang="en-US" sz="1600" dirty="0">
                <a:latin typeface="Arial" panose="020B0604020202020204" pitchFamily="34" charset="0"/>
                <a:cs typeface="Arial" panose="020B0604020202020204" pitchFamily="34" charset="0"/>
              </a:rPr>
              <a:t>Loved ones</a:t>
            </a:r>
          </a:p>
          <a:p>
            <a:endParaRPr lang="en-US" dirty="0"/>
          </a:p>
        </p:txBody>
      </p:sp>
      <p:pic>
        <p:nvPicPr>
          <p:cNvPr id="11" name="Picture Placeholder 10" descr="A person sitting in a wheelchair&#10;&#10;Description automatically generated">
            <a:extLst>
              <a:ext uri="{FF2B5EF4-FFF2-40B4-BE49-F238E27FC236}">
                <a16:creationId xmlns:a16="http://schemas.microsoft.com/office/drawing/2014/main" id="{0C8D3C31-34CC-AA42-BFBB-E97F3248A57A}"/>
              </a:ext>
            </a:extLst>
          </p:cNvPr>
          <p:cNvPicPr>
            <a:picLocks noGrp="1" noChangeAspect="1"/>
          </p:cNvPicPr>
          <p:nvPr>
            <p:ph type="pic" sz="quarter" idx="12"/>
          </p:nvPr>
        </p:nvPicPr>
        <p:blipFill>
          <a:blip r:embed="rId3"/>
          <a:srcRect l="41444" r="12104"/>
          <a:stretch/>
        </p:blipFill>
        <p:spPr>
          <a:xfrm>
            <a:off x="4817791" y="1728438"/>
            <a:ext cx="3790950" cy="4303712"/>
          </a:xfrm>
        </p:spPr>
      </p:pic>
    </p:spTree>
    <p:extLst>
      <p:ext uri="{BB962C8B-B14F-4D97-AF65-F5344CB8AC3E}">
        <p14:creationId xmlns:p14="http://schemas.microsoft.com/office/powerpoint/2010/main" val="306556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Grief Emotions</a:t>
            </a:r>
          </a:p>
        </p:txBody>
      </p:sp>
      <p:sp>
        <p:nvSpPr>
          <p:cNvPr id="6" name="Text Placeholder 5">
            <a:extLst>
              <a:ext uri="{FF2B5EF4-FFF2-40B4-BE49-F238E27FC236}">
                <a16:creationId xmlns:a16="http://schemas.microsoft.com/office/drawing/2014/main" id="{2ECE2544-A15B-B3B0-51C9-42B51D82837C}"/>
              </a:ext>
            </a:extLst>
          </p:cNvPr>
          <p:cNvSpPr>
            <a:spLocks noGrp="1"/>
          </p:cNvSpPr>
          <p:nvPr>
            <p:ph type="body" sz="quarter" idx="11"/>
          </p:nvPr>
        </p:nvSpPr>
        <p:spPr>
          <a:xfrm>
            <a:off x="534988" y="1728439"/>
            <a:ext cx="8074025" cy="858374"/>
          </a:xfrm>
        </p:spPr>
        <p:txBody>
          <a:bodyPr/>
          <a:lstStyle/>
          <a:p>
            <a:r>
              <a:rPr lang="en-US" dirty="0"/>
              <a:t>Grief presents as a gamut of emotions which can be unpredictable but are neither right or wrong and need expression.</a:t>
            </a:r>
          </a:p>
          <a:p>
            <a:pPr marL="285750" indent="-285750">
              <a:buFont typeface="Arial" panose="020B0604020202020204" pitchFamily="34" charset="0"/>
              <a:buChar char="•"/>
            </a:pPr>
            <a:endParaRPr lang="en-US" dirty="0"/>
          </a:p>
        </p:txBody>
      </p:sp>
      <p:sp>
        <p:nvSpPr>
          <p:cNvPr id="4" name="Text Placeholder 5">
            <a:extLst>
              <a:ext uri="{FF2B5EF4-FFF2-40B4-BE49-F238E27FC236}">
                <a16:creationId xmlns:a16="http://schemas.microsoft.com/office/drawing/2014/main" id="{A8B66AB2-AF7C-0BA2-172B-AF59A042FFDE}"/>
              </a:ext>
            </a:extLst>
          </p:cNvPr>
          <p:cNvSpPr txBox="1">
            <a:spLocks/>
          </p:cNvSpPr>
          <p:nvPr/>
        </p:nvSpPr>
        <p:spPr>
          <a:xfrm>
            <a:off x="534987" y="2586813"/>
            <a:ext cx="8074025" cy="2440122"/>
          </a:xfrm>
          <a:prstGeom prst="rect">
            <a:avLst/>
          </a:prstGeom>
        </p:spPr>
        <p:txBody>
          <a:bodyPr numCol="2"/>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286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1088" indent="-1666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995488" indent="-1666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Denial</a:t>
            </a:r>
          </a:p>
          <a:p>
            <a:pPr marL="285750" indent="-285750">
              <a:buFont typeface="Arial" panose="020B0604020202020204" pitchFamily="34" charset="0"/>
              <a:buChar char="•"/>
            </a:pPr>
            <a:r>
              <a:rPr lang="en-US" dirty="0"/>
              <a:t>Anxiety</a:t>
            </a:r>
          </a:p>
          <a:p>
            <a:pPr marL="285750" indent="-285750">
              <a:buFont typeface="Arial" panose="020B0604020202020204" pitchFamily="34" charset="0"/>
              <a:buChar char="•"/>
            </a:pPr>
            <a:r>
              <a:rPr lang="en-US" dirty="0"/>
              <a:t>Sadness</a:t>
            </a:r>
          </a:p>
          <a:p>
            <a:pPr marL="285750" indent="-285750">
              <a:buFont typeface="Arial" panose="020B0604020202020204" pitchFamily="34" charset="0"/>
              <a:buChar char="•"/>
            </a:pPr>
            <a:r>
              <a:rPr lang="en-US" dirty="0"/>
              <a:t>Guilt</a:t>
            </a:r>
          </a:p>
          <a:p>
            <a:pPr marL="285750" indent="-285750">
              <a:buFont typeface="Arial" panose="020B0604020202020204" pitchFamily="34" charset="0"/>
              <a:buChar char="•"/>
            </a:pPr>
            <a:r>
              <a:rPr lang="en-US" dirty="0"/>
              <a:t>Ambivalence</a:t>
            </a:r>
          </a:p>
          <a:p>
            <a:pPr marL="285750" indent="-285750">
              <a:buFont typeface="Arial" panose="020B0604020202020204" pitchFamily="34" charset="0"/>
              <a:buChar char="•"/>
            </a:pPr>
            <a:r>
              <a:rPr lang="en-US" dirty="0"/>
              <a:t>Loneliness</a:t>
            </a:r>
          </a:p>
          <a:p>
            <a:pPr marL="285750" indent="-285750">
              <a:buFont typeface="Arial" panose="020B0604020202020204" pitchFamily="34" charset="0"/>
              <a:buChar char="•"/>
            </a:pPr>
            <a:r>
              <a:rPr lang="en-US" dirty="0"/>
              <a:t>Hopelessness</a:t>
            </a:r>
          </a:p>
          <a:p>
            <a:pPr marL="285750" indent="-285750">
              <a:buFont typeface="Arial" panose="020B0604020202020204" pitchFamily="34" charset="0"/>
              <a:buChar char="•"/>
            </a:pPr>
            <a:r>
              <a:rPr lang="en-US" dirty="0"/>
              <a:t>Anger</a:t>
            </a:r>
          </a:p>
          <a:p>
            <a:pPr marL="285750" indent="-285750">
              <a:buFont typeface="Arial" panose="020B0604020202020204" pitchFamily="34" charset="0"/>
              <a:buChar char="•"/>
            </a:pPr>
            <a:r>
              <a:rPr lang="en-US" dirty="0"/>
              <a:t>Emptiness </a:t>
            </a:r>
          </a:p>
          <a:p>
            <a:pPr marL="285750" indent="-285750">
              <a:buFont typeface="Arial" panose="020B0604020202020204" pitchFamily="34" charset="0"/>
              <a:buChar char="•"/>
            </a:pPr>
            <a:r>
              <a:rPr lang="en-US" dirty="0"/>
              <a:t>Abandonment</a:t>
            </a:r>
          </a:p>
          <a:p>
            <a:pPr marL="285750" indent="-285750">
              <a:buFont typeface="Arial" panose="020B0604020202020204" pitchFamily="34" charset="0"/>
              <a:buChar char="•"/>
            </a:pPr>
            <a:r>
              <a:rPr lang="en-US" dirty="0"/>
              <a:t>Shock</a:t>
            </a:r>
          </a:p>
          <a:p>
            <a:pPr marL="285750" indent="-285750">
              <a:buFont typeface="Arial" panose="020B0604020202020204" pitchFamily="34" charset="0"/>
              <a:buChar char="•"/>
            </a:pPr>
            <a:r>
              <a:rPr lang="en-US" dirty="0"/>
              <a:t>Fear</a:t>
            </a:r>
          </a:p>
          <a:p>
            <a:pPr marL="285750" indent="-285750">
              <a:buFont typeface="Arial" panose="020B0604020202020204" pitchFamily="34" charset="0"/>
              <a:buChar char="•"/>
            </a:pPr>
            <a:r>
              <a:rPr lang="en-US" dirty="0"/>
              <a:t>Shame</a:t>
            </a:r>
          </a:p>
          <a:p>
            <a:pPr marL="285750" indent="-285750">
              <a:buFont typeface="Arial" panose="020B0604020202020204" pitchFamily="34" charset="0"/>
              <a:buChar char="•"/>
            </a:pPr>
            <a:r>
              <a:rPr lang="en-US" dirty="0"/>
              <a:t>Numbness</a:t>
            </a:r>
          </a:p>
          <a:p>
            <a:pPr marL="285750" indent="-285750">
              <a:buFont typeface="Arial" panose="020B0604020202020204" pitchFamily="34" charset="0"/>
              <a:buChar char="•"/>
            </a:pPr>
            <a:r>
              <a:rPr lang="en-US" dirty="0"/>
              <a:t>Relief</a:t>
            </a:r>
          </a:p>
        </p:txBody>
      </p:sp>
    </p:spTree>
    <p:extLst>
      <p:ext uri="{BB962C8B-B14F-4D97-AF65-F5344CB8AC3E}">
        <p14:creationId xmlns:p14="http://schemas.microsoft.com/office/powerpoint/2010/main" val="132821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9EA8-DAC8-5258-653C-6E00DBF520D5}"/>
              </a:ext>
            </a:extLst>
          </p:cNvPr>
          <p:cNvSpPr>
            <a:spLocks noGrp="1"/>
          </p:cNvSpPr>
          <p:nvPr>
            <p:ph type="title"/>
          </p:nvPr>
        </p:nvSpPr>
        <p:spPr/>
        <p:txBody>
          <a:bodyPr/>
          <a:lstStyle/>
          <a:p>
            <a:r>
              <a:rPr lang="en-US" dirty="0"/>
              <a:t>Shepherding Grief and Bereavement</a:t>
            </a:r>
          </a:p>
        </p:txBody>
      </p:sp>
      <p:sp>
        <p:nvSpPr>
          <p:cNvPr id="5" name="Text Placeholder 4">
            <a:extLst>
              <a:ext uri="{FF2B5EF4-FFF2-40B4-BE49-F238E27FC236}">
                <a16:creationId xmlns:a16="http://schemas.microsoft.com/office/drawing/2014/main" id="{3B62449B-0F6F-5FB0-80DC-A91BFE8E3931}"/>
              </a:ext>
            </a:extLst>
          </p:cNvPr>
          <p:cNvSpPr>
            <a:spLocks noGrp="1"/>
          </p:cNvSpPr>
          <p:nvPr>
            <p:ph type="body" sz="quarter" idx="10"/>
          </p:nvPr>
        </p:nvSpPr>
        <p:spPr/>
        <p:txBody>
          <a:bodyPr/>
          <a:lstStyle/>
          <a:p>
            <a:r>
              <a:rPr lang="en-US" dirty="0"/>
              <a:t>Grief can be…</a:t>
            </a:r>
          </a:p>
        </p:txBody>
      </p:sp>
      <p:sp>
        <p:nvSpPr>
          <p:cNvPr id="6" name="Text Placeholder 5">
            <a:extLst>
              <a:ext uri="{FF2B5EF4-FFF2-40B4-BE49-F238E27FC236}">
                <a16:creationId xmlns:a16="http://schemas.microsoft.com/office/drawing/2014/main" id="{1FB99BDE-D4D0-419D-1434-6BEA553356BE}"/>
              </a:ext>
            </a:extLst>
          </p:cNvPr>
          <p:cNvSpPr>
            <a:spLocks noGrp="1"/>
          </p:cNvSpPr>
          <p:nvPr>
            <p:ph type="body" sz="quarter" idx="11"/>
          </p:nvPr>
        </p:nvSpPr>
        <p:spPr/>
        <p:txBody>
          <a:bodyPr/>
          <a:lstStyle/>
          <a:p>
            <a:r>
              <a:rPr lang="en-US" dirty="0"/>
              <a:t>All consuming. Impacting every area    of life.</a:t>
            </a:r>
          </a:p>
        </p:txBody>
      </p:sp>
      <p:sp>
        <p:nvSpPr>
          <p:cNvPr id="7" name="Text Placeholder 6">
            <a:extLst>
              <a:ext uri="{FF2B5EF4-FFF2-40B4-BE49-F238E27FC236}">
                <a16:creationId xmlns:a16="http://schemas.microsoft.com/office/drawing/2014/main" id="{F9367FF5-8A24-C4E3-BB3F-25A7805B8E2D}"/>
              </a:ext>
            </a:extLst>
          </p:cNvPr>
          <p:cNvSpPr>
            <a:spLocks noGrp="1"/>
          </p:cNvSpPr>
          <p:nvPr>
            <p:ph type="body" sz="quarter" idx="12"/>
          </p:nvPr>
        </p:nvSpPr>
        <p:spPr>
          <a:xfrm>
            <a:off x="534987" y="2386090"/>
            <a:ext cx="3821151" cy="2308225"/>
          </a:xfrm>
        </p:spPr>
        <p:txBody>
          <a:bodyPr/>
          <a:lstStyle/>
          <a:p>
            <a:r>
              <a:rPr lang="en-US" dirty="0">
                <a:latin typeface="Arial" panose="020B0604020202020204" pitchFamily="34" charset="0"/>
                <a:cs typeface="Arial" panose="020B0604020202020204" pitchFamily="34" charset="0"/>
              </a:rPr>
              <a:t>Emotional</a:t>
            </a:r>
          </a:p>
          <a:p>
            <a:r>
              <a:rPr lang="en-US" dirty="0">
                <a:latin typeface="Arial" panose="020B0604020202020204" pitchFamily="34" charset="0"/>
                <a:cs typeface="Arial" panose="020B0604020202020204" pitchFamily="34" charset="0"/>
              </a:rPr>
              <a:t>Intellectual</a:t>
            </a:r>
          </a:p>
          <a:p>
            <a:r>
              <a:rPr lang="en-US" dirty="0">
                <a:latin typeface="Arial" panose="020B0604020202020204" pitchFamily="34" charset="0"/>
                <a:cs typeface="Arial" panose="020B0604020202020204" pitchFamily="34" charset="0"/>
              </a:rPr>
              <a:t>Physical</a:t>
            </a:r>
          </a:p>
          <a:p>
            <a:r>
              <a:rPr lang="en-US" dirty="0">
                <a:latin typeface="Arial" panose="020B0604020202020204" pitchFamily="34" charset="0"/>
                <a:cs typeface="Arial" panose="020B0604020202020204" pitchFamily="34" charset="0"/>
              </a:rPr>
              <a:t>Spiritual</a:t>
            </a:r>
          </a:p>
          <a:p>
            <a:r>
              <a:rPr lang="en-US" dirty="0">
                <a:latin typeface="Arial" panose="020B0604020202020204" pitchFamily="34" charset="0"/>
                <a:cs typeface="Arial" panose="020B0604020202020204" pitchFamily="34" charset="0"/>
              </a:rPr>
              <a:t>Social</a:t>
            </a:r>
          </a:p>
        </p:txBody>
      </p:sp>
      <p:sp>
        <p:nvSpPr>
          <p:cNvPr id="8" name="Text Placeholder 7">
            <a:extLst>
              <a:ext uri="{FF2B5EF4-FFF2-40B4-BE49-F238E27FC236}">
                <a16:creationId xmlns:a16="http://schemas.microsoft.com/office/drawing/2014/main" id="{B1A820EC-0065-3D08-75DE-196AB262CD97}"/>
              </a:ext>
            </a:extLst>
          </p:cNvPr>
          <p:cNvSpPr>
            <a:spLocks noGrp="1"/>
          </p:cNvSpPr>
          <p:nvPr>
            <p:ph type="body" sz="quarter" idx="13"/>
          </p:nvPr>
        </p:nvSpPr>
        <p:spPr/>
        <p:txBody>
          <a:bodyPr/>
          <a:lstStyle/>
          <a:p>
            <a:r>
              <a:rPr lang="en-US" dirty="0"/>
              <a:t>Different for everyone. Factors that impact how someone manages grief.</a:t>
            </a:r>
          </a:p>
        </p:txBody>
      </p:sp>
      <p:sp>
        <p:nvSpPr>
          <p:cNvPr id="9" name="Text Placeholder 8">
            <a:extLst>
              <a:ext uri="{FF2B5EF4-FFF2-40B4-BE49-F238E27FC236}">
                <a16:creationId xmlns:a16="http://schemas.microsoft.com/office/drawing/2014/main" id="{AA58923F-E9AF-28C2-C57B-83D603EEA3BC}"/>
              </a:ext>
            </a:extLst>
          </p:cNvPr>
          <p:cNvSpPr>
            <a:spLocks noGrp="1"/>
          </p:cNvSpPr>
          <p:nvPr>
            <p:ph type="body" sz="quarter" idx="14"/>
          </p:nvPr>
        </p:nvSpPr>
        <p:spPr>
          <a:xfrm>
            <a:off x="4787863" y="2356005"/>
            <a:ext cx="3820878" cy="2308225"/>
          </a:xfrm>
        </p:spPr>
        <p:txBody>
          <a:bodyPr/>
          <a:lstStyle/>
          <a:p>
            <a:r>
              <a:rPr lang="en-US" dirty="0">
                <a:latin typeface="Arial" panose="020B0604020202020204" pitchFamily="34" charset="0"/>
                <a:cs typeface="Arial" panose="020B0604020202020204" pitchFamily="34" charset="0"/>
              </a:rPr>
              <a:t>Personality</a:t>
            </a:r>
          </a:p>
          <a:p>
            <a:r>
              <a:rPr lang="en-US" dirty="0">
                <a:latin typeface="Arial" panose="020B0604020202020204" pitchFamily="34" charset="0"/>
                <a:cs typeface="Arial" panose="020B0604020202020204" pitchFamily="34" charset="0"/>
              </a:rPr>
              <a:t>Support system</a:t>
            </a:r>
          </a:p>
          <a:p>
            <a:r>
              <a:rPr lang="en-US" dirty="0">
                <a:latin typeface="Arial" panose="020B0604020202020204" pitchFamily="34" charset="0"/>
                <a:cs typeface="Arial" panose="020B0604020202020204" pitchFamily="34" charset="0"/>
              </a:rPr>
              <a:t>Cultural background</a:t>
            </a:r>
          </a:p>
          <a:p>
            <a:r>
              <a:rPr lang="en-US" dirty="0">
                <a:latin typeface="Arial" panose="020B0604020202020204" pitchFamily="34" charset="0"/>
                <a:cs typeface="Arial" panose="020B0604020202020204" pitchFamily="34" charset="0"/>
              </a:rPr>
              <a:t>Past coping mechanisms</a:t>
            </a:r>
          </a:p>
          <a:p>
            <a:r>
              <a:rPr lang="en-US" dirty="0">
                <a:latin typeface="Arial" panose="020B0604020202020204" pitchFamily="34" charset="0"/>
                <a:cs typeface="Arial" panose="020B0604020202020204" pitchFamily="34" charset="0"/>
              </a:rPr>
              <a:t>Spirituality</a:t>
            </a:r>
          </a:p>
          <a:p>
            <a:r>
              <a:rPr lang="en-US" dirty="0">
                <a:latin typeface="Arial" panose="020B0604020202020204" pitchFamily="34" charset="0"/>
                <a:cs typeface="Arial" panose="020B0604020202020204" pitchFamily="34" charset="0"/>
              </a:rPr>
              <a:t>Social expectations</a:t>
            </a:r>
          </a:p>
        </p:txBody>
      </p:sp>
    </p:spTree>
    <p:extLst>
      <p:ext uri="{BB962C8B-B14F-4D97-AF65-F5344CB8AC3E}">
        <p14:creationId xmlns:p14="http://schemas.microsoft.com/office/powerpoint/2010/main" val="3648296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466-4D50-2739-0A62-8F0340FFE331}"/>
              </a:ext>
            </a:extLst>
          </p:cNvPr>
          <p:cNvSpPr>
            <a:spLocks noGrp="1"/>
          </p:cNvSpPr>
          <p:nvPr>
            <p:ph type="title"/>
          </p:nvPr>
        </p:nvSpPr>
        <p:spPr/>
        <p:txBody>
          <a:bodyPr/>
          <a:lstStyle/>
          <a:p>
            <a:r>
              <a:rPr lang="en-US" dirty="0"/>
              <a:t>Shepherding Grief and Bereavement</a:t>
            </a:r>
          </a:p>
        </p:txBody>
      </p:sp>
      <p:sp>
        <p:nvSpPr>
          <p:cNvPr id="3" name="Text Placeholder 2">
            <a:extLst>
              <a:ext uri="{FF2B5EF4-FFF2-40B4-BE49-F238E27FC236}">
                <a16:creationId xmlns:a16="http://schemas.microsoft.com/office/drawing/2014/main" id="{FFEDAF1B-E293-3EFB-182F-E046E379DC65}"/>
              </a:ext>
            </a:extLst>
          </p:cNvPr>
          <p:cNvSpPr>
            <a:spLocks noGrp="1"/>
          </p:cNvSpPr>
          <p:nvPr>
            <p:ph type="body" sz="quarter" idx="10"/>
          </p:nvPr>
        </p:nvSpPr>
        <p:spPr/>
        <p:txBody>
          <a:bodyPr/>
          <a:lstStyle/>
          <a:p>
            <a:r>
              <a:rPr lang="en-US" dirty="0"/>
              <a:t>Grief Reactions</a:t>
            </a:r>
          </a:p>
          <a:p>
            <a:endParaRPr lang="en-US" dirty="0"/>
          </a:p>
        </p:txBody>
      </p:sp>
      <p:sp>
        <p:nvSpPr>
          <p:cNvPr id="4" name="Text Placeholder 3">
            <a:extLst>
              <a:ext uri="{FF2B5EF4-FFF2-40B4-BE49-F238E27FC236}">
                <a16:creationId xmlns:a16="http://schemas.microsoft.com/office/drawing/2014/main" id="{204F0564-8141-9075-67EE-9A877DEE2D6D}"/>
              </a:ext>
            </a:extLst>
          </p:cNvPr>
          <p:cNvSpPr>
            <a:spLocks noGrp="1"/>
          </p:cNvSpPr>
          <p:nvPr>
            <p:ph type="body" sz="quarter" idx="11"/>
          </p:nvPr>
        </p:nvSpPr>
        <p:spPr/>
        <p:txBody>
          <a:bodyPr/>
          <a:lstStyle/>
          <a:p>
            <a:r>
              <a:rPr lang="en-US" b="1" dirty="0"/>
              <a:t>Physical</a:t>
            </a:r>
          </a:p>
        </p:txBody>
      </p:sp>
      <p:sp>
        <p:nvSpPr>
          <p:cNvPr id="5" name="Text Placeholder 4">
            <a:extLst>
              <a:ext uri="{FF2B5EF4-FFF2-40B4-BE49-F238E27FC236}">
                <a16:creationId xmlns:a16="http://schemas.microsoft.com/office/drawing/2014/main" id="{CEC20CFE-8131-365F-25A8-71D8F0BDF473}"/>
              </a:ext>
            </a:extLst>
          </p:cNvPr>
          <p:cNvSpPr>
            <a:spLocks noGrp="1"/>
          </p:cNvSpPr>
          <p:nvPr>
            <p:ph type="body" sz="quarter" idx="12"/>
          </p:nvPr>
        </p:nvSpPr>
        <p:spPr>
          <a:xfrm>
            <a:off x="534988" y="2017790"/>
            <a:ext cx="3821151" cy="4011051"/>
          </a:xfrm>
        </p:spPr>
        <p:txBody>
          <a:bodyPr/>
          <a:lstStyle/>
          <a:p>
            <a:r>
              <a:rPr lang="en-US" dirty="0">
                <a:latin typeface="Arial" panose="020B0604020202020204" pitchFamily="34" charset="0"/>
                <a:cs typeface="Arial" panose="020B0604020202020204" pitchFamily="34" charset="0"/>
              </a:rPr>
              <a:t>Headaches</a:t>
            </a:r>
          </a:p>
          <a:p>
            <a:r>
              <a:rPr lang="en-US" dirty="0">
                <a:latin typeface="Arial" panose="020B0604020202020204" pitchFamily="34" charset="0"/>
                <a:cs typeface="Arial" panose="020B0604020202020204" pitchFamily="34" charset="0"/>
              </a:rPr>
              <a:t>Weakness/fatigue</a:t>
            </a:r>
          </a:p>
          <a:p>
            <a:r>
              <a:rPr lang="en-US" dirty="0">
                <a:latin typeface="Arial" panose="020B0604020202020204" pitchFamily="34" charset="0"/>
                <a:cs typeface="Arial" panose="020B0604020202020204" pitchFamily="34" charset="0"/>
              </a:rPr>
              <a:t>Rapid heart rate</a:t>
            </a:r>
          </a:p>
          <a:p>
            <a:r>
              <a:rPr lang="en-US" dirty="0">
                <a:latin typeface="Arial" panose="020B0604020202020204" pitchFamily="34" charset="0"/>
                <a:cs typeface="Arial" panose="020B0604020202020204" pitchFamily="34" charset="0"/>
              </a:rPr>
              <a:t>Muscle tension, aches, pains</a:t>
            </a:r>
          </a:p>
          <a:p>
            <a:r>
              <a:rPr lang="en-US" dirty="0">
                <a:latin typeface="Arial" panose="020B0604020202020204" pitchFamily="34" charset="0"/>
                <a:cs typeface="Arial" panose="020B0604020202020204" pitchFamily="34" charset="0"/>
              </a:rPr>
              <a:t>Shortness of breath</a:t>
            </a:r>
          </a:p>
          <a:p>
            <a:r>
              <a:rPr lang="en-US" dirty="0">
                <a:latin typeface="Arial" panose="020B0604020202020204" pitchFamily="34" charset="0"/>
                <a:cs typeface="Arial" panose="020B0604020202020204" pitchFamily="34" charset="0"/>
              </a:rPr>
              <a:t>Appetite changes</a:t>
            </a:r>
          </a:p>
          <a:p>
            <a:r>
              <a:rPr lang="en-US" dirty="0">
                <a:latin typeface="Arial" panose="020B0604020202020204" pitchFamily="34" charset="0"/>
                <a:cs typeface="Arial" panose="020B0604020202020204" pitchFamily="34" charset="0"/>
              </a:rPr>
              <a:t>Tightness in the chest or a sensation of not being able to breath</a:t>
            </a:r>
          </a:p>
        </p:txBody>
      </p:sp>
      <p:sp>
        <p:nvSpPr>
          <p:cNvPr id="7" name="Text Placeholder 6">
            <a:extLst>
              <a:ext uri="{FF2B5EF4-FFF2-40B4-BE49-F238E27FC236}">
                <a16:creationId xmlns:a16="http://schemas.microsoft.com/office/drawing/2014/main" id="{BBD8D80A-4343-BE49-6625-D52A10FFA670}"/>
              </a:ext>
            </a:extLst>
          </p:cNvPr>
          <p:cNvSpPr>
            <a:spLocks noGrp="1"/>
          </p:cNvSpPr>
          <p:nvPr>
            <p:ph type="body" sz="quarter" idx="13"/>
          </p:nvPr>
        </p:nvSpPr>
        <p:spPr/>
        <p:txBody>
          <a:bodyPr/>
          <a:lstStyle/>
          <a:p>
            <a:r>
              <a:rPr lang="en-US" b="1" dirty="0"/>
              <a:t>Emotional or Behavioral</a:t>
            </a:r>
          </a:p>
        </p:txBody>
      </p:sp>
      <p:sp>
        <p:nvSpPr>
          <p:cNvPr id="8" name="Text Placeholder 7">
            <a:extLst>
              <a:ext uri="{FF2B5EF4-FFF2-40B4-BE49-F238E27FC236}">
                <a16:creationId xmlns:a16="http://schemas.microsoft.com/office/drawing/2014/main" id="{703F9CC3-E013-2957-55CE-AC5740052E5A}"/>
              </a:ext>
            </a:extLst>
          </p:cNvPr>
          <p:cNvSpPr>
            <a:spLocks noGrp="1"/>
          </p:cNvSpPr>
          <p:nvPr>
            <p:ph type="body" sz="quarter" idx="14"/>
          </p:nvPr>
        </p:nvSpPr>
        <p:spPr/>
        <p:txBody>
          <a:bodyPr/>
          <a:lstStyle/>
          <a:p>
            <a:r>
              <a:rPr lang="en-US" dirty="0">
                <a:latin typeface="Arial" panose="020B0604020202020204" pitchFamily="34" charset="0"/>
                <a:cs typeface="Arial" panose="020B0604020202020204" pitchFamily="34" charset="0"/>
              </a:rPr>
              <a:t>Numbness</a:t>
            </a:r>
          </a:p>
          <a:p>
            <a:r>
              <a:rPr lang="en-US" dirty="0">
                <a:latin typeface="Arial" panose="020B0604020202020204" pitchFamily="34" charset="0"/>
                <a:cs typeface="Arial" panose="020B0604020202020204" pitchFamily="34" charset="0"/>
              </a:rPr>
              <a:t>Anger</a:t>
            </a:r>
          </a:p>
          <a:p>
            <a:r>
              <a:rPr lang="en-US" dirty="0">
                <a:latin typeface="Arial" panose="020B0604020202020204" pitchFamily="34" charset="0"/>
                <a:cs typeface="Arial" panose="020B0604020202020204" pitchFamily="34" charset="0"/>
              </a:rPr>
              <a:t>Anxiety</a:t>
            </a:r>
          </a:p>
          <a:p>
            <a:r>
              <a:rPr lang="en-US" dirty="0">
                <a:latin typeface="Arial" panose="020B0604020202020204" pitchFamily="34" charset="0"/>
                <a:cs typeface="Arial" panose="020B0604020202020204" pitchFamily="34" charset="0"/>
              </a:rPr>
              <a:t>Confusion</a:t>
            </a:r>
          </a:p>
          <a:p>
            <a:r>
              <a:rPr lang="en-US" dirty="0">
                <a:latin typeface="Arial" panose="020B0604020202020204" pitchFamily="34" charset="0"/>
                <a:cs typeface="Arial" panose="020B0604020202020204" pitchFamily="34" charset="0"/>
              </a:rPr>
              <a:t>Sadness and excessive crying</a:t>
            </a:r>
          </a:p>
          <a:p>
            <a:r>
              <a:rPr lang="en-US" dirty="0">
                <a:latin typeface="Arial" panose="020B0604020202020204" pitchFamily="34" charset="0"/>
                <a:cs typeface="Arial" panose="020B0604020202020204" pitchFamily="34" charset="0"/>
              </a:rPr>
              <a:t>Trouble staying focused/decrease     in productivity </a:t>
            </a:r>
          </a:p>
          <a:p>
            <a:r>
              <a:rPr lang="en-US" dirty="0">
                <a:latin typeface="Arial" panose="020B0604020202020204" pitchFamily="34" charset="0"/>
                <a:cs typeface="Arial" panose="020B0604020202020204" pitchFamily="34" charset="0"/>
              </a:rPr>
              <a:t>Vivid dreams related to the loss</a:t>
            </a:r>
          </a:p>
          <a:p>
            <a:r>
              <a:rPr lang="en-US" dirty="0">
                <a:latin typeface="Arial" panose="020B0604020202020204" pitchFamily="34" charset="0"/>
                <a:cs typeface="Arial" panose="020B0604020202020204" pitchFamily="34" charset="0"/>
              </a:rPr>
              <a:t>Visiting places that hold memories       of avoiding them</a:t>
            </a:r>
          </a:p>
          <a:p>
            <a:endParaRPr lang="en-US" dirty="0"/>
          </a:p>
        </p:txBody>
      </p:sp>
    </p:spTree>
    <p:extLst>
      <p:ext uri="{BB962C8B-B14F-4D97-AF65-F5344CB8AC3E}">
        <p14:creationId xmlns:p14="http://schemas.microsoft.com/office/powerpoint/2010/main" val="132443887"/>
      </p:ext>
    </p:extLst>
  </p:cSld>
  <p:clrMapOvr>
    <a:masterClrMapping/>
  </p:clrMapOvr>
</p:sld>
</file>

<file path=ppt/theme/theme1.xml><?xml version="1.0" encoding="utf-8"?>
<a:theme xmlns:a="http://schemas.openxmlformats.org/drawingml/2006/main" name="SCH Theme">
  <a:themeElements>
    <a:clrScheme name="SCH Brand Colors">
      <a:dk1>
        <a:sysClr val="windowText" lastClr="000000"/>
      </a:dk1>
      <a:lt1>
        <a:sysClr val="window" lastClr="FFFFFF"/>
      </a:lt1>
      <a:dk2>
        <a:srgbClr val="546122"/>
      </a:dk2>
      <a:lt2>
        <a:srgbClr val="FFFFFF"/>
      </a:lt2>
      <a:accent1>
        <a:srgbClr val="416BA9"/>
      </a:accent1>
      <a:accent2>
        <a:srgbClr val="DAA900"/>
      </a:accent2>
      <a:accent3>
        <a:srgbClr val="A5A5A5"/>
      </a:accent3>
      <a:accent4>
        <a:srgbClr val="805374"/>
      </a:accent4>
      <a:accent5>
        <a:srgbClr val="546122"/>
      </a:accent5>
      <a:accent6>
        <a:srgbClr val="416BA9"/>
      </a:accent6>
      <a:hlink>
        <a:srgbClr val="0563C1"/>
      </a:hlink>
      <a:folHlink>
        <a:srgbClr val="954F72"/>
      </a:folHlink>
    </a:clrScheme>
    <a:fontScheme name="SCH Fonts">
      <a:majorFont>
        <a:latin typeface="Palatino Linotype"/>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 Theme" id="{523C091A-C4A5-497F-9302-5792DA0A5995}" vid="{540ADAA6-CE97-49DC-8239-B83D68465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481C280F119D49ADA3EE2FA2D6CC21" ma:contentTypeVersion="18" ma:contentTypeDescription="Create a new document." ma:contentTypeScope="" ma:versionID="79ebd7a7ed2cfa9415692c86a8ccc8ff">
  <xsd:schema xmlns:xsd="http://www.w3.org/2001/XMLSchema" xmlns:xs="http://www.w3.org/2001/XMLSchema" xmlns:p="http://schemas.microsoft.com/office/2006/metadata/properties" xmlns:ns2="8ffac74b-5f2e-4fdf-a7cc-730f7a748dad" xmlns:ns3="f662cf74-d401-494c-bb04-6b1b0a86697b" targetNamespace="http://schemas.microsoft.com/office/2006/metadata/properties" ma:root="true" ma:fieldsID="b971918ec6a3fe4e667b9c5cd7d7772f" ns2:_="" ns3:_="">
    <xsd:import namespace="8ffac74b-5f2e-4fdf-a7cc-730f7a748dad"/>
    <xsd:import namespace="f662cf74-d401-494c-bb04-6b1b0a86697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fac74b-5f2e-4fdf-a7cc-730f7a748da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14e6a9-7d23-4bd7-860b-1168917b0e17}" ma:internalName="TaxCatchAll" ma:showField="CatchAllData" ma:web="8ffac74b-5f2e-4fdf-a7cc-730f7a748d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62cf74-d401-494c-bb04-6b1b0a86697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f662cf74-d401-494c-bb04-6b1b0a86697b" xsi:nil="true"/>
    <lcf76f155ced4ddcb4097134ff3c332f xmlns="f662cf74-d401-494c-bb04-6b1b0a86697b">
      <Terms xmlns="http://schemas.microsoft.com/office/infopath/2007/PartnerControls"/>
    </lcf76f155ced4ddcb4097134ff3c332f>
    <TaxCatchAll xmlns="8ffac74b-5f2e-4fdf-a7cc-730f7a748dad" xsi:nil="true"/>
  </documentManagement>
</p:properties>
</file>

<file path=customXml/itemProps1.xml><?xml version="1.0" encoding="utf-8"?>
<ds:datastoreItem xmlns:ds="http://schemas.openxmlformats.org/officeDocument/2006/customXml" ds:itemID="{453B865B-9250-40E6-A302-6FEB3355E8DA}">
  <ds:schemaRefs>
    <ds:schemaRef ds:uri="http://schemas.microsoft.com/sharepoint/v3/contenttype/forms"/>
  </ds:schemaRefs>
</ds:datastoreItem>
</file>

<file path=customXml/itemProps2.xml><?xml version="1.0" encoding="utf-8"?>
<ds:datastoreItem xmlns:ds="http://schemas.openxmlformats.org/officeDocument/2006/customXml" ds:itemID="{C69D5EBB-0A35-4953-AF52-2362F4A575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fac74b-5f2e-4fdf-a7cc-730f7a748dad"/>
    <ds:schemaRef ds:uri="f662cf74-d401-494c-bb04-6b1b0a8669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F7D548-5C7D-40DC-90B2-9E35FB980F9E}">
  <ds:schemaRefs>
    <ds:schemaRef ds:uri="http://schemas.microsoft.com/office/2006/documentManagement/types"/>
    <ds:schemaRef ds:uri="e8411bcd-7cce-4adc-86fc-f8c06ddeb94b"/>
    <ds:schemaRef ds:uri="http://schemas.microsoft.com/office/infopath/2007/PartnerControls"/>
    <ds:schemaRef ds:uri="http://schemas.microsoft.com/office/2006/metadata/properties"/>
    <ds:schemaRef ds:uri="http://purl.org/dc/dcmitype/"/>
    <ds:schemaRef ds:uri="a45a187a-7e21-4a05-a220-f99c3fc1fc5a"/>
    <ds:schemaRef ds:uri="http://purl.org/dc/terms/"/>
    <ds:schemaRef ds:uri="http://www.w3.org/XML/1998/namespace"/>
    <ds:schemaRef ds:uri="http://schemas.openxmlformats.org/package/2006/metadata/core-properties"/>
    <ds:schemaRef ds:uri="http://purl.org/dc/elements/1.1/"/>
    <ds:schemaRef ds:uri="f662cf74-d401-494c-bb04-6b1b0a86697b"/>
    <ds:schemaRef ds:uri="8ffac74b-5f2e-4fdf-a7cc-730f7a748dad"/>
  </ds:schemaRefs>
</ds:datastoreItem>
</file>

<file path=docProps/app.xml><?xml version="1.0" encoding="utf-8"?>
<Properties xmlns="http://schemas.openxmlformats.org/officeDocument/2006/extended-properties" xmlns:vt="http://schemas.openxmlformats.org/officeDocument/2006/docPropsVTypes">
  <Template>SCH Theme</Template>
  <TotalTime>11089</TotalTime>
  <Words>3968</Words>
  <Application>Microsoft Office PowerPoint</Application>
  <PresentationFormat>On-screen Show (4:3)</PresentationFormat>
  <Paragraphs>400</Paragraphs>
  <Slides>32</Slides>
  <Notes>26</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SCH Theme</vt:lpstr>
      <vt:lpstr>PowerPoint Presentation</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Shepherding Grief and Bereavement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Alzheimer’s Grief Support</dc:title>
  <dc:creator>Katie Holmquist</dc:creator>
  <cp:lastModifiedBy>Laci Cornelison</cp:lastModifiedBy>
  <cp:revision>7</cp:revision>
  <dcterms:created xsi:type="dcterms:W3CDTF">2019-10-23T16:03:35Z</dcterms:created>
  <dcterms:modified xsi:type="dcterms:W3CDTF">2024-09-25T20:34:48Z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0x010100AE9F105CEA2B5B41AF8A1E9CCFF49D96</vt:lpwstr>
  </property>
  <property fmtid="{D5CDD505-2E9C-101B-9397-08002B2CF9AE}" pid="3" name="Order">
    <vt:r8>3428300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