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9" r:id="rId1"/>
  </p:sldMasterIdLst>
  <p:sldIdLst>
    <p:sldId id="256" r:id="rId2"/>
    <p:sldId id="270" r:id="rId3"/>
    <p:sldId id="285" r:id="rId4"/>
    <p:sldId id="286" r:id="rId5"/>
    <p:sldId id="271" r:id="rId6"/>
    <p:sldId id="288" r:id="rId7"/>
    <p:sldId id="273" r:id="rId8"/>
    <p:sldId id="274" r:id="rId9"/>
    <p:sldId id="265" r:id="rId10"/>
    <p:sldId id="266" r:id="rId11"/>
    <p:sldId id="275" r:id="rId12"/>
    <p:sldId id="267" r:id="rId13"/>
    <p:sldId id="276" r:id="rId14"/>
    <p:sldId id="281" r:id="rId15"/>
    <p:sldId id="268" r:id="rId16"/>
    <p:sldId id="277" r:id="rId17"/>
    <p:sldId id="269" r:id="rId18"/>
    <p:sldId id="278" r:id="rId19"/>
    <p:sldId id="283" r:id="rId20"/>
    <p:sldId id="282" r:id="rId21"/>
    <p:sldId id="284" r:id="rId22"/>
    <p:sldId id="279" r:id="rId23"/>
    <p:sldId id="287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91D4"/>
    <a:srgbClr val="00BCF8"/>
    <a:srgbClr val="CF473F"/>
    <a:srgbClr val="9F2AFF"/>
    <a:srgbClr val="C893FF"/>
    <a:srgbClr val="BD86FF"/>
    <a:srgbClr val="FF8DCF"/>
    <a:srgbClr val="FF41F9"/>
    <a:srgbClr val="FBFF9F"/>
    <a:srgbClr val="E5E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18"/>
    <p:restoredTop sz="94652"/>
  </p:normalViewPr>
  <p:slideViewPr>
    <p:cSldViewPr snapToGrid="0" snapToObjects="1">
      <p:cViewPr varScale="1">
        <p:scale>
          <a:sx n="120" d="100"/>
          <a:sy n="120" d="100"/>
        </p:scale>
        <p:origin x="208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8/13/24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9975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8/13/24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7198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8/13/24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4738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8/13/24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3710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8/13/24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0184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8/13/24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1703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8/13/24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3394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8/13/24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368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8/13/24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13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8/13/24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6444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8/13/24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255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8/13/24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458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7" Type="http://schemas.openxmlformats.org/officeDocument/2006/relationships/image" Target="../media/image19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sdbailey@ksu.edu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7" Type="http://schemas.openxmlformats.org/officeDocument/2006/relationships/image" Target="../media/image13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930EBA3-4D2E-42E8-B828-834555328D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E58B2195-5055-402F-A3E7-53FF0E498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5836" y="775849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1B5501-DB4C-E14F-91CD-1FFE522387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17732" y="957715"/>
            <a:ext cx="5130798" cy="2750419"/>
          </a:xfrm>
        </p:spPr>
        <p:txBody>
          <a:bodyPr>
            <a:normAutofit fontScale="90000"/>
          </a:bodyPr>
          <a:lstStyle/>
          <a:p>
            <a:br>
              <a:rPr lang="en-US" sz="3600" b="1" dirty="0"/>
            </a:br>
            <a:br>
              <a:rPr lang="en-US" sz="3600" b="1" dirty="0"/>
            </a:br>
            <a:br>
              <a:rPr lang="en-US" sz="3600" b="1" dirty="0"/>
            </a:br>
            <a:br>
              <a:rPr lang="en-US" sz="3600" b="1" dirty="0"/>
            </a:br>
            <a:br>
              <a:rPr lang="en-US" sz="3600" b="1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A94BC8-5796-0B4C-8A47-D8A4965A3D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17732" y="3800209"/>
            <a:ext cx="5130798" cy="2307022"/>
          </a:xfrm>
        </p:spPr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4" name="Picture 3" descr="Colorful lines creating star-like shapes">
            <a:extLst>
              <a:ext uri="{FF2B5EF4-FFF2-40B4-BE49-F238E27FC236}">
                <a16:creationId xmlns:a16="http://schemas.microsoft.com/office/drawing/2014/main" id="{9868246D-902E-49FA-8DFF-8B6C7B963B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7196401"/>
          </a:xfrm>
          <a:custGeom>
            <a:avLst/>
            <a:gdLst/>
            <a:ahLst/>
            <a:cxnLst/>
            <a:rect l="l" t="t" r="r" b="b"/>
            <a:pathLst>
              <a:path w="6094252" h="6857998">
                <a:moveTo>
                  <a:pt x="0" y="0"/>
                </a:moveTo>
                <a:lnTo>
                  <a:pt x="5898122" y="0"/>
                </a:lnTo>
                <a:cubicBezTo>
                  <a:pt x="6006442" y="0"/>
                  <a:pt x="6094252" y="87810"/>
                  <a:pt x="6094252" y="196130"/>
                </a:cubicBezTo>
                <a:lnTo>
                  <a:pt x="6094252" y="6661869"/>
                </a:lnTo>
                <a:cubicBezTo>
                  <a:pt x="6094252" y="6756649"/>
                  <a:pt x="6027023" y="6835726"/>
                  <a:pt x="5937649" y="6854015"/>
                </a:cubicBezTo>
                <a:lnTo>
                  <a:pt x="5898132" y="6857998"/>
                </a:lnTo>
                <a:lnTo>
                  <a:pt x="0" y="6857998"/>
                </a:lnTo>
                <a:close/>
              </a:path>
            </a:pathLst>
          </a:cu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528AA953-F4F9-4DC5-97C7-491F4AF93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97079" y="5607717"/>
            <a:ext cx="513442" cy="49951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75F89A-0053-484F-AEC5-90FF78921428}"/>
              </a:ext>
            </a:extLst>
          </p:cNvPr>
          <p:cNvSpPr txBox="1"/>
          <p:nvPr/>
        </p:nvSpPr>
        <p:spPr>
          <a:xfrm>
            <a:off x="2191290" y="905155"/>
            <a:ext cx="8452883" cy="5386090"/>
          </a:xfrm>
          <a:prstGeom prst="rect">
            <a:avLst/>
          </a:prstGeom>
          <a:solidFill>
            <a:schemeClr val="bg1"/>
          </a:solidFill>
          <a:ln w="76200" cmpd="sng">
            <a:solidFill>
              <a:schemeClr val="accent3">
                <a:lumMod val="50000"/>
                <a:alpha val="563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2800" b="1" dirty="0"/>
          </a:p>
          <a:p>
            <a:pPr algn="ctr"/>
            <a:r>
              <a:rPr lang="en-US" sz="4800" b="1" dirty="0">
                <a:solidFill>
                  <a:srgbClr val="00B050"/>
                </a:solidFill>
              </a:rPr>
              <a:t>Keep Executive Functions </a:t>
            </a:r>
          </a:p>
          <a:p>
            <a:r>
              <a:rPr lang="en-US" sz="4800" b="1" dirty="0">
                <a:solidFill>
                  <a:srgbClr val="00B050"/>
                </a:solidFill>
              </a:rPr>
              <a:t>        Functioning 		    </a:t>
            </a:r>
          </a:p>
          <a:p>
            <a:r>
              <a:rPr lang="en-US" sz="4800" b="1" dirty="0">
                <a:solidFill>
                  <a:srgbClr val="00B050"/>
                </a:solidFill>
              </a:rPr>
              <a:t>             Through </a:t>
            </a:r>
          </a:p>
          <a:p>
            <a:r>
              <a:rPr lang="en-US" sz="4800" b="1" dirty="0">
                <a:solidFill>
                  <a:srgbClr val="00B050"/>
                </a:solidFill>
              </a:rPr>
              <a:t>		       Creative Drama </a:t>
            </a:r>
          </a:p>
          <a:p>
            <a:endParaRPr lang="en-US" sz="4800" b="1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en-US" sz="4800" b="1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en-US" sz="2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C7947E-3998-914E-B26D-CEC3C0AFD451}"/>
              </a:ext>
            </a:extLst>
          </p:cNvPr>
          <p:cNvSpPr txBox="1"/>
          <p:nvPr/>
        </p:nvSpPr>
        <p:spPr>
          <a:xfrm rot="10800000" flipV="1">
            <a:off x="3553343" y="4721463"/>
            <a:ext cx="6060557" cy="89255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</a:rPr>
              <a:t>Sally Bailey, MFA, MSW, RDT/BCT</a:t>
            </a:r>
          </a:p>
          <a:p>
            <a:pPr algn="ctr"/>
            <a:r>
              <a:rPr lang="en-US" sz="2400" b="1" dirty="0">
                <a:solidFill>
                  <a:srgbClr val="0070C0"/>
                </a:solidFill>
              </a:rPr>
              <a:t>Kansas State University</a:t>
            </a:r>
          </a:p>
        </p:txBody>
      </p:sp>
    </p:spTree>
    <p:extLst>
      <p:ext uri="{BB962C8B-B14F-4D97-AF65-F5344CB8AC3E}">
        <p14:creationId xmlns:p14="http://schemas.microsoft.com/office/powerpoint/2010/main" val="17051011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 17">
            <a:extLst>
              <a:ext uri="{FF2B5EF4-FFF2-40B4-BE49-F238E27FC236}">
                <a16:creationId xmlns:a16="http://schemas.microsoft.com/office/drawing/2014/main" id="{02D591F8-AE79-E249-AC32-9BD26F58EF1D}"/>
              </a:ext>
            </a:extLst>
          </p:cNvPr>
          <p:cNvSpPr/>
          <p:nvPr/>
        </p:nvSpPr>
        <p:spPr>
          <a:xfrm>
            <a:off x="4120256" y="1367665"/>
            <a:ext cx="4450055" cy="44021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E963B7-D243-344A-85A2-C0B7E1E9E8B4}"/>
              </a:ext>
            </a:extLst>
          </p:cNvPr>
          <p:cNvSpPr txBox="1"/>
          <p:nvPr/>
        </p:nvSpPr>
        <p:spPr>
          <a:xfrm>
            <a:off x="152400" y="215459"/>
            <a:ext cx="118872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                                                                                                   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3" name="Google Shape;125;p23">
            <a:extLst>
              <a:ext uri="{FF2B5EF4-FFF2-40B4-BE49-F238E27FC236}">
                <a16:creationId xmlns:a16="http://schemas.microsoft.com/office/drawing/2014/main" id="{2649EECC-F864-3043-9BD6-C5D00FA4627B}"/>
              </a:ext>
            </a:extLst>
          </p:cNvPr>
          <p:cNvGrpSpPr/>
          <p:nvPr/>
        </p:nvGrpSpPr>
        <p:grpSpPr>
          <a:xfrm>
            <a:off x="5165402" y="1554101"/>
            <a:ext cx="2165985" cy="2165985"/>
            <a:chOff x="3418151" y="2"/>
            <a:chExt cx="2166000" cy="2166000"/>
          </a:xfrm>
        </p:grpSpPr>
        <p:sp>
          <p:nvSpPr>
            <p:cNvPr id="4" name="Google Shape;126;p23">
              <a:extLst>
                <a:ext uri="{FF2B5EF4-FFF2-40B4-BE49-F238E27FC236}">
                  <a16:creationId xmlns:a16="http://schemas.microsoft.com/office/drawing/2014/main" id="{D14528E3-01F2-FD42-ACD0-20E5EA786BC9}"/>
                </a:ext>
              </a:extLst>
            </p:cNvPr>
            <p:cNvSpPr/>
            <p:nvPr/>
          </p:nvSpPr>
          <p:spPr>
            <a:xfrm>
              <a:off x="3418151" y="2"/>
              <a:ext cx="2166000" cy="2166000"/>
            </a:xfrm>
            <a:prstGeom prst="ellipse">
              <a:avLst/>
            </a:prstGeom>
            <a:solidFill>
              <a:srgbClr val="D838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en-US"/>
            </a:p>
          </p:txBody>
        </p:sp>
        <p:sp>
          <p:nvSpPr>
            <p:cNvPr id="5" name="Google Shape;127;p23">
              <a:extLst>
                <a:ext uri="{FF2B5EF4-FFF2-40B4-BE49-F238E27FC236}">
                  <a16:creationId xmlns:a16="http://schemas.microsoft.com/office/drawing/2014/main" id="{2EA65B01-E6D5-AE4E-951C-1E028E46FF2B}"/>
                </a:ext>
              </a:extLst>
            </p:cNvPr>
            <p:cNvSpPr txBox="1"/>
            <p:nvPr/>
          </p:nvSpPr>
          <p:spPr>
            <a:xfrm>
              <a:off x="3753096" y="640803"/>
              <a:ext cx="1496100" cy="702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600" dirty="0">
                  <a:solidFill>
                    <a:srgbClr val="FFFFFF"/>
                  </a:solidFill>
                  <a:effectLst/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Metacognition</a:t>
              </a:r>
              <a:endPara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Google Shape;122;p23">
            <a:extLst>
              <a:ext uri="{FF2B5EF4-FFF2-40B4-BE49-F238E27FC236}">
                <a16:creationId xmlns:a16="http://schemas.microsoft.com/office/drawing/2014/main" id="{59B8F133-2F0E-B844-A49A-E292BD7D0E23}"/>
              </a:ext>
            </a:extLst>
          </p:cNvPr>
          <p:cNvSpPr txBox="1">
            <a:spLocks noGrp="1"/>
          </p:cNvSpPr>
          <p:nvPr/>
        </p:nvSpPr>
        <p:spPr>
          <a:xfrm>
            <a:off x="3214277" y="509815"/>
            <a:ext cx="5695711" cy="572135"/>
          </a:xfrm>
          <a:prstGeom prst="rect">
            <a:avLst/>
          </a:prstGeom>
          <a:noFill/>
          <a:ln>
            <a:solidFill>
              <a:srgbClr val="3F91D4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     </a:t>
            </a:r>
            <a:r>
              <a:rPr lang="en-US" sz="2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3F91D4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EXECUTIVE </a:t>
            </a:r>
            <a:r>
              <a:rPr lang="en-US" sz="2800" dirty="0">
                <a:solidFill>
                  <a:srgbClr val="3F91D4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3F91D4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FUNCTIONS</a:t>
            </a:r>
            <a:r>
              <a:rPr lang="en-US" sz="2800" b="1" dirty="0">
                <a:solidFill>
                  <a:srgbClr val="3F91D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en-US" sz="1200" dirty="0">
              <a:solidFill>
                <a:srgbClr val="3F91D4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717815-08FC-2848-8619-8D1EF015C9B8}"/>
              </a:ext>
            </a:extLst>
          </p:cNvPr>
          <p:cNvSpPr txBox="1"/>
          <p:nvPr/>
        </p:nvSpPr>
        <p:spPr>
          <a:xfrm>
            <a:off x="1145179" y="1474150"/>
            <a:ext cx="2781299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rgbClr val="C00000"/>
                </a:solidFill>
              </a:rPr>
              <a:t>Metacognition</a:t>
            </a:r>
          </a:p>
          <a:p>
            <a:endParaRPr lang="en-US" b="1" u="sng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C00000"/>
                </a:solidFill>
              </a:rPr>
              <a:t>Working Memory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C00000"/>
                </a:solidFill>
              </a:rPr>
              <a:t>Attention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C00000"/>
                </a:solidFill>
              </a:rPr>
              <a:t>Attention Shifting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C00000"/>
                </a:solidFill>
              </a:rPr>
              <a:t>Sequencing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644D1B-2B1A-3B34-36A9-8406BF75D376}"/>
              </a:ext>
            </a:extLst>
          </p:cNvPr>
          <p:cNvSpPr txBox="1"/>
          <p:nvPr/>
        </p:nvSpPr>
        <p:spPr>
          <a:xfrm>
            <a:off x="1679943" y="5978853"/>
            <a:ext cx="9930809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The basic skills that all Executive Functions require are found within in Metacognition.</a:t>
            </a:r>
          </a:p>
        </p:txBody>
      </p:sp>
    </p:spTree>
    <p:extLst>
      <p:ext uri="{BB962C8B-B14F-4D97-AF65-F5344CB8AC3E}">
        <p14:creationId xmlns:p14="http://schemas.microsoft.com/office/powerpoint/2010/main" val="2117519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2000">
              <a:srgbClr val="FF8DCF"/>
            </a:gs>
            <a:gs pos="66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C9BDFCC-43C9-1842-9C1B-CE3B59B0ACDB}"/>
              </a:ext>
            </a:extLst>
          </p:cNvPr>
          <p:cNvSpPr txBox="1"/>
          <p:nvPr/>
        </p:nvSpPr>
        <p:spPr>
          <a:xfrm>
            <a:off x="642938" y="834887"/>
            <a:ext cx="11058732" cy="64633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 Creative Drama Games that teach </a:t>
            </a:r>
            <a:r>
              <a:rPr lang="en-US" sz="3600" b="1" dirty="0">
                <a:solidFill>
                  <a:srgbClr val="C00000"/>
                </a:solidFill>
              </a:rPr>
              <a:t>Metacognition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F57E98-ACAC-0A4D-A06F-588B4772F5CA}"/>
              </a:ext>
            </a:extLst>
          </p:cNvPr>
          <p:cNvSpPr txBox="1"/>
          <p:nvPr/>
        </p:nvSpPr>
        <p:spPr>
          <a:xfrm>
            <a:off x="821635" y="1895061"/>
            <a:ext cx="4797287" cy="1815882"/>
          </a:xfrm>
          <a:prstGeom prst="rect">
            <a:avLst/>
          </a:prstGeom>
          <a:solidFill>
            <a:schemeClr val="bg1"/>
          </a:solidFill>
          <a:ln w="19050">
            <a:solidFill>
              <a:srgbClr val="CF473F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Working Memory: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Name Games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Change Three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Add on Memory Games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F7ED1C-995C-D848-85FD-A7322B71837D}"/>
              </a:ext>
            </a:extLst>
          </p:cNvPr>
          <p:cNvSpPr txBox="1"/>
          <p:nvPr/>
        </p:nvSpPr>
        <p:spPr>
          <a:xfrm>
            <a:off x="1099930" y="4145676"/>
            <a:ext cx="3962399" cy="1877437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Attention: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Mirroring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Follow the Leader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Magical Power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345257-2B28-014B-B03B-B0A1C8463CCD}"/>
              </a:ext>
            </a:extLst>
          </p:cNvPr>
          <p:cNvSpPr txBox="1"/>
          <p:nvPr/>
        </p:nvSpPr>
        <p:spPr>
          <a:xfrm>
            <a:off x="6202017" y="1956546"/>
            <a:ext cx="5499653" cy="187743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Sequencing: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Group Storytelling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Chain Pantomime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Pattern Ball Passing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95B746-119B-3A49-A5BB-FE6CED7B75D1}"/>
              </a:ext>
            </a:extLst>
          </p:cNvPr>
          <p:cNvSpPr txBox="1"/>
          <p:nvPr/>
        </p:nvSpPr>
        <p:spPr>
          <a:xfrm>
            <a:off x="5340625" y="4186271"/>
            <a:ext cx="6361045" cy="1877437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Attention Shifting: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Three Ball Pass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Pass the Sound/Pass the Movement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Zip-Zap-</a:t>
            </a:r>
            <a:r>
              <a:rPr lang="en-US" sz="2800" dirty="0" err="1"/>
              <a:t>Zop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64699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35;p23">
            <a:extLst>
              <a:ext uri="{FF2B5EF4-FFF2-40B4-BE49-F238E27FC236}">
                <a16:creationId xmlns:a16="http://schemas.microsoft.com/office/drawing/2014/main" id="{9810FF1C-701E-8B45-B02B-75BFDA571CBA}"/>
              </a:ext>
            </a:extLst>
          </p:cNvPr>
          <p:cNvSpPr txBox="1"/>
          <p:nvPr/>
        </p:nvSpPr>
        <p:spPr>
          <a:xfrm>
            <a:off x="542101" y="3874727"/>
            <a:ext cx="3864293" cy="224953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b="1" u="sng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Emotional Regulation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●"/>
              <a:tabLst>
                <a:tab pos="457200" algn="l"/>
              </a:tabLst>
            </a:pPr>
            <a:r>
              <a:rPr lang="en-US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Recognition of Emotion</a:t>
            </a:r>
            <a:endParaRPr lang="en-US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○"/>
              <a:tabLst>
                <a:tab pos="914400" algn="l"/>
              </a:tabLst>
            </a:pPr>
            <a:r>
              <a:rPr lang="en-US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In Self</a:t>
            </a:r>
            <a:endParaRPr lang="en-US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○"/>
              <a:tabLst>
                <a:tab pos="914400" algn="l"/>
              </a:tabLst>
            </a:pPr>
            <a:r>
              <a:rPr lang="en-US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In Others</a:t>
            </a:r>
            <a:endParaRPr lang="en-US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●"/>
              <a:tabLst>
                <a:tab pos="457200" algn="l"/>
              </a:tabLst>
            </a:pPr>
            <a:r>
              <a:rPr lang="en-US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Ability to Express, Modify, or Suppress an Emotion</a:t>
            </a:r>
            <a:endParaRPr lang="en-US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2D591F8-AE79-E249-AC32-9BD26F58EF1D}"/>
              </a:ext>
            </a:extLst>
          </p:cNvPr>
          <p:cNvSpPr/>
          <p:nvPr/>
        </p:nvSpPr>
        <p:spPr>
          <a:xfrm>
            <a:off x="4120256" y="1367665"/>
            <a:ext cx="4450055" cy="44021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E963B7-D243-344A-85A2-C0B7E1E9E8B4}"/>
              </a:ext>
            </a:extLst>
          </p:cNvPr>
          <p:cNvSpPr txBox="1"/>
          <p:nvPr/>
        </p:nvSpPr>
        <p:spPr>
          <a:xfrm>
            <a:off x="118533" y="118534"/>
            <a:ext cx="11887200" cy="6463308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                                                                                                   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3" name="Google Shape;125;p23">
            <a:extLst>
              <a:ext uri="{FF2B5EF4-FFF2-40B4-BE49-F238E27FC236}">
                <a16:creationId xmlns:a16="http://schemas.microsoft.com/office/drawing/2014/main" id="{2649EECC-F864-3043-9BD6-C5D00FA4627B}"/>
              </a:ext>
            </a:extLst>
          </p:cNvPr>
          <p:cNvGrpSpPr/>
          <p:nvPr/>
        </p:nvGrpSpPr>
        <p:grpSpPr>
          <a:xfrm>
            <a:off x="5165402" y="1554101"/>
            <a:ext cx="2165985" cy="2165985"/>
            <a:chOff x="3418151" y="2"/>
            <a:chExt cx="2166000" cy="2166000"/>
          </a:xfrm>
        </p:grpSpPr>
        <p:sp>
          <p:nvSpPr>
            <p:cNvPr id="4" name="Google Shape;126;p23">
              <a:extLst>
                <a:ext uri="{FF2B5EF4-FFF2-40B4-BE49-F238E27FC236}">
                  <a16:creationId xmlns:a16="http://schemas.microsoft.com/office/drawing/2014/main" id="{D14528E3-01F2-FD42-ACD0-20E5EA786BC9}"/>
                </a:ext>
              </a:extLst>
            </p:cNvPr>
            <p:cNvSpPr/>
            <p:nvPr/>
          </p:nvSpPr>
          <p:spPr>
            <a:xfrm>
              <a:off x="3418151" y="2"/>
              <a:ext cx="2166000" cy="2166000"/>
            </a:xfrm>
            <a:prstGeom prst="ellipse">
              <a:avLst/>
            </a:prstGeom>
            <a:solidFill>
              <a:srgbClr val="D838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en-US"/>
            </a:p>
          </p:txBody>
        </p:sp>
        <p:sp>
          <p:nvSpPr>
            <p:cNvPr id="5" name="Google Shape;127;p23">
              <a:extLst>
                <a:ext uri="{FF2B5EF4-FFF2-40B4-BE49-F238E27FC236}">
                  <a16:creationId xmlns:a16="http://schemas.microsoft.com/office/drawing/2014/main" id="{2EA65B01-E6D5-AE4E-951C-1E028E46FF2B}"/>
                </a:ext>
              </a:extLst>
            </p:cNvPr>
            <p:cNvSpPr txBox="1"/>
            <p:nvPr/>
          </p:nvSpPr>
          <p:spPr>
            <a:xfrm>
              <a:off x="3753096" y="640803"/>
              <a:ext cx="1496100" cy="702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600" dirty="0">
                  <a:solidFill>
                    <a:srgbClr val="FFFFFF"/>
                  </a:solidFill>
                  <a:effectLst/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Metacognition</a:t>
              </a:r>
              <a:endPara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" name="Google Shape;131;p23">
            <a:extLst>
              <a:ext uri="{FF2B5EF4-FFF2-40B4-BE49-F238E27FC236}">
                <a16:creationId xmlns:a16="http://schemas.microsoft.com/office/drawing/2014/main" id="{BE2347E0-6D96-E749-9D99-0F5F7799843B}"/>
              </a:ext>
            </a:extLst>
          </p:cNvPr>
          <p:cNvGrpSpPr/>
          <p:nvPr/>
        </p:nvGrpSpPr>
        <p:grpSpPr>
          <a:xfrm>
            <a:off x="4340023" y="2779152"/>
            <a:ext cx="2165985" cy="2165985"/>
            <a:chOff x="2634001" y="1463389"/>
            <a:chExt cx="2166000" cy="2166000"/>
          </a:xfrm>
        </p:grpSpPr>
        <p:sp>
          <p:nvSpPr>
            <p:cNvPr id="8" name="Google Shape;132;p23">
              <a:extLst>
                <a:ext uri="{FF2B5EF4-FFF2-40B4-BE49-F238E27FC236}">
                  <a16:creationId xmlns:a16="http://schemas.microsoft.com/office/drawing/2014/main" id="{4280E680-432D-7A4B-85AE-9659F08C3F25}"/>
                </a:ext>
              </a:extLst>
            </p:cNvPr>
            <p:cNvSpPr/>
            <p:nvPr/>
          </p:nvSpPr>
          <p:spPr>
            <a:xfrm>
              <a:off x="2634001" y="1463389"/>
              <a:ext cx="2166000" cy="2166000"/>
            </a:xfrm>
            <a:prstGeom prst="ellipse">
              <a:avLst/>
            </a:prstGeom>
            <a:solidFill>
              <a:srgbClr val="8020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en-US"/>
            </a:p>
          </p:txBody>
        </p:sp>
        <p:sp>
          <p:nvSpPr>
            <p:cNvPr id="9" name="Google Shape;133;p23">
              <a:extLst>
                <a:ext uri="{FF2B5EF4-FFF2-40B4-BE49-F238E27FC236}">
                  <a16:creationId xmlns:a16="http://schemas.microsoft.com/office/drawing/2014/main" id="{A8E2654C-6F1E-2C43-A6D0-5D253E0A40BC}"/>
                </a:ext>
              </a:extLst>
            </p:cNvPr>
            <p:cNvSpPr txBox="1"/>
            <p:nvPr/>
          </p:nvSpPr>
          <p:spPr>
            <a:xfrm>
              <a:off x="2968956" y="2194953"/>
              <a:ext cx="1496100" cy="702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700" dirty="0">
                  <a:solidFill>
                    <a:srgbClr val="FFFFFF"/>
                  </a:solidFill>
                  <a:effectLst/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Emotional Regulation </a:t>
              </a:r>
              <a:endPara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Google Shape;122;p23">
            <a:extLst>
              <a:ext uri="{FF2B5EF4-FFF2-40B4-BE49-F238E27FC236}">
                <a16:creationId xmlns:a16="http://schemas.microsoft.com/office/drawing/2014/main" id="{59B8F133-2F0E-B844-A49A-E292BD7D0E23}"/>
              </a:ext>
            </a:extLst>
          </p:cNvPr>
          <p:cNvSpPr txBox="1">
            <a:spLocks noGrp="1"/>
          </p:cNvSpPr>
          <p:nvPr/>
        </p:nvSpPr>
        <p:spPr>
          <a:xfrm>
            <a:off x="3214277" y="509815"/>
            <a:ext cx="5695711" cy="572135"/>
          </a:xfrm>
          <a:prstGeom prst="rect">
            <a:avLst/>
          </a:prstGeom>
          <a:noFill/>
          <a:ln w="28575">
            <a:solidFill>
              <a:srgbClr val="3F91D4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     </a:t>
            </a:r>
            <a:r>
              <a:rPr lang="en-US" sz="2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EXECUTIVE </a:t>
            </a:r>
            <a:r>
              <a:rPr lang="en-US" sz="2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FUNCTIONS</a:t>
            </a:r>
            <a:r>
              <a:rPr lang="en-US" sz="2800" b="1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en-US" sz="1200" dirty="0">
              <a:solidFill>
                <a:srgbClr val="0070C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717815-08FC-2848-8619-8D1EF015C9B8}"/>
              </a:ext>
            </a:extLst>
          </p:cNvPr>
          <p:cNvSpPr txBox="1"/>
          <p:nvPr/>
        </p:nvSpPr>
        <p:spPr>
          <a:xfrm>
            <a:off x="1213485" y="1495415"/>
            <a:ext cx="2781299" cy="175432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rgbClr val="FF0000"/>
                </a:solidFill>
              </a:rPr>
              <a:t>Metacognition</a:t>
            </a:r>
          </a:p>
          <a:p>
            <a:endParaRPr lang="en-US" b="1" u="sng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0000"/>
                </a:solidFill>
              </a:rPr>
              <a:t>Working Memory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0000"/>
                </a:solidFill>
              </a:rPr>
              <a:t>Attention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0000"/>
                </a:solidFill>
              </a:rPr>
              <a:t>Attention Shifting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0000"/>
                </a:solidFill>
              </a:rPr>
              <a:t>Sequencing</a:t>
            </a:r>
          </a:p>
        </p:txBody>
      </p:sp>
    </p:spTree>
    <p:extLst>
      <p:ext uri="{BB962C8B-B14F-4D97-AF65-F5344CB8AC3E}">
        <p14:creationId xmlns:p14="http://schemas.microsoft.com/office/powerpoint/2010/main" val="4249075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">
              <a:srgbClr val="FF8DCF"/>
            </a:gs>
            <a:gs pos="71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0134616-1857-4A49-89C9-926481DCC137}"/>
              </a:ext>
            </a:extLst>
          </p:cNvPr>
          <p:cNvSpPr txBox="1"/>
          <p:nvPr/>
        </p:nvSpPr>
        <p:spPr>
          <a:xfrm>
            <a:off x="361507" y="993913"/>
            <a:ext cx="11196084" cy="584775"/>
          </a:xfrm>
          <a:prstGeom prst="rect">
            <a:avLst/>
          </a:prstGeom>
          <a:solidFill>
            <a:srgbClr val="FBFF9F"/>
          </a:solidFill>
          <a:ln>
            <a:solidFill>
              <a:srgbClr val="CF473F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Creative Drama Games that teach </a:t>
            </a:r>
            <a:r>
              <a:rPr lang="en-US" sz="3200" b="1" dirty="0">
                <a:solidFill>
                  <a:srgbClr val="C00000"/>
                </a:solidFill>
              </a:rPr>
              <a:t>Emotional Regulation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23076B-D99F-6945-8711-8DC95F604CB2}"/>
              </a:ext>
            </a:extLst>
          </p:cNvPr>
          <p:cNvSpPr txBox="1"/>
          <p:nvPr/>
        </p:nvSpPr>
        <p:spPr>
          <a:xfrm>
            <a:off x="1007164" y="2067339"/>
            <a:ext cx="6999152" cy="1877437"/>
          </a:xfrm>
          <a:prstGeom prst="rect">
            <a:avLst/>
          </a:prstGeom>
          <a:solidFill>
            <a:srgbClr val="FBFF9F"/>
          </a:solidFill>
          <a:ln>
            <a:solidFill>
              <a:srgbClr val="CF473F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solidFill>
                  <a:srgbClr val="C00000"/>
                </a:solidFill>
              </a:rPr>
              <a:t>Recognition of Emotions in Self</a:t>
            </a:r>
            <a:r>
              <a:rPr lang="en-US" sz="3200" b="1" dirty="0">
                <a:solidFill>
                  <a:srgbClr val="C00000"/>
                </a:solidFill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C00000"/>
                </a:solidFill>
              </a:rPr>
              <a:t>Emotion Walks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C00000"/>
                </a:solidFill>
              </a:rPr>
              <a:t>Pass the Face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C00000"/>
                </a:solidFill>
              </a:rPr>
              <a:t>Emotion Orchestra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D24EFE-1BA7-1C49-8003-9A67CB5BA71F}"/>
              </a:ext>
            </a:extLst>
          </p:cNvPr>
          <p:cNvSpPr txBox="1"/>
          <p:nvPr/>
        </p:nvSpPr>
        <p:spPr>
          <a:xfrm>
            <a:off x="3723860" y="4433427"/>
            <a:ext cx="7557284" cy="1877437"/>
          </a:xfrm>
          <a:prstGeom prst="rect">
            <a:avLst/>
          </a:prstGeom>
          <a:solidFill>
            <a:srgbClr val="FBFF9F"/>
          </a:solidFill>
          <a:ln>
            <a:solidFill>
              <a:srgbClr val="CF473F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solidFill>
                  <a:srgbClr val="CF473F"/>
                </a:solidFill>
              </a:rPr>
              <a:t>Recognition of Emotions in Others</a:t>
            </a:r>
            <a:r>
              <a:rPr lang="en-US" sz="3200" b="1" dirty="0">
                <a:solidFill>
                  <a:srgbClr val="CF473F"/>
                </a:solidFill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CF473F"/>
                </a:solidFill>
              </a:rPr>
              <a:t>Group Mood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CF473F"/>
                </a:solidFill>
              </a:rPr>
              <a:t>Making an Entrance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CF473F"/>
                </a:solidFill>
              </a:rPr>
              <a:t>Sculpting Emotions</a:t>
            </a:r>
          </a:p>
        </p:txBody>
      </p:sp>
    </p:spTree>
    <p:extLst>
      <p:ext uri="{BB962C8B-B14F-4D97-AF65-F5344CB8AC3E}">
        <p14:creationId xmlns:p14="http://schemas.microsoft.com/office/powerpoint/2010/main" val="7653945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8000">
              <a:srgbClr val="FF8DCF"/>
            </a:gs>
            <a:gs pos="71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AD9B0CC-3B7C-BC46-8AF9-5EF212B8060C}"/>
              </a:ext>
            </a:extLst>
          </p:cNvPr>
          <p:cNvSpPr txBox="1"/>
          <p:nvPr/>
        </p:nvSpPr>
        <p:spPr>
          <a:xfrm>
            <a:off x="543339" y="1179443"/>
            <a:ext cx="11039061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CF473F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More Drama Activities that teach </a:t>
            </a:r>
            <a:r>
              <a:rPr lang="en-US" sz="3200" b="1" dirty="0">
                <a:solidFill>
                  <a:srgbClr val="CF473F"/>
                </a:solidFill>
              </a:rPr>
              <a:t>Emotional Regulation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68A2D2-BC86-CB4E-B551-16DFA671ABF6}"/>
              </a:ext>
            </a:extLst>
          </p:cNvPr>
          <p:cNvSpPr txBox="1"/>
          <p:nvPr/>
        </p:nvSpPr>
        <p:spPr>
          <a:xfrm>
            <a:off x="903767" y="2262237"/>
            <a:ext cx="10559363" cy="32316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CF473F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solidFill>
                  <a:srgbClr val="CF473F"/>
                </a:solidFill>
              </a:rPr>
              <a:t>Ability to Express, Modify, or Suppress an Emotion</a:t>
            </a:r>
            <a:r>
              <a:rPr lang="en-US" sz="3600" b="1" dirty="0">
                <a:solidFill>
                  <a:srgbClr val="CF473F"/>
                </a:solidFill>
              </a:rPr>
              <a:t>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CF473F"/>
                </a:solidFill>
              </a:rPr>
              <a:t>Progressive Body Relaxation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CF473F"/>
                </a:solidFill>
              </a:rPr>
              <a:t>Diaphragmatic Breathing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CF473F"/>
                </a:solidFill>
              </a:rPr>
              <a:t>Pass the Sound/Pass the Movement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CF473F"/>
                </a:solidFill>
              </a:rPr>
              <a:t>Changing Emotional Intensity in Body, Face, &amp; Voice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CF473F"/>
                </a:solidFill>
              </a:rPr>
              <a:t>Acting out a Scene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CF473F"/>
                </a:solidFill>
              </a:rPr>
              <a:t>Working on Subtext</a:t>
            </a:r>
          </a:p>
        </p:txBody>
      </p:sp>
    </p:spTree>
    <p:extLst>
      <p:ext uri="{BB962C8B-B14F-4D97-AF65-F5344CB8AC3E}">
        <p14:creationId xmlns:p14="http://schemas.microsoft.com/office/powerpoint/2010/main" val="29818489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35;p23">
            <a:extLst>
              <a:ext uri="{FF2B5EF4-FFF2-40B4-BE49-F238E27FC236}">
                <a16:creationId xmlns:a16="http://schemas.microsoft.com/office/drawing/2014/main" id="{9810FF1C-701E-8B45-B02B-75BFDA571CBA}"/>
              </a:ext>
            </a:extLst>
          </p:cNvPr>
          <p:cNvSpPr txBox="1"/>
          <p:nvPr/>
        </p:nvSpPr>
        <p:spPr>
          <a:xfrm>
            <a:off x="542101" y="3874727"/>
            <a:ext cx="3864293" cy="2249536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b="1" u="sng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Emotional Regulation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●"/>
              <a:tabLst>
                <a:tab pos="457200" algn="l"/>
              </a:tabLst>
            </a:pPr>
            <a:r>
              <a:rPr lang="en-US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Recognition of Emotion</a:t>
            </a:r>
            <a:endParaRPr lang="en-US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○"/>
              <a:tabLst>
                <a:tab pos="914400" algn="l"/>
              </a:tabLst>
            </a:pPr>
            <a:r>
              <a:rPr lang="en-US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In Self</a:t>
            </a:r>
            <a:endParaRPr lang="en-US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○"/>
              <a:tabLst>
                <a:tab pos="914400" algn="l"/>
              </a:tabLst>
            </a:pPr>
            <a:r>
              <a:rPr lang="en-US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In Others</a:t>
            </a:r>
            <a:endParaRPr lang="en-US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●"/>
              <a:tabLst>
                <a:tab pos="457200" algn="l"/>
              </a:tabLst>
            </a:pPr>
            <a:r>
              <a:rPr lang="en-US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Ability to Express, Modify, or Suppress an Emotion</a:t>
            </a:r>
            <a:endParaRPr lang="en-US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2D591F8-AE79-E249-AC32-9BD26F58EF1D}"/>
              </a:ext>
            </a:extLst>
          </p:cNvPr>
          <p:cNvSpPr/>
          <p:nvPr/>
        </p:nvSpPr>
        <p:spPr>
          <a:xfrm>
            <a:off x="4120256" y="1367665"/>
            <a:ext cx="4450055" cy="44021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oogle Shape;125;p23">
            <a:extLst>
              <a:ext uri="{FF2B5EF4-FFF2-40B4-BE49-F238E27FC236}">
                <a16:creationId xmlns:a16="http://schemas.microsoft.com/office/drawing/2014/main" id="{2649EECC-F864-3043-9BD6-C5D00FA4627B}"/>
              </a:ext>
            </a:extLst>
          </p:cNvPr>
          <p:cNvGrpSpPr/>
          <p:nvPr/>
        </p:nvGrpSpPr>
        <p:grpSpPr>
          <a:xfrm>
            <a:off x="5165402" y="1554101"/>
            <a:ext cx="2165985" cy="2165985"/>
            <a:chOff x="3418151" y="2"/>
            <a:chExt cx="2166000" cy="2166000"/>
          </a:xfrm>
        </p:grpSpPr>
        <p:sp>
          <p:nvSpPr>
            <p:cNvPr id="4" name="Google Shape;126;p23">
              <a:extLst>
                <a:ext uri="{FF2B5EF4-FFF2-40B4-BE49-F238E27FC236}">
                  <a16:creationId xmlns:a16="http://schemas.microsoft.com/office/drawing/2014/main" id="{D14528E3-01F2-FD42-ACD0-20E5EA786BC9}"/>
                </a:ext>
              </a:extLst>
            </p:cNvPr>
            <p:cNvSpPr/>
            <p:nvPr/>
          </p:nvSpPr>
          <p:spPr>
            <a:xfrm>
              <a:off x="3418151" y="2"/>
              <a:ext cx="2166000" cy="2166000"/>
            </a:xfrm>
            <a:prstGeom prst="ellipse">
              <a:avLst/>
            </a:prstGeom>
            <a:solidFill>
              <a:srgbClr val="D838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en-US"/>
            </a:p>
          </p:txBody>
        </p:sp>
        <p:sp>
          <p:nvSpPr>
            <p:cNvPr id="5" name="Google Shape;127;p23">
              <a:extLst>
                <a:ext uri="{FF2B5EF4-FFF2-40B4-BE49-F238E27FC236}">
                  <a16:creationId xmlns:a16="http://schemas.microsoft.com/office/drawing/2014/main" id="{2EA65B01-E6D5-AE4E-951C-1E028E46FF2B}"/>
                </a:ext>
              </a:extLst>
            </p:cNvPr>
            <p:cNvSpPr txBox="1"/>
            <p:nvPr/>
          </p:nvSpPr>
          <p:spPr>
            <a:xfrm>
              <a:off x="3753096" y="640803"/>
              <a:ext cx="1496100" cy="702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600" dirty="0">
                  <a:solidFill>
                    <a:srgbClr val="FFFFFF"/>
                  </a:solidFill>
                  <a:effectLst/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Metacognition</a:t>
              </a:r>
              <a:endPara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" name="Google Shape;131;p23">
            <a:extLst>
              <a:ext uri="{FF2B5EF4-FFF2-40B4-BE49-F238E27FC236}">
                <a16:creationId xmlns:a16="http://schemas.microsoft.com/office/drawing/2014/main" id="{BE2347E0-6D96-E749-9D99-0F5F7799843B}"/>
              </a:ext>
            </a:extLst>
          </p:cNvPr>
          <p:cNvGrpSpPr/>
          <p:nvPr/>
        </p:nvGrpSpPr>
        <p:grpSpPr>
          <a:xfrm>
            <a:off x="4340023" y="2779152"/>
            <a:ext cx="2165985" cy="2165985"/>
            <a:chOff x="2634001" y="1463389"/>
            <a:chExt cx="2166000" cy="2166000"/>
          </a:xfrm>
        </p:grpSpPr>
        <p:sp>
          <p:nvSpPr>
            <p:cNvPr id="8" name="Google Shape;132;p23">
              <a:extLst>
                <a:ext uri="{FF2B5EF4-FFF2-40B4-BE49-F238E27FC236}">
                  <a16:creationId xmlns:a16="http://schemas.microsoft.com/office/drawing/2014/main" id="{4280E680-432D-7A4B-85AE-9659F08C3F25}"/>
                </a:ext>
              </a:extLst>
            </p:cNvPr>
            <p:cNvSpPr/>
            <p:nvPr/>
          </p:nvSpPr>
          <p:spPr>
            <a:xfrm>
              <a:off x="2634001" y="1463389"/>
              <a:ext cx="2166000" cy="2166000"/>
            </a:xfrm>
            <a:prstGeom prst="ellipse">
              <a:avLst/>
            </a:prstGeom>
            <a:solidFill>
              <a:srgbClr val="8020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en-US"/>
            </a:p>
          </p:txBody>
        </p:sp>
        <p:sp>
          <p:nvSpPr>
            <p:cNvPr id="9" name="Google Shape;133;p23">
              <a:extLst>
                <a:ext uri="{FF2B5EF4-FFF2-40B4-BE49-F238E27FC236}">
                  <a16:creationId xmlns:a16="http://schemas.microsoft.com/office/drawing/2014/main" id="{A8E2654C-6F1E-2C43-A6D0-5D253E0A40BC}"/>
                </a:ext>
              </a:extLst>
            </p:cNvPr>
            <p:cNvSpPr txBox="1"/>
            <p:nvPr/>
          </p:nvSpPr>
          <p:spPr>
            <a:xfrm>
              <a:off x="2968956" y="2194953"/>
              <a:ext cx="1496100" cy="702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700" dirty="0">
                  <a:solidFill>
                    <a:srgbClr val="FFFFFF"/>
                  </a:solidFill>
                  <a:effectLst/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Emotional Regulation </a:t>
              </a:r>
              <a:endPara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" name="Google Shape;128;p23">
            <a:extLst>
              <a:ext uri="{FF2B5EF4-FFF2-40B4-BE49-F238E27FC236}">
                <a16:creationId xmlns:a16="http://schemas.microsoft.com/office/drawing/2014/main" id="{977356B7-321D-D44E-8E12-FF17FFCEA5C2}"/>
              </a:ext>
            </a:extLst>
          </p:cNvPr>
          <p:cNvGrpSpPr/>
          <p:nvPr/>
        </p:nvGrpSpPr>
        <p:grpSpPr>
          <a:xfrm>
            <a:off x="6248385" y="2887867"/>
            <a:ext cx="2165985" cy="2165985"/>
            <a:chOff x="4196458" y="1548989"/>
            <a:chExt cx="2166000" cy="2166000"/>
          </a:xfrm>
        </p:grpSpPr>
        <p:sp>
          <p:nvSpPr>
            <p:cNvPr id="11" name="Google Shape;129;p23">
              <a:extLst>
                <a:ext uri="{FF2B5EF4-FFF2-40B4-BE49-F238E27FC236}">
                  <a16:creationId xmlns:a16="http://schemas.microsoft.com/office/drawing/2014/main" id="{06DD8DD1-1F02-0B40-BC6C-63944920AE92}"/>
                </a:ext>
              </a:extLst>
            </p:cNvPr>
            <p:cNvSpPr/>
            <p:nvPr/>
          </p:nvSpPr>
          <p:spPr>
            <a:xfrm>
              <a:off x="4196458" y="1548989"/>
              <a:ext cx="2166000" cy="2166000"/>
            </a:xfrm>
            <a:prstGeom prst="ellipse">
              <a:avLst/>
            </a:prstGeom>
            <a:solidFill>
              <a:srgbClr val="B02C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en-US"/>
            </a:p>
          </p:txBody>
        </p:sp>
        <p:sp>
          <p:nvSpPr>
            <p:cNvPr id="12" name="Google Shape;130;p23">
              <a:extLst>
                <a:ext uri="{FF2B5EF4-FFF2-40B4-BE49-F238E27FC236}">
                  <a16:creationId xmlns:a16="http://schemas.microsoft.com/office/drawing/2014/main" id="{8CA429E1-10C2-E34F-A0C0-5C651390197B}"/>
                </a:ext>
              </a:extLst>
            </p:cNvPr>
            <p:cNvSpPr txBox="1"/>
            <p:nvPr/>
          </p:nvSpPr>
          <p:spPr>
            <a:xfrm>
              <a:off x="4531407" y="2171824"/>
              <a:ext cx="1496100" cy="702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>
                  <a:solidFill>
                    <a:srgbClr val="FFFFFF"/>
                  </a:solidFill>
                  <a:effectLst/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Behavioral Regulation</a:t>
              </a:r>
              <a:endPara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Google Shape;122;p23">
            <a:extLst>
              <a:ext uri="{FF2B5EF4-FFF2-40B4-BE49-F238E27FC236}">
                <a16:creationId xmlns:a16="http://schemas.microsoft.com/office/drawing/2014/main" id="{59B8F133-2F0E-B844-A49A-E292BD7D0E23}"/>
              </a:ext>
            </a:extLst>
          </p:cNvPr>
          <p:cNvSpPr txBox="1">
            <a:spLocks noGrp="1"/>
          </p:cNvSpPr>
          <p:nvPr/>
        </p:nvSpPr>
        <p:spPr>
          <a:xfrm>
            <a:off x="3214277" y="509815"/>
            <a:ext cx="5695711" cy="57213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     </a:t>
            </a:r>
            <a:r>
              <a:rPr lang="en-US" sz="2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EXECUTIVE </a:t>
            </a:r>
            <a:r>
              <a:rPr lang="en-US" sz="2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FUNCTIONS</a:t>
            </a:r>
            <a:r>
              <a:rPr lang="en-US" sz="2800" b="1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en-US" sz="1200" dirty="0">
              <a:solidFill>
                <a:srgbClr val="0070C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717815-08FC-2848-8619-8D1EF015C9B8}"/>
              </a:ext>
            </a:extLst>
          </p:cNvPr>
          <p:cNvSpPr txBox="1"/>
          <p:nvPr/>
        </p:nvSpPr>
        <p:spPr>
          <a:xfrm>
            <a:off x="1213485" y="1495415"/>
            <a:ext cx="2781299" cy="175432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rgbClr val="FF0000"/>
                </a:solidFill>
              </a:rPr>
              <a:t>Metacognition</a:t>
            </a:r>
          </a:p>
          <a:p>
            <a:endParaRPr lang="en-US" b="1" u="sng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0000"/>
                </a:solidFill>
              </a:rPr>
              <a:t>Working Memory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0000"/>
                </a:solidFill>
              </a:rPr>
              <a:t>Attention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0000"/>
                </a:solidFill>
              </a:rPr>
              <a:t>Attention Shifting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0000"/>
                </a:solidFill>
              </a:rPr>
              <a:t>Sequencing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CA47EDF-7F12-AF73-3FDC-6F702217D8A0}"/>
              </a:ext>
            </a:extLst>
          </p:cNvPr>
          <p:cNvSpPr txBox="1"/>
          <p:nvPr/>
        </p:nvSpPr>
        <p:spPr>
          <a:xfrm>
            <a:off x="8589316" y="3568733"/>
            <a:ext cx="3334089" cy="1938992"/>
          </a:xfrm>
          <a:prstGeom prst="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F473F"/>
                </a:solidFill>
              </a:rPr>
              <a:t>    </a:t>
            </a:r>
            <a:r>
              <a:rPr lang="en-US" b="1" u="sng" dirty="0">
                <a:solidFill>
                  <a:srgbClr val="CF473F"/>
                </a:solidFill>
              </a:rPr>
              <a:t> </a:t>
            </a:r>
            <a:r>
              <a:rPr lang="en-US" b="1" u="sng" dirty="0">
                <a:solidFill>
                  <a:schemeClr val="accent2">
                    <a:lumMod val="50000"/>
                  </a:schemeClr>
                </a:solidFill>
              </a:rPr>
              <a:t>Behavioral Regulation</a:t>
            </a:r>
          </a:p>
          <a:p>
            <a:endParaRPr lang="en-US" sz="1200" b="1" u="sng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Recognition of Behavior Choices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Ability to Express, Modify, or Suppress a Behavior</a:t>
            </a:r>
          </a:p>
        </p:txBody>
      </p:sp>
    </p:spTree>
    <p:extLst>
      <p:ext uri="{BB962C8B-B14F-4D97-AF65-F5344CB8AC3E}">
        <p14:creationId xmlns:p14="http://schemas.microsoft.com/office/powerpoint/2010/main" val="1849841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rgbClr val="FF8DC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FD898A9-3742-594F-9412-AB5BC78D0A9E}"/>
              </a:ext>
            </a:extLst>
          </p:cNvPr>
          <p:cNvSpPr txBox="1"/>
          <p:nvPr/>
        </p:nvSpPr>
        <p:spPr>
          <a:xfrm>
            <a:off x="585788" y="848139"/>
            <a:ext cx="11415712" cy="58477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 Creative Drama Games that teach </a:t>
            </a:r>
            <a:r>
              <a:rPr lang="en-US" sz="3200" b="1" dirty="0">
                <a:solidFill>
                  <a:srgbClr val="C00000"/>
                </a:solidFill>
              </a:rPr>
              <a:t>Behavioral Regulation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0DAB57-D4CA-6545-9B82-80207B758326}"/>
              </a:ext>
            </a:extLst>
          </p:cNvPr>
          <p:cNvSpPr txBox="1"/>
          <p:nvPr/>
        </p:nvSpPr>
        <p:spPr>
          <a:xfrm>
            <a:off x="993912" y="1805420"/>
            <a:ext cx="10642292" cy="2554545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solidFill>
                  <a:srgbClr val="C00000"/>
                </a:solidFill>
              </a:rPr>
              <a:t>Recognition of Behavior Choices: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C00000"/>
                </a:solidFill>
              </a:rPr>
              <a:t>Scene analysis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C00000"/>
                </a:solidFill>
              </a:rPr>
              <a:t>Watching a Scene and Discussing the Character/Actor Choices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C00000"/>
                </a:solidFill>
              </a:rPr>
              <a:t>Improvisation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520A17-E74C-BA44-BB51-B824EC420072}"/>
              </a:ext>
            </a:extLst>
          </p:cNvPr>
          <p:cNvSpPr txBox="1"/>
          <p:nvPr/>
        </p:nvSpPr>
        <p:spPr>
          <a:xfrm>
            <a:off x="1471613" y="4994928"/>
            <a:ext cx="10164591" cy="1077218"/>
          </a:xfrm>
          <a:prstGeom prst="rect">
            <a:avLst/>
          </a:prstGeom>
          <a:solidFill>
            <a:schemeClr val="bg1"/>
          </a:solidFill>
          <a:ln w="28575">
            <a:solidFill>
              <a:srgbClr val="CF473F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 </a:t>
            </a:r>
            <a:r>
              <a:rPr lang="en-US" sz="3200" b="1" u="sng" dirty="0">
                <a:solidFill>
                  <a:srgbClr val="C00000"/>
                </a:solidFill>
              </a:rPr>
              <a:t>Ability to Express, Modify or Suppress a Behavior: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C00000"/>
                </a:solidFill>
              </a:rPr>
              <a:t>Acting out a scene</a:t>
            </a:r>
          </a:p>
        </p:txBody>
      </p:sp>
    </p:spTree>
    <p:extLst>
      <p:ext uri="{BB962C8B-B14F-4D97-AF65-F5344CB8AC3E}">
        <p14:creationId xmlns:p14="http://schemas.microsoft.com/office/powerpoint/2010/main" val="1506199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36;p23">
            <a:extLst>
              <a:ext uri="{FF2B5EF4-FFF2-40B4-BE49-F238E27FC236}">
                <a16:creationId xmlns:a16="http://schemas.microsoft.com/office/drawing/2014/main" id="{6598A558-7799-C34B-82B5-D4E427E60B67}"/>
              </a:ext>
            </a:extLst>
          </p:cNvPr>
          <p:cNvSpPr txBox="1"/>
          <p:nvPr/>
        </p:nvSpPr>
        <p:spPr>
          <a:xfrm>
            <a:off x="7179911" y="4938877"/>
            <a:ext cx="4450055" cy="1487823"/>
          </a:xfrm>
          <a:prstGeom prst="rect">
            <a:avLst/>
          </a:prstGeom>
          <a:noFill/>
          <a:ln w="28575">
            <a:solidFill>
              <a:srgbClr val="CF473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      </a:t>
            </a:r>
            <a:r>
              <a:rPr lang="en-US" b="1" dirty="0">
                <a:solidFill>
                  <a:srgbClr val="CF473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b="1" u="sng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Behavioral Regulation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chemeClr val="accent3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●"/>
              <a:tabLst>
                <a:tab pos="457200" algn="l"/>
              </a:tabLst>
            </a:pPr>
            <a:r>
              <a:rPr lang="en-US" b="1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Recognition of Behavior Choices</a:t>
            </a:r>
            <a:endParaRPr lang="en-US" dirty="0">
              <a:solidFill>
                <a:schemeClr val="accent3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●"/>
              <a:tabLst>
                <a:tab pos="457200" algn="l"/>
              </a:tabLst>
            </a:pPr>
            <a:r>
              <a:rPr lang="en-US" b="1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Ability to Express, Modify, or Suppress a Behavior</a:t>
            </a:r>
            <a:endParaRPr lang="en-US" dirty="0">
              <a:solidFill>
                <a:schemeClr val="accent3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35;p23">
            <a:extLst>
              <a:ext uri="{FF2B5EF4-FFF2-40B4-BE49-F238E27FC236}">
                <a16:creationId xmlns:a16="http://schemas.microsoft.com/office/drawing/2014/main" id="{9810FF1C-701E-8B45-B02B-75BFDA571CBA}"/>
              </a:ext>
            </a:extLst>
          </p:cNvPr>
          <p:cNvSpPr txBox="1"/>
          <p:nvPr/>
        </p:nvSpPr>
        <p:spPr>
          <a:xfrm>
            <a:off x="542101" y="3874727"/>
            <a:ext cx="3864293" cy="2249536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b="1" u="sng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Emotional Regulation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●"/>
              <a:tabLst>
                <a:tab pos="457200" algn="l"/>
              </a:tabLst>
            </a:pPr>
            <a:r>
              <a:rPr lang="en-US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Recognition of Emotion</a:t>
            </a:r>
            <a:endParaRPr lang="en-US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○"/>
              <a:tabLst>
                <a:tab pos="914400" algn="l"/>
              </a:tabLst>
            </a:pPr>
            <a:r>
              <a:rPr lang="en-US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In Self</a:t>
            </a:r>
            <a:endParaRPr lang="en-US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○"/>
              <a:tabLst>
                <a:tab pos="914400" algn="l"/>
              </a:tabLst>
            </a:pPr>
            <a:r>
              <a:rPr lang="en-US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In Others</a:t>
            </a:r>
            <a:endParaRPr lang="en-US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●"/>
              <a:tabLst>
                <a:tab pos="457200" algn="l"/>
              </a:tabLst>
            </a:pPr>
            <a:r>
              <a:rPr lang="en-US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Ability to Express, Modify, or Suppress an Emotion</a:t>
            </a:r>
            <a:endParaRPr lang="en-US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2D591F8-AE79-E249-AC32-9BD26F58EF1D}"/>
              </a:ext>
            </a:extLst>
          </p:cNvPr>
          <p:cNvSpPr/>
          <p:nvPr/>
        </p:nvSpPr>
        <p:spPr>
          <a:xfrm>
            <a:off x="4120256" y="1367665"/>
            <a:ext cx="4450055" cy="44021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oogle Shape;125;p23">
            <a:extLst>
              <a:ext uri="{FF2B5EF4-FFF2-40B4-BE49-F238E27FC236}">
                <a16:creationId xmlns:a16="http://schemas.microsoft.com/office/drawing/2014/main" id="{2649EECC-F864-3043-9BD6-C5D00FA4627B}"/>
              </a:ext>
            </a:extLst>
          </p:cNvPr>
          <p:cNvGrpSpPr/>
          <p:nvPr/>
        </p:nvGrpSpPr>
        <p:grpSpPr>
          <a:xfrm>
            <a:off x="5165402" y="1554101"/>
            <a:ext cx="2165985" cy="2165985"/>
            <a:chOff x="3418151" y="2"/>
            <a:chExt cx="2166000" cy="2166000"/>
          </a:xfrm>
        </p:grpSpPr>
        <p:sp>
          <p:nvSpPr>
            <p:cNvPr id="4" name="Google Shape;126;p23">
              <a:extLst>
                <a:ext uri="{FF2B5EF4-FFF2-40B4-BE49-F238E27FC236}">
                  <a16:creationId xmlns:a16="http://schemas.microsoft.com/office/drawing/2014/main" id="{D14528E3-01F2-FD42-ACD0-20E5EA786BC9}"/>
                </a:ext>
              </a:extLst>
            </p:cNvPr>
            <p:cNvSpPr/>
            <p:nvPr/>
          </p:nvSpPr>
          <p:spPr>
            <a:xfrm>
              <a:off x="3418151" y="2"/>
              <a:ext cx="2166000" cy="2166000"/>
            </a:xfrm>
            <a:prstGeom prst="ellipse">
              <a:avLst/>
            </a:prstGeom>
            <a:solidFill>
              <a:srgbClr val="D838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en-US"/>
            </a:p>
          </p:txBody>
        </p:sp>
        <p:sp>
          <p:nvSpPr>
            <p:cNvPr id="5" name="Google Shape;127;p23">
              <a:extLst>
                <a:ext uri="{FF2B5EF4-FFF2-40B4-BE49-F238E27FC236}">
                  <a16:creationId xmlns:a16="http://schemas.microsoft.com/office/drawing/2014/main" id="{2EA65B01-E6D5-AE4E-951C-1E028E46FF2B}"/>
                </a:ext>
              </a:extLst>
            </p:cNvPr>
            <p:cNvSpPr txBox="1"/>
            <p:nvPr/>
          </p:nvSpPr>
          <p:spPr>
            <a:xfrm>
              <a:off x="3753096" y="640803"/>
              <a:ext cx="1496100" cy="702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600" dirty="0">
                  <a:solidFill>
                    <a:srgbClr val="FFFFFF"/>
                  </a:solidFill>
                  <a:effectLst/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Metacognition</a:t>
              </a:r>
              <a:endPara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" name="Google Shape;131;p23">
            <a:extLst>
              <a:ext uri="{FF2B5EF4-FFF2-40B4-BE49-F238E27FC236}">
                <a16:creationId xmlns:a16="http://schemas.microsoft.com/office/drawing/2014/main" id="{BE2347E0-6D96-E749-9D99-0F5F7799843B}"/>
              </a:ext>
            </a:extLst>
          </p:cNvPr>
          <p:cNvGrpSpPr/>
          <p:nvPr/>
        </p:nvGrpSpPr>
        <p:grpSpPr>
          <a:xfrm>
            <a:off x="4340023" y="2779152"/>
            <a:ext cx="2165985" cy="2165985"/>
            <a:chOff x="2634001" y="1463389"/>
            <a:chExt cx="2166000" cy="2166000"/>
          </a:xfrm>
        </p:grpSpPr>
        <p:sp>
          <p:nvSpPr>
            <p:cNvPr id="8" name="Google Shape;132;p23">
              <a:extLst>
                <a:ext uri="{FF2B5EF4-FFF2-40B4-BE49-F238E27FC236}">
                  <a16:creationId xmlns:a16="http://schemas.microsoft.com/office/drawing/2014/main" id="{4280E680-432D-7A4B-85AE-9659F08C3F25}"/>
                </a:ext>
              </a:extLst>
            </p:cNvPr>
            <p:cNvSpPr/>
            <p:nvPr/>
          </p:nvSpPr>
          <p:spPr>
            <a:xfrm>
              <a:off x="2634001" y="1463389"/>
              <a:ext cx="2166000" cy="2166000"/>
            </a:xfrm>
            <a:prstGeom prst="ellipse">
              <a:avLst/>
            </a:prstGeom>
            <a:solidFill>
              <a:srgbClr val="8020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en-US"/>
            </a:p>
          </p:txBody>
        </p:sp>
        <p:sp>
          <p:nvSpPr>
            <p:cNvPr id="9" name="Google Shape;133;p23">
              <a:extLst>
                <a:ext uri="{FF2B5EF4-FFF2-40B4-BE49-F238E27FC236}">
                  <a16:creationId xmlns:a16="http://schemas.microsoft.com/office/drawing/2014/main" id="{A8E2654C-6F1E-2C43-A6D0-5D253E0A40BC}"/>
                </a:ext>
              </a:extLst>
            </p:cNvPr>
            <p:cNvSpPr txBox="1"/>
            <p:nvPr/>
          </p:nvSpPr>
          <p:spPr>
            <a:xfrm>
              <a:off x="2968956" y="2194953"/>
              <a:ext cx="1496100" cy="702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700" dirty="0">
                  <a:solidFill>
                    <a:srgbClr val="FFFFFF"/>
                  </a:solidFill>
                  <a:effectLst/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Emotional Regulation </a:t>
              </a:r>
              <a:endPara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" name="Google Shape;128;p23">
            <a:extLst>
              <a:ext uri="{FF2B5EF4-FFF2-40B4-BE49-F238E27FC236}">
                <a16:creationId xmlns:a16="http://schemas.microsoft.com/office/drawing/2014/main" id="{977356B7-321D-D44E-8E12-FF17FFCEA5C2}"/>
              </a:ext>
            </a:extLst>
          </p:cNvPr>
          <p:cNvGrpSpPr/>
          <p:nvPr/>
        </p:nvGrpSpPr>
        <p:grpSpPr>
          <a:xfrm>
            <a:off x="6248385" y="2887867"/>
            <a:ext cx="2165985" cy="2165985"/>
            <a:chOff x="4196458" y="1548989"/>
            <a:chExt cx="2166000" cy="2166000"/>
          </a:xfrm>
        </p:grpSpPr>
        <p:sp>
          <p:nvSpPr>
            <p:cNvPr id="11" name="Google Shape;129;p23">
              <a:extLst>
                <a:ext uri="{FF2B5EF4-FFF2-40B4-BE49-F238E27FC236}">
                  <a16:creationId xmlns:a16="http://schemas.microsoft.com/office/drawing/2014/main" id="{06DD8DD1-1F02-0B40-BC6C-63944920AE92}"/>
                </a:ext>
              </a:extLst>
            </p:cNvPr>
            <p:cNvSpPr/>
            <p:nvPr/>
          </p:nvSpPr>
          <p:spPr>
            <a:xfrm>
              <a:off x="4196458" y="1548989"/>
              <a:ext cx="2166000" cy="2166000"/>
            </a:xfrm>
            <a:prstGeom prst="ellipse">
              <a:avLst/>
            </a:prstGeom>
            <a:solidFill>
              <a:srgbClr val="B02C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en-US"/>
            </a:p>
          </p:txBody>
        </p:sp>
        <p:sp>
          <p:nvSpPr>
            <p:cNvPr id="12" name="Google Shape;130;p23">
              <a:extLst>
                <a:ext uri="{FF2B5EF4-FFF2-40B4-BE49-F238E27FC236}">
                  <a16:creationId xmlns:a16="http://schemas.microsoft.com/office/drawing/2014/main" id="{8CA429E1-10C2-E34F-A0C0-5C651390197B}"/>
                </a:ext>
              </a:extLst>
            </p:cNvPr>
            <p:cNvSpPr txBox="1"/>
            <p:nvPr/>
          </p:nvSpPr>
          <p:spPr>
            <a:xfrm>
              <a:off x="4531407" y="2171824"/>
              <a:ext cx="1496100" cy="702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>
                  <a:solidFill>
                    <a:srgbClr val="FFFFFF"/>
                  </a:solidFill>
                  <a:effectLst/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Behavioral Regulation</a:t>
              </a:r>
              <a:endPara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Google Shape;122;p23">
            <a:extLst>
              <a:ext uri="{FF2B5EF4-FFF2-40B4-BE49-F238E27FC236}">
                <a16:creationId xmlns:a16="http://schemas.microsoft.com/office/drawing/2014/main" id="{59B8F133-2F0E-B844-A49A-E292BD7D0E23}"/>
              </a:ext>
            </a:extLst>
          </p:cNvPr>
          <p:cNvSpPr txBox="1">
            <a:spLocks noGrp="1"/>
          </p:cNvSpPr>
          <p:nvPr/>
        </p:nvSpPr>
        <p:spPr>
          <a:xfrm>
            <a:off x="3214277" y="509815"/>
            <a:ext cx="5695711" cy="57213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     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EXECUTIVE </a:t>
            </a:r>
            <a:r>
              <a:rPr lang="en-US" sz="2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FUNCTIONS</a:t>
            </a:r>
            <a:r>
              <a:rPr lang="en-US" sz="2800" b="1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en-US" sz="1200" dirty="0">
              <a:solidFill>
                <a:srgbClr val="0070C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717815-08FC-2848-8619-8D1EF015C9B8}"/>
              </a:ext>
            </a:extLst>
          </p:cNvPr>
          <p:cNvSpPr txBox="1"/>
          <p:nvPr/>
        </p:nvSpPr>
        <p:spPr>
          <a:xfrm>
            <a:off x="1213485" y="1495415"/>
            <a:ext cx="2781299" cy="175432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rgbClr val="FF0000"/>
                </a:solidFill>
              </a:rPr>
              <a:t>Metacognition</a:t>
            </a:r>
          </a:p>
          <a:p>
            <a:endParaRPr lang="en-US" b="1" u="sng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0000"/>
                </a:solidFill>
              </a:rPr>
              <a:t>Working Memory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0000"/>
                </a:solidFill>
              </a:rPr>
              <a:t>Attention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0000"/>
                </a:solidFill>
              </a:rPr>
              <a:t>Attention Shifting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0000"/>
                </a:solidFill>
              </a:rPr>
              <a:t>Sequencing</a:t>
            </a:r>
          </a:p>
        </p:txBody>
      </p:sp>
      <p:sp>
        <p:nvSpPr>
          <p:cNvPr id="16" name="Google Shape;134;p23">
            <a:extLst>
              <a:ext uri="{FF2B5EF4-FFF2-40B4-BE49-F238E27FC236}">
                <a16:creationId xmlns:a16="http://schemas.microsoft.com/office/drawing/2014/main" id="{5FC4C27E-0DFB-6247-9680-BA241645E95B}"/>
              </a:ext>
            </a:extLst>
          </p:cNvPr>
          <p:cNvSpPr txBox="1"/>
          <p:nvPr/>
        </p:nvSpPr>
        <p:spPr>
          <a:xfrm>
            <a:off x="8955563" y="1409308"/>
            <a:ext cx="2601595" cy="2800350"/>
          </a:xfrm>
          <a:prstGeom prst="rect">
            <a:avLst/>
          </a:prstGeom>
          <a:noFill/>
          <a:ln w="38100" cmpd="sng">
            <a:solidFill>
              <a:srgbClr val="3F91D4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b="1" u="sng" dirty="0">
                <a:solidFill>
                  <a:srgbClr val="3F91D4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Inter-related Executive Functions</a:t>
            </a:r>
            <a:r>
              <a:rPr lang="en-US" sz="1600" b="1" dirty="0">
                <a:solidFill>
                  <a:srgbClr val="3F91D4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:</a:t>
            </a:r>
            <a:endParaRPr lang="en-US" sz="1200" dirty="0">
              <a:solidFill>
                <a:srgbClr val="3F91D4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●"/>
              <a:tabLst>
                <a:tab pos="457200" algn="l"/>
              </a:tabLst>
            </a:pPr>
            <a:r>
              <a:rPr lang="en-US" sz="1600" b="1" dirty="0">
                <a:solidFill>
                  <a:srgbClr val="3F91D4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Initiation</a:t>
            </a:r>
            <a:endParaRPr lang="en-US" sz="1200" dirty="0">
              <a:solidFill>
                <a:srgbClr val="3F91D4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●"/>
              <a:tabLst>
                <a:tab pos="457200" algn="l"/>
              </a:tabLst>
            </a:pPr>
            <a:r>
              <a:rPr lang="en-US" sz="1600" b="1" dirty="0">
                <a:solidFill>
                  <a:srgbClr val="3F91D4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Inhibition</a:t>
            </a:r>
            <a:endParaRPr lang="en-US" sz="1200" dirty="0">
              <a:solidFill>
                <a:srgbClr val="3F91D4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●"/>
              <a:tabLst>
                <a:tab pos="457200" algn="l"/>
              </a:tabLst>
            </a:pPr>
            <a:r>
              <a:rPr lang="en-US" sz="1600" b="1" dirty="0">
                <a:solidFill>
                  <a:srgbClr val="3F91D4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Self-Reflection</a:t>
            </a:r>
            <a:endParaRPr lang="en-US" sz="1200" dirty="0">
              <a:solidFill>
                <a:srgbClr val="3F91D4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●"/>
              <a:tabLst>
                <a:tab pos="457200" algn="l"/>
              </a:tabLst>
            </a:pPr>
            <a:r>
              <a:rPr lang="en-US" sz="1600" b="1" dirty="0">
                <a:solidFill>
                  <a:srgbClr val="3F91D4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Emotional Attention Set Shifting</a:t>
            </a:r>
            <a:endParaRPr lang="en-US" sz="1200" dirty="0">
              <a:solidFill>
                <a:srgbClr val="3F91D4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●"/>
              <a:tabLst>
                <a:tab pos="457200" algn="l"/>
              </a:tabLst>
            </a:pPr>
            <a:r>
              <a:rPr lang="en-US" sz="1600" b="1" dirty="0">
                <a:solidFill>
                  <a:srgbClr val="3F91D4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Task Planning &amp;   Organization</a:t>
            </a:r>
            <a:endParaRPr lang="en-US" sz="1200" dirty="0">
              <a:solidFill>
                <a:srgbClr val="3F91D4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●"/>
              <a:tabLst>
                <a:tab pos="457200" algn="l"/>
              </a:tabLst>
            </a:pPr>
            <a:r>
              <a:rPr lang="en-US" sz="1600" b="1" dirty="0">
                <a:solidFill>
                  <a:srgbClr val="3F91D4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Task Monitoring</a:t>
            </a:r>
            <a:endParaRPr lang="en-US" sz="1200" dirty="0">
              <a:solidFill>
                <a:srgbClr val="3F91D4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●"/>
              <a:tabLst>
                <a:tab pos="457200" algn="l"/>
              </a:tabLst>
            </a:pPr>
            <a:r>
              <a:rPr lang="en-US" sz="1600" b="1" dirty="0">
                <a:solidFill>
                  <a:srgbClr val="3F91D4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Task Evaluation</a:t>
            </a:r>
            <a:endParaRPr lang="en-US" sz="1200" dirty="0">
              <a:solidFill>
                <a:srgbClr val="3F91D4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2248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5B6E5B8-2F8F-0841-9895-E924A9FF5105}"/>
              </a:ext>
            </a:extLst>
          </p:cNvPr>
          <p:cNvSpPr txBox="1"/>
          <p:nvPr/>
        </p:nvSpPr>
        <p:spPr>
          <a:xfrm>
            <a:off x="2504661" y="843434"/>
            <a:ext cx="6745357" cy="584775"/>
          </a:xfrm>
          <a:prstGeom prst="rect">
            <a:avLst/>
          </a:prstGeom>
          <a:solidFill>
            <a:srgbClr val="FBFF9F"/>
          </a:solidFill>
          <a:ln>
            <a:solidFill>
              <a:srgbClr val="3F91D4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Inter-related Executive Functions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8EC330-A2D9-6540-AE2B-06CA354E1986}"/>
              </a:ext>
            </a:extLst>
          </p:cNvPr>
          <p:cNvSpPr txBox="1"/>
          <p:nvPr/>
        </p:nvSpPr>
        <p:spPr>
          <a:xfrm>
            <a:off x="927652" y="1934817"/>
            <a:ext cx="8450264" cy="1877437"/>
          </a:xfrm>
          <a:prstGeom prst="rect">
            <a:avLst/>
          </a:prstGeom>
          <a:solidFill>
            <a:srgbClr val="FBFF9F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solidFill>
                  <a:srgbClr val="3F91D4"/>
                </a:solidFill>
              </a:rPr>
              <a:t>Inhibition and/or Initiation (M, ER, &amp; BR):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3F91D4"/>
                </a:solidFill>
              </a:rPr>
              <a:t>Go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3F91D4"/>
                </a:solidFill>
              </a:rPr>
              <a:t>Count 1-20 or letters A-Z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3F91D4"/>
                </a:solidFill>
              </a:rPr>
              <a:t>People-Shelter-Storm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FA4DBA-2E98-5F4A-BF33-331E2C8ADB45}"/>
              </a:ext>
            </a:extLst>
          </p:cNvPr>
          <p:cNvSpPr txBox="1"/>
          <p:nvPr/>
        </p:nvSpPr>
        <p:spPr>
          <a:xfrm>
            <a:off x="2853685" y="4306535"/>
            <a:ext cx="8182909" cy="1877437"/>
          </a:xfrm>
          <a:prstGeom prst="rect">
            <a:avLst/>
          </a:prstGeom>
          <a:solidFill>
            <a:srgbClr val="FBFF9F"/>
          </a:solidFill>
          <a:ln>
            <a:solidFill>
              <a:srgbClr val="3F91D4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solidFill>
                  <a:srgbClr val="3F91D4"/>
                </a:solidFill>
              </a:rPr>
              <a:t>Impulse Control (M, ER, &amp; BR):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3F91D4"/>
                </a:solidFill>
              </a:rPr>
              <a:t>Simon Says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3F91D4"/>
                </a:solidFill>
              </a:rPr>
              <a:t>Dog and Bone/The Queen has a Headache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3F91D4"/>
                </a:solidFill>
              </a:rPr>
              <a:t>Slow Motion Race</a:t>
            </a:r>
          </a:p>
        </p:txBody>
      </p:sp>
    </p:spTree>
    <p:extLst>
      <p:ext uri="{BB962C8B-B14F-4D97-AF65-F5344CB8AC3E}">
        <p14:creationId xmlns:p14="http://schemas.microsoft.com/office/powerpoint/2010/main" val="12504330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accent6">
              <a:lumMod val="40000"/>
              <a:lumOff val="6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1E1FE63-A820-9C41-8B50-DD3C2389E861}"/>
              </a:ext>
            </a:extLst>
          </p:cNvPr>
          <p:cNvSpPr txBox="1"/>
          <p:nvPr/>
        </p:nvSpPr>
        <p:spPr>
          <a:xfrm>
            <a:off x="3047999" y="861391"/>
            <a:ext cx="6692348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 w="57150">
            <a:solidFill>
              <a:srgbClr val="3F91D4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Inter-related Executive Functions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A4B2F2-7D84-544D-AE5E-3D07CC1F690A}"/>
              </a:ext>
            </a:extLst>
          </p:cNvPr>
          <p:cNvSpPr txBox="1"/>
          <p:nvPr/>
        </p:nvSpPr>
        <p:spPr>
          <a:xfrm>
            <a:off x="1786392" y="1961676"/>
            <a:ext cx="5197503" cy="1877437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3F91D4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solidFill>
                  <a:srgbClr val="3F91D4"/>
                </a:solidFill>
              </a:rPr>
              <a:t>Self-Reflection (M &amp; ER)</a:t>
            </a:r>
            <a:r>
              <a:rPr lang="en-US" sz="2800" b="1" dirty="0">
                <a:solidFill>
                  <a:srgbClr val="3F91D4"/>
                </a:solidFill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3F91D4"/>
                </a:solidFill>
              </a:rPr>
              <a:t>Journaling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3F91D4"/>
                </a:solidFill>
              </a:rPr>
              <a:t>Group Discussion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3F91D4"/>
                </a:solidFill>
              </a:rPr>
              <a:t>Self Critique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63822B-0E20-9249-867B-830A85D56608}"/>
              </a:ext>
            </a:extLst>
          </p:cNvPr>
          <p:cNvSpPr txBox="1"/>
          <p:nvPr/>
        </p:nvSpPr>
        <p:spPr>
          <a:xfrm>
            <a:off x="3180523" y="4364034"/>
            <a:ext cx="7739114" cy="1877437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3F91D4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srgbClr val="3F91D4"/>
                </a:solidFill>
              </a:rPr>
              <a:t>Emotional </a:t>
            </a:r>
            <a:r>
              <a:rPr lang="en-US" sz="3200" b="1" u="sng" dirty="0">
                <a:solidFill>
                  <a:srgbClr val="3F91D4"/>
                </a:solidFill>
              </a:rPr>
              <a:t>Attention</a:t>
            </a:r>
            <a:r>
              <a:rPr lang="en-US" sz="2800" b="1" u="sng" dirty="0">
                <a:solidFill>
                  <a:srgbClr val="3F91D4"/>
                </a:solidFill>
              </a:rPr>
              <a:t> Set Shifting (M &amp; ER)</a:t>
            </a:r>
            <a:r>
              <a:rPr lang="en-US" sz="2800" b="1" dirty="0">
                <a:solidFill>
                  <a:srgbClr val="3F91D4"/>
                </a:solidFill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3F91D4"/>
                </a:solidFill>
              </a:rPr>
              <a:t>Calling Out Emotions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3F91D4"/>
                </a:solidFill>
              </a:rPr>
              <a:t>Emotional Spaces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3F91D4"/>
                </a:solidFill>
              </a:rPr>
              <a:t>Emotion Map</a:t>
            </a:r>
          </a:p>
        </p:txBody>
      </p:sp>
    </p:spTree>
    <p:extLst>
      <p:ext uri="{BB962C8B-B14F-4D97-AF65-F5344CB8AC3E}">
        <p14:creationId xmlns:p14="http://schemas.microsoft.com/office/powerpoint/2010/main" val="3003425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644CA6B-9EEB-4F4D-987F-2723746FE197}"/>
              </a:ext>
            </a:extLst>
          </p:cNvPr>
          <p:cNvSpPr txBox="1"/>
          <p:nvPr/>
        </p:nvSpPr>
        <p:spPr>
          <a:xfrm>
            <a:off x="1716567" y="514300"/>
            <a:ext cx="924560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</a:rPr>
              <a:t>What are EXECUTIVE FUNCTIONS?</a:t>
            </a:r>
          </a:p>
          <a:p>
            <a:endParaRPr lang="en-US" sz="2000" b="1" dirty="0">
              <a:solidFill>
                <a:srgbClr val="0070C0"/>
              </a:solidFill>
            </a:endParaRPr>
          </a:p>
          <a:p>
            <a:r>
              <a:rPr lang="en-US" sz="2800" b="1" dirty="0">
                <a:solidFill>
                  <a:srgbClr val="0070C0"/>
                </a:solidFill>
              </a:rPr>
              <a:t>Cognitive processes located in the prefrontal cortex of the brain</a:t>
            </a:r>
            <a:r>
              <a:rPr lang="en-US" sz="2800" b="1" dirty="0">
                <a:solidFill>
                  <a:srgbClr val="0070C0"/>
                </a:solidFill>
                <a:effectLst/>
              </a:rPr>
              <a:t> which organize our thinking processes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3DD99A-4EA2-B944-B77F-99199E6AC3BA}"/>
              </a:ext>
            </a:extLst>
          </p:cNvPr>
          <p:cNvSpPr txBox="1"/>
          <p:nvPr/>
        </p:nvSpPr>
        <p:spPr>
          <a:xfrm>
            <a:off x="1253067" y="2439695"/>
            <a:ext cx="10007599" cy="415498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Allow us to achieve goals and accomplish tasks.  </a:t>
            </a: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- “Critical for every successful learning process, for motivation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and attention”</a:t>
            </a:r>
            <a:r>
              <a:rPr lang="en-US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(Goldberg, 2009, p. 5).</a:t>
            </a:r>
          </a:p>
          <a:p>
            <a:endParaRPr lang="en-US" sz="1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- Are “to the brain what a conductor is to an orchestra,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a general is to an army, the chief executive officer is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to a corporation”</a:t>
            </a:r>
            <a:r>
              <a:rPr lang="en-US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(Goldberg, 2009, p.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4).</a:t>
            </a: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Ability to focus, plan, make decisions, shift attention between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tasks, and the emotional and behavioral aspects of self-control.</a:t>
            </a:r>
            <a:r>
              <a:rPr lang="en-US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4080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Dmn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7866A3-8291-C04E-A3A1-298959B49321}"/>
              </a:ext>
            </a:extLst>
          </p:cNvPr>
          <p:cNvSpPr txBox="1"/>
          <p:nvPr/>
        </p:nvSpPr>
        <p:spPr>
          <a:xfrm>
            <a:off x="1278835" y="608170"/>
            <a:ext cx="9634330" cy="1200329"/>
          </a:xfrm>
          <a:prstGeom prst="rect">
            <a:avLst/>
          </a:prstGeom>
          <a:solidFill>
            <a:schemeClr val="bg1"/>
          </a:solidFill>
          <a:ln>
            <a:solidFill>
              <a:srgbClr val="3F91D4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Inter-related</a:t>
            </a:r>
            <a:r>
              <a:rPr lang="en-US" sz="3600" b="1" dirty="0">
                <a:solidFill>
                  <a:srgbClr val="3F91D4"/>
                </a:solidFill>
              </a:rPr>
              <a:t> </a:t>
            </a:r>
            <a:r>
              <a:rPr lang="en-US" sz="3600" b="1" dirty="0">
                <a:solidFill>
                  <a:srgbClr val="0070C0"/>
                </a:solidFill>
              </a:rPr>
              <a:t>Executive</a:t>
            </a:r>
            <a:r>
              <a:rPr lang="en-US" sz="3600" b="1" dirty="0">
                <a:solidFill>
                  <a:srgbClr val="3F91D4"/>
                </a:solidFill>
              </a:rPr>
              <a:t> </a:t>
            </a:r>
            <a:r>
              <a:rPr lang="en-US" sz="3600" b="1" dirty="0">
                <a:solidFill>
                  <a:srgbClr val="0070C0"/>
                </a:solidFill>
              </a:rPr>
              <a:t>Functions:</a:t>
            </a:r>
          </a:p>
          <a:p>
            <a:r>
              <a:rPr lang="en-US" sz="3600" b="1" dirty="0">
                <a:solidFill>
                  <a:srgbClr val="0070C0"/>
                </a:solidFill>
              </a:rPr>
              <a:t> (Metacognition &amp; Behavior Regulation)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71D46E-55B1-294B-B79F-3D54EA6D975A}"/>
              </a:ext>
            </a:extLst>
          </p:cNvPr>
          <p:cNvSpPr txBox="1"/>
          <p:nvPr/>
        </p:nvSpPr>
        <p:spPr>
          <a:xfrm>
            <a:off x="848138" y="2199859"/>
            <a:ext cx="608429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Task Planning &amp; Organization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F3BDFE-BF46-FB42-9863-A42B787B70C8}"/>
              </a:ext>
            </a:extLst>
          </p:cNvPr>
          <p:cNvSpPr txBox="1"/>
          <p:nvPr/>
        </p:nvSpPr>
        <p:spPr>
          <a:xfrm>
            <a:off x="4280451" y="3623488"/>
            <a:ext cx="3406889" cy="584775"/>
          </a:xfrm>
          <a:prstGeom prst="rect">
            <a:avLst/>
          </a:prstGeom>
          <a:solidFill>
            <a:schemeClr val="bg1"/>
          </a:solidFill>
          <a:ln>
            <a:solidFill>
              <a:srgbClr val="3F91D4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Task Monitoring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0E12A6-11ED-4E43-84EB-4DDFBCEC81DC}"/>
              </a:ext>
            </a:extLst>
          </p:cNvPr>
          <p:cNvSpPr txBox="1"/>
          <p:nvPr/>
        </p:nvSpPr>
        <p:spPr>
          <a:xfrm>
            <a:off x="6239390" y="4990982"/>
            <a:ext cx="3406889" cy="584775"/>
          </a:xfrm>
          <a:prstGeom prst="rect">
            <a:avLst/>
          </a:prstGeom>
          <a:solidFill>
            <a:schemeClr val="bg1"/>
          </a:solidFill>
          <a:ln>
            <a:solidFill>
              <a:srgbClr val="3F91D4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Task Evaluation</a:t>
            </a:r>
            <a:endParaRPr lang="en-US" sz="3200" u="sng" dirty="0">
              <a:solidFill>
                <a:srgbClr val="0070C0"/>
              </a:solidFill>
            </a:endParaRPr>
          </a:p>
        </p:txBody>
      </p:sp>
      <p:pic>
        <p:nvPicPr>
          <p:cNvPr id="7" name="Graphic 6" descr="Cheers with solid fill">
            <a:extLst>
              <a:ext uri="{FF2B5EF4-FFF2-40B4-BE49-F238E27FC236}">
                <a16:creationId xmlns:a16="http://schemas.microsoft.com/office/drawing/2014/main" id="{41F667E5-6242-1C48-885F-7F2F54DD66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77854" y="1982037"/>
            <a:ext cx="1528756" cy="1605194"/>
          </a:xfrm>
          <a:prstGeom prst="rect">
            <a:avLst/>
          </a:prstGeom>
        </p:spPr>
      </p:pic>
      <p:pic>
        <p:nvPicPr>
          <p:cNvPr id="11" name="Graphic 10" descr="Thought with solid fill">
            <a:extLst>
              <a:ext uri="{FF2B5EF4-FFF2-40B4-BE49-F238E27FC236}">
                <a16:creationId xmlns:a16="http://schemas.microsoft.com/office/drawing/2014/main" id="{18D2E49A-BA9E-454C-AC55-17BC0F19FB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742748" y="4354180"/>
            <a:ext cx="1528756" cy="1528756"/>
          </a:xfrm>
          <a:prstGeom prst="rect">
            <a:avLst/>
          </a:prstGeom>
        </p:spPr>
      </p:pic>
      <p:pic>
        <p:nvPicPr>
          <p:cNvPr id="13" name="Graphic 12" descr="Telescope outline">
            <a:extLst>
              <a:ext uri="{FF2B5EF4-FFF2-40B4-BE49-F238E27FC236}">
                <a16:creationId xmlns:a16="http://schemas.microsoft.com/office/drawing/2014/main" id="{681A2084-645E-254F-B3BD-F4A1D432963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361528" y="3913645"/>
            <a:ext cx="1528755" cy="1528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0727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2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90D5006-5527-F74D-8599-55CC09059073}"/>
              </a:ext>
            </a:extLst>
          </p:cNvPr>
          <p:cNvSpPr txBox="1"/>
          <p:nvPr/>
        </p:nvSpPr>
        <p:spPr>
          <a:xfrm>
            <a:off x="1487424" y="1682496"/>
            <a:ext cx="921715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rgbClr val="7030A0"/>
                </a:solidFill>
              </a:rPr>
              <a:t>QUESTIONS?</a:t>
            </a:r>
          </a:p>
          <a:p>
            <a:endParaRPr 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2396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1000">
              <a:schemeClr val="accent1">
                <a:lumMod val="45000"/>
                <a:lumOff val="55000"/>
              </a:schemeClr>
            </a:gs>
            <a:gs pos="54000">
              <a:schemeClr val="accent1">
                <a:lumMod val="45000"/>
                <a:lumOff val="55000"/>
              </a:schemeClr>
            </a:gs>
            <a:gs pos="87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8CC8045-8152-4048-9E87-A8C96FA95A7A}"/>
              </a:ext>
            </a:extLst>
          </p:cNvPr>
          <p:cNvSpPr txBox="1"/>
          <p:nvPr/>
        </p:nvSpPr>
        <p:spPr>
          <a:xfrm>
            <a:off x="4397389" y="286448"/>
            <a:ext cx="294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REFERENCES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2C92EC-2B08-0D49-BB4F-26F384CE9AA5}"/>
              </a:ext>
            </a:extLst>
          </p:cNvPr>
          <p:cNvSpPr txBox="1"/>
          <p:nvPr/>
        </p:nvSpPr>
        <p:spPr>
          <a:xfrm>
            <a:off x="646176" y="964311"/>
            <a:ext cx="10899647" cy="55092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200" b="1" dirty="0"/>
              <a:t>Bailey, S. (2021). </a:t>
            </a:r>
            <a:r>
              <a:rPr lang="en-US" sz="2200" b="1" i="1" dirty="0"/>
              <a:t>Drama in the inclusive classroom: Activities to support</a:t>
            </a:r>
          </a:p>
          <a:p>
            <a:r>
              <a:rPr lang="en-US" sz="2200" b="1" i="1" dirty="0"/>
              <a:t>      curriculum and social emotional learning. </a:t>
            </a:r>
            <a:r>
              <a:rPr lang="en-US" sz="2200" b="1" dirty="0"/>
              <a:t>Routledge.</a:t>
            </a:r>
          </a:p>
          <a:p>
            <a:endParaRPr lang="en-US" sz="2200" b="1" dirty="0"/>
          </a:p>
          <a:p>
            <a:r>
              <a:rPr lang="en-US" sz="2200" b="1" dirty="0"/>
              <a:t>Diamond, A., &amp; Ling, D. S. (2016). Conclusions about interventions, programs</a:t>
            </a:r>
          </a:p>
          <a:p>
            <a:r>
              <a:rPr lang="en-US" sz="2200" b="1" dirty="0"/>
              <a:t>      and approaches for improving executive functions that appear justified and</a:t>
            </a:r>
          </a:p>
          <a:p>
            <a:r>
              <a:rPr lang="en-US" sz="2200" b="1" dirty="0"/>
              <a:t>      those that, despite much hype, do not.  </a:t>
            </a:r>
            <a:r>
              <a:rPr lang="en-US" sz="2200" b="1" i="1" dirty="0"/>
              <a:t>Developmental Cognitive</a:t>
            </a:r>
          </a:p>
          <a:p>
            <a:r>
              <a:rPr lang="en-US" sz="2200" b="1" i="1" dirty="0"/>
              <a:t>      Neuroscience 18, </a:t>
            </a:r>
            <a:r>
              <a:rPr lang="en-US" sz="2200" b="1" dirty="0"/>
              <a:t>pp. 34-48 DOI: 10.1016/j.dcn.2015.11.005</a:t>
            </a:r>
          </a:p>
          <a:p>
            <a:endParaRPr lang="en-US" sz="2200" b="1" dirty="0"/>
          </a:p>
          <a:p>
            <a:r>
              <a:rPr lang="en-US" sz="2200" b="1" dirty="0"/>
              <a:t>Dickinson, P., &amp; Bailey, S. (2024). </a:t>
            </a:r>
            <a:r>
              <a:rPr lang="en-US" sz="2200" b="1" i="1" dirty="0"/>
              <a:t>The drama therapy decision tree: Connecting </a:t>
            </a:r>
          </a:p>
          <a:p>
            <a:r>
              <a:rPr lang="en-US" sz="2200" b="1" i="1" dirty="0"/>
              <a:t>     drama therapy interventions to treatment, 2</a:t>
            </a:r>
            <a:r>
              <a:rPr lang="en-US" sz="2200" b="1" i="1" baseline="30000" dirty="0"/>
              <a:t>nd</a:t>
            </a:r>
            <a:r>
              <a:rPr lang="en-US" sz="2200" b="1" i="1" dirty="0"/>
              <a:t> Ed., revised &amp; expanded.</a:t>
            </a:r>
            <a:endParaRPr lang="en-US" sz="2200" b="1" dirty="0"/>
          </a:p>
          <a:p>
            <a:endParaRPr lang="en-US" sz="2200" b="1" dirty="0"/>
          </a:p>
          <a:p>
            <a:r>
              <a:rPr lang="en-US" sz="2200" b="1" dirty="0"/>
              <a:t>Goldberg, E. (2009). </a:t>
            </a:r>
            <a:r>
              <a:rPr lang="en-US" sz="2200" b="1" i="1" dirty="0"/>
              <a:t>The new executive brain: Frontal lobes in a complex world.</a:t>
            </a:r>
          </a:p>
          <a:p>
            <a:r>
              <a:rPr lang="en-US" sz="2200" b="1" i="1" dirty="0"/>
              <a:t>      </a:t>
            </a:r>
            <a:r>
              <a:rPr lang="en-US" sz="2200" b="1" dirty="0"/>
              <a:t>Oxford University Press.</a:t>
            </a:r>
          </a:p>
          <a:p>
            <a:endParaRPr lang="en-US" sz="2200" b="1" dirty="0"/>
          </a:p>
          <a:p>
            <a:r>
              <a:rPr lang="en-US" sz="2200" b="1" dirty="0"/>
              <a:t>Vygotsky, L. S. (1978). </a:t>
            </a:r>
            <a:r>
              <a:rPr lang="en-US" sz="2200" b="1" i="1" dirty="0"/>
              <a:t>Mind in society: The development of higher psychological processes, </a:t>
            </a:r>
            <a:r>
              <a:rPr lang="en-US" sz="2200" b="1" dirty="0"/>
              <a:t>Harvard University Press.</a:t>
            </a:r>
          </a:p>
        </p:txBody>
      </p:sp>
    </p:spTree>
    <p:extLst>
      <p:ext uri="{BB962C8B-B14F-4D97-AF65-F5344CB8AC3E}">
        <p14:creationId xmlns:p14="http://schemas.microsoft.com/office/powerpoint/2010/main" val="25662324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D8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1DE5F84-A2B1-0D4C-9C09-949CDC56CC08}"/>
              </a:ext>
            </a:extLst>
          </p:cNvPr>
          <p:cNvSpPr txBox="1"/>
          <p:nvPr/>
        </p:nvSpPr>
        <p:spPr>
          <a:xfrm>
            <a:off x="1743456" y="782121"/>
            <a:ext cx="8997696" cy="504753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US" sz="3600" b="1" dirty="0">
              <a:solidFill>
                <a:srgbClr val="7030A0"/>
              </a:solidFill>
            </a:endParaRPr>
          </a:p>
          <a:p>
            <a:pPr algn="ctr"/>
            <a:r>
              <a:rPr lang="en-US" sz="3600" b="1" dirty="0">
                <a:solidFill>
                  <a:srgbClr val="7030A0"/>
                </a:solidFill>
              </a:rPr>
              <a:t>Sally Bailey, MFA, MSW, RDT/BCT</a:t>
            </a:r>
          </a:p>
          <a:p>
            <a:pPr algn="ctr"/>
            <a:endParaRPr lang="en-US" sz="1400" b="1" dirty="0">
              <a:solidFill>
                <a:srgbClr val="7030A0"/>
              </a:solidFill>
            </a:endParaRPr>
          </a:p>
          <a:p>
            <a:pPr algn="ctr"/>
            <a:r>
              <a:rPr lang="en-US" sz="3600" b="1" dirty="0">
                <a:solidFill>
                  <a:srgbClr val="7030A0"/>
                </a:solidFill>
              </a:rPr>
              <a:t>Kansas State University</a:t>
            </a:r>
          </a:p>
          <a:p>
            <a:pPr algn="ctr"/>
            <a:r>
              <a:rPr lang="en-US" sz="3600" b="1" dirty="0">
                <a:solidFill>
                  <a:srgbClr val="7030A0"/>
                </a:solidFill>
              </a:rPr>
              <a:t>Manhattan, Kansas 66506</a:t>
            </a:r>
          </a:p>
          <a:p>
            <a:endParaRPr lang="en-US" sz="3600" b="1" dirty="0">
              <a:solidFill>
                <a:srgbClr val="7030A0"/>
              </a:solidFill>
            </a:endParaRPr>
          </a:p>
          <a:p>
            <a:pPr algn="ctr"/>
            <a:r>
              <a:rPr lang="en-US" sz="3600" b="1" dirty="0">
                <a:solidFill>
                  <a:srgbClr val="7030A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sdbailey@ksu.edu</a:t>
            </a:r>
            <a:endParaRPr lang="en-US" sz="3600" b="1" dirty="0">
              <a:solidFill>
                <a:srgbClr val="7030A0"/>
              </a:solidFill>
            </a:endParaRPr>
          </a:p>
          <a:p>
            <a:pPr algn="ctr"/>
            <a:endParaRPr lang="en-US" sz="3600" b="1" dirty="0">
              <a:solidFill>
                <a:srgbClr val="7030A0"/>
              </a:solidFill>
            </a:endParaRPr>
          </a:p>
          <a:p>
            <a:pPr algn="ctr"/>
            <a:r>
              <a:rPr lang="en-US" sz="3600" b="1" dirty="0">
                <a:solidFill>
                  <a:srgbClr val="7030A0"/>
                </a:solidFill>
              </a:rPr>
              <a:t>785-537-2473</a:t>
            </a:r>
          </a:p>
          <a:p>
            <a:pPr algn="ctr"/>
            <a:endParaRPr lang="en-US" sz="2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855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2000">
              <a:srgbClr val="FF8DCF"/>
            </a:gs>
            <a:gs pos="66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0DFB57E-B3F1-ED4A-8A1C-D95BFBB05C9D}"/>
              </a:ext>
            </a:extLst>
          </p:cNvPr>
          <p:cNvSpPr txBox="1"/>
          <p:nvPr/>
        </p:nvSpPr>
        <p:spPr>
          <a:xfrm>
            <a:off x="927652" y="569843"/>
            <a:ext cx="10071651" cy="5816977"/>
          </a:xfrm>
          <a:prstGeom prst="rect">
            <a:avLst/>
          </a:prstGeom>
          <a:gradFill>
            <a:gsLst>
              <a:gs pos="62000">
                <a:srgbClr val="FF8DCF"/>
              </a:gs>
              <a:gs pos="5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35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7030A0"/>
                </a:solidFill>
              </a:rPr>
              <a:t>What Works to Improve EFs?</a:t>
            </a:r>
          </a:p>
          <a:p>
            <a:endParaRPr lang="en-US" sz="2000" b="1" dirty="0">
              <a:solidFill>
                <a:srgbClr val="7030A0"/>
              </a:solidFill>
            </a:endParaRPr>
          </a:p>
          <a:p>
            <a:r>
              <a:rPr lang="en-US" sz="2800" b="1" dirty="0">
                <a:solidFill>
                  <a:srgbClr val="7030A0"/>
                </a:solidFill>
              </a:rPr>
              <a:t>Diamond and Ling (2016) analyzed research articles that</a:t>
            </a:r>
          </a:p>
          <a:p>
            <a:r>
              <a:rPr lang="en-US" sz="2800" b="1" dirty="0">
                <a:solidFill>
                  <a:srgbClr val="7030A0"/>
                </a:solidFill>
              </a:rPr>
              <a:t>          professed to improve Executive Functions.</a:t>
            </a:r>
          </a:p>
          <a:p>
            <a:endParaRPr lang="en-US" sz="2000" b="1" dirty="0">
              <a:solidFill>
                <a:srgbClr val="7030A0"/>
              </a:solidFill>
            </a:endParaRPr>
          </a:p>
          <a:p>
            <a:r>
              <a:rPr lang="en-US" sz="3200" b="1" dirty="0">
                <a:solidFill>
                  <a:srgbClr val="7030A0"/>
                </a:solidFill>
              </a:rPr>
              <a:t>Positive gains in EF depended on: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7030A0"/>
                </a:solidFill>
              </a:rPr>
              <a:t>Frequency of practice (how often per week),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7030A0"/>
                </a:solidFill>
              </a:rPr>
              <a:t>Amount of time practicing,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7030A0"/>
                </a:solidFill>
              </a:rPr>
              <a:t>A leader who believes whole-heartedly and </a:t>
            </a:r>
          </a:p>
          <a:p>
            <a:pPr lvl="2"/>
            <a:r>
              <a:rPr lang="en-US" sz="2600" dirty="0">
                <a:solidFill>
                  <a:srgbClr val="7030A0"/>
                </a:solidFill>
              </a:rPr>
              <a:t>enthusiastically in the intervention,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7030A0"/>
                </a:solidFill>
              </a:rPr>
              <a:t>An intervention that inherently provides variety and more difficulty in challenges that are just a bit beyond the participants’ reach, creating a Zone of Proximal Development (Vygotsky, 1978).</a:t>
            </a:r>
          </a:p>
        </p:txBody>
      </p:sp>
    </p:spTree>
    <p:extLst>
      <p:ext uri="{BB962C8B-B14F-4D97-AF65-F5344CB8AC3E}">
        <p14:creationId xmlns:p14="http://schemas.microsoft.com/office/powerpoint/2010/main" val="2140595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9000">
              <a:srgbClr val="C893FF"/>
            </a:gs>
            <a:gs pos="66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1FE058A-4750-834C-B429-8C307C5D9473}"/>
              </a:ext>
            </a:extLst>
          </p:cNvPr>
          <p:cNvSpPr txBox="1"/>
          <p:nvPr/>
        </p:nvSpPr>
        <p:spPr>
          <a:xfrm>
            <a:off x="1669312" y="782121"/>
            <a:ext cx="9250479" cy="5355312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7030A0"/>
                </a:solidFill>
              </a:rPr>
              <a:t>What were the best interventions?</a:t>
            </a:r>
          </a:p>
          <a:p>
            <a:endParaRPr lang="en-US" dirty="0">
              <a:solidFill>
                <a:srgbClr val="7030A0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US" sz="2800" b="1" dirty="0">
                <a:solidFill>
                  <a:srgbClr val="7030A0"/>
                </a:solidFill>
              </a:rPr>
              <a:t>Tae-Kwon-Do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800" b="1" dirty="0">
                <a:solidFill>
                  <a:srgbClr val="7030A0"/>
                </a:solidFill>
              </a:rPr>
              <a:t>Yoga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800" b="1" dirty="0">
                <a:solidFill>
                  <a:srgbClr val="7030A0"/>
                </a:solidFill>
              </a:rPr>
              <a:t>Training in Theatre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800" b="1" dirty="0">
                <a:solidFill>
                  <a:srgbClr val="7030A0"/>
                </a:solidFill>
              </a:rPr>
              <a:t>Learning Traditional Curriculum through the Arts</a:t>
            </a:r>
          </a:p>
          <a:p>
            <a:endParaRPr lang="en-US" dirty="0"/>
          </a:p>
          <a:p>
            <a:pPr algn="ctr"/>
            <a:r>
              <a:rPr lang="en-US" sz="2800" b="1" dirty="0">
                <a:solidFill>
                  <a:srgbClr val="0070C0"/>
                </a:solidFill>
              </a:rPr>
              <a:t>What did not work well?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2800" b="1" dirty="0">
                <a:solidFill>
                  <a:srgbClr val="0070C0"/>
                </a:solidFill>
              </a:rPr>
              <a:t>Computer Games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2800" b="1" dirty="0">
                <a:solidFill>
                  <a:srgbClr val="0070C0"/>
                </a:solidFill>
              </a:rPr>
              <a:t>Sports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2800" b="1" dirty="0">
                <a:solidFill>
                  <a:srgbClr val="0070C0"/>
                </a:solidFill>
              </a:rPr>
              <a:t>Physical Exercise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2800" b="1" dirty="0">
                <a:solidFill>
                  <a:srgbClr val="0070C0"/>
                </a:solidFill>
              </a:rPr>
              <a:t>Psychoeducational Training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097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0455F9D-7ECB-5B4F-AF5B-159480944DAB}"/>
              </a:ext>
            </a:extLst>
          </p:cNvPr>
          <p:cNvSpPr txBox="1"/>
          <p:nvPr/>
        </p:nvSpPr>
        <p:spPr>
          <a:xfrm>
            <a:off x="1149299" y="1060517"/>
            <a:ext cx="10346267" cy="5016758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There is little consensus among psychologists, educators,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or neuroscientists about how to specifically define the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Executive Functions… 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… or how to visualize their structure.</a:t>
            </a:r>
          </a:p>
          <a:p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I realized I needed to create a diagram to capture what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EFs are, how they are organized, how they function, 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and why they are so important to all of us.</a:t>
            </a:r>
          </a:p>
          <a:p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23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A79A6-6599-73AF-6BC5-3DA75FB740F4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7620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Who needs Executive Functions?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FAAFC3-30B5-CF7E-4F67-9F16FFC220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934446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Children need Executive Functions…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9DC051-E6A1-13BD-3987-057A7B04007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sz="1800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To help them succeed in school and later in work,</a:t>
            </a:r>
          </a:p>
          <a:p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To help them manage their feelings and behavior, </a:t>
            </a:r>
          </a:p>
          <a:p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To help them develop their  relationships.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CAD364-889F-2B35-7325-1590E6BE1F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934446"/>
          </a:xfrm>
        </p:spPr>
        <p:txBody>
          <a:bodyPr>
            <a:noAutofit/>
          </a:bodyPr>
          <a:lstStyle/>
          <a:p>
            <a:endParaRPr lang="en-US" sz="2800" dirty="0">
              <a:solidFill>
                <a:srgbClr val="7030A0"/>
              </a:solidFill>
            </a:endParaRPr>
          </a:p>
          <a:p>
            <a:r>
              <a:rPr lang="en-US" sz="2800" dirty="0">
                <a:solidFill>
                  <a:srgbClr val="7030A0"/>
                </a:solidFill>
              </a:rPr>
              <a:t>Older Adults need to </a:t>
            </a:r>
            <a:r>
              <a:rPr lang="en-US" sz="2800" i="1" dirty="0">
                <a:solidFill>
                  <a:srgbClr val="7030A0"/>
                </a:solidFill>
              </a:rPr>
              <a:t>keep</a:t>
            </a:r>
            <a:r>
              <a:rPr lang="en-US" sz="2800" dirty="0">
                <a:solidFill>
                  <a:srgbClr val="7030A0"/>
                </a:solidFill>
              </a:rPr>
              <a:t> their Executive Functions.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7FAE48-7729-0F94-1A3D-58252044DB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9024" y="2615609"/>
            <a:ext cx="5183188" cy="3684588"/>
          </a:xfrm>
        </p:spPr>
        <p:txBody>
          <a:bodyPr>
            <a:normAutofit/>
          </a:bodyPr>
          <a:lstStyle/>
          <a:p>
            <a:endParaRPr lang="en-US" sz="1400" b="1" dirty="0">
              <a:solidFill>
                <a:srgbClr val="7030A0"/>
              </a:solidFill>
            </a:endParaRPr>
          </a:p>
          <a:p>
            <a:r>
              <a:rPr lang="en-US" b="1" dirty="0">
                <a:solidFill>
                  <a:srgbClr val="7030A0"/>
                </a:solidFill>
              </a:rPr>
              <a:t>If you don’t use EFs, you “lose them.”</a:t>
            </a:r>
          </a:p>
          <a:p>
            <a:r>
              <a:rPr lang="en-US" b="1" dirty="0">
                <a:solidFill>
                  <a:srgbClr val="7030A0"/>
                </a:solidFill>
              </a:rPr>
              <a:t>Once people retire, there are less opportunities to practice EFs.</a:t>
            </a:r>
          </a:p>
          <a:p>
            <a:r>
              <a:rPr lang="en-US" b="1" dirty="0">
                <a:solidFill>
                  <a:srgbClr val="7030A0"/>
                </a:solidFill>
              </a:rPr>
              <a:t>Cognitive Training is the process of exercising EFs.</a:t>
            </a:r>
          </a:p>
          <a:p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385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1C573F2-D0EE-5840-88F5-2D6D2D8CD21B}"/>
              </a:ext>
            </a:extLst>
          </p:cNvPr>
          <p:cNvSpPr txBox="1"/>
          <p:nvPr/>
        </p:nvSpPr>
        <p:spPr>
          <a:xfrm>
            <a:off x="948267" y="575734"/>
            <a:ext cx="1034626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Three </a:t>
            </a:r>
            <a:r>
              <a:rPr lang="en-US" sz="4800" b="1"/>
              <a:t>Major Dimensions of EF:</a:t>
            </a:r>
            <a:endParaRPr lang="en-US" sz="4800" b="1" dirty="0"/>
          </a:p>
          <a:p>
            <a:endParaRPr lang="en-US" sz="3200" b="1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/>
              <a:t>Metacognition 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US" sz="4800" dirty="0"/>
              <a:t>(</a:t>
            </a:r>
            <a:r>
              <a:rPr lang="en-US" sz="3200" dirty="0"/>
              <a:t>Thoughts and thinking about thoughts </a:t>
            </a:r>
            <a:r>
              <a:rPr lang="en-US" sz="4800" dirty="0"/>
              <a:t>)</a:t>
            </a:r>
            <a:endParaRPr lang="en-US" sz="4800" b="1" dirty="0"/>
          </a:p>
          <a:p>
            <a:endParaRPr lang="en-US" sz="2800" b="1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/>
              <a:t>Emotional Regulation (ER)</a:t>
            </a:r>
          </a:p>
          <a:p>
            <a:endParaRPr lang="en-US" sz="4000" b="1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/>
              <a:t>Behavioral Regulation (BR)</a:t>
            </a:r>
            <a:endParaRPr lang="en-US" sz="4000" dirty="0"/>
          </a:p>
          <a:p>
            <a:endParaRPr lang="en-US" sz="4000" dirty="0"/>
          </a:p>
        </p:txBody>
      </p:sp>
      <p:pic>
        <p:nvPicPr>
          <p:cNvPr id="4" name="Graphic 3" descr="Martial Arts with solid fill">
            <a:extLst>
              <a:ext uri="{FF2B5EF4-FFF2-40B4-BE49-F238E27FC236}">
                <a16:creationId xmlns:a16="http://schemas.microsoft.com/office/drawing/2014/main" id="{AA33C40B-6493-4648-B8D6-D314D7C104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70533" y="5067731"/>
            <a:ext cx="1354667" cy="1354667"/>
          </a:xfrm>
          <a:prstGeom prst="rect">
            <a:avLst/>
          </a:prstGeom>
        </p:spPr>
      </p:pic>
      <p:pic>
        <p:nvPicPr>
          <p:cNvPr id="6" name="Graphic 5" descr="Idea with solid fill">
            <a:extLst>
              <a:ext uri="{FF2B5EF4-FFF2-40B4-BE49-F238E27FC236}">
                <a16:creationId xmlns:a16="http://schemas.microsoft.com/office/drawing/2014/main" id="{385BDD11-3FC7-094F-96C4-211A218037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533861" y="1615721"/>
            <a:ext cx="914400" cy="914400"/>
          </a:xfrm>
          <a:prstGeom prst="rect">
            <a:avLst/>
          </a:prstGeom>
        </p:spPr>
      </p:pic>
      <p:pic>
        <p:nvPicPr>
          <p:cNvPr id="8" name="Graphic 7" descr="Surprised face outline with solid fill">
            <a:extLst>
              <a:ext uri="{FF2B5EF4-FFF2-40B4-BE49-F238E27FC236}">
                <a16:creationId xmlns:a16="http://schemas.microsoft.com/office/drawing/2014/main" id="{D62943A8-6871-9140-9C72-53C47F67647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770533" y="363811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504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1000">
              <a:schemeClr val="accent1">
                <a:lumMod val="45000"/>
                <a:lumOff val="55000"/>
              </a:schemeClr>
            </a:gs>
            <a:gs pos="54000">
              <a:schemeClr val="accent1">
                <a:lumMod val="45000"/>
                <a:lumOff val="55000"/>
              </a:schemeClr>
            </a:gs>
            <a:gs pos="87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06A8267-47FB-EA41-8CB9-235435D6FCDD}"/>
              </a:ext>
            </a:extLst>
          </p:cNvPr>
          <p:cNvSpPr txBox="1"/>
          <p:nvPr/>
        </p:nvSpPr>
        <p:spPr>
          <a:xfrm>
            <a:off x="1083732" y="597455"/>
            <a:ext cx="10388797" cy="5509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advanced Executive Functions</a:t>
            </a:r>
          </a:p>
          <a:p>
            <a:pPr lvl="1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work together across boundaries*:</a:t>
            </a:r>
          </a:p>
          <a:p>
            <a:pPr lvl="1"/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alphaLcParenR"/>
            </a:pP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Metacognition and ER and BR</a:t>
            </a:r>
          </a:p>
          <a:p>
            <a:pPr marL="971550" lvl="1" indent="-514350">
              <a:buFont typeface="+mj-lt"/>
              <a:buAutoNum type="alphaLcParenR"/>
            </a:pPr>
            <a:endParaRPr lang="en-US"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alphaLcParenR"/>
            </a:pP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Metacognition and Emotional Regulation</a:t>
            </a:r>
          </a:p>
          <a:p>
            <a:pPr marL="971550" lvl="1" indent="-514350">
              <a:buFont typeface="+mj-lt"/>
              <a:buAutoNum type="alphaLcParenR"/>
            </a:pPr>
            <a:endParaRPr lang="en-US"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alphaLcParenR"/>
            </a:pP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Metacognition and Behavioral Regulation</a:t>
            </a:r>
          </a:p>
          <a:p>
            <a:pPr marL="971550" lvl="1" indent="-514350">
              <a:buFont typeface="+mj-lt"/>
              <a:buAutoNum type="alphaLcParenR"/>
            </a:pPr>
            <a:endParaRPr lang="en-US"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/>
              <a:t>                                                     </a:t>
            </a:r>
            <a:r>
              <a:rPr lang="en-US" b="1" dirty="0"/>
              <a:t> * Notice that Metacognition is always involved.</a:t>
            </a:r>
          </a:p>
          <a:p>
            <a:pPr lvl="1"/>
            <a:endParaRPr lang="en-US" b="1" dirty="0"/>
          </a:p>
        </p:txBody>
      </p:sp>
      <p:pic>
        <p:nvPicPr>
          <p:cNvPr id="4" name="Graphic 3" descr="Group of men with solid fill">
            <a:extLst>
              <a:ext uri="{FF2B5EF4-FFF2-40B4-BE49-F238E27FC236}">
                <a16:creationId xmlns:a16="http://schemas.microsoft.com/office/drawing/2014/main" id="{D4BFD2F5-BFA1-5A41-95EE-3CC6C8D02F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14266" y="2206823"/>
            <a:ext cx="914400" cy="914400"/>
          </a:xfrm>
          <a:prstGeom prst="rect">
            <a:avLst/>
          </a:prstGeom>
        </p:spPr>
      </p:pic>
      <p:pic>
        <p:nvPicPr>
          <p:cNvPr id="6" name="Graphic 5" descr="Two Hearts with solid fill">
            <a:extLst>
              <a:ext uri="{FF2B5EF4-FFF2-40B4-BE49-F238E27FC236}">
                <a16:creationId xmlns:a16="http://schemas.microsoft.com/office/drawing/2014/main" id="{A05AE3B3-754C-8B43-9985-0D52ED5407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89067" y="3121223"/>
            <a:ext cx="914400" cy="914400"/>
          </a:xfrm>
          <a:prstGeom prst="rect">
            <a:avLst/>
          </a:prstGeom>
        </p:spPr>
      </p:pic>
      <p:pic>
        <p:nvPicPr>
          <p:cNvPr id="8" name="Graphic 7" descr="Seesaw with solid fill">
            <a:extLst>
              <a:ext uri="{FF2B5EF4-FFF2-40B4-BE49-F238E27FC236}">
                <a16:creationId xmlns:a16="http://schemas.microsoft.com/office/drawing/2014/main" id="{CE094F6E-1AE3-724D-B24A-A70521B1F08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193867" y="4209996"/>
            <a:ext cx="914400" cy="1286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757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 17">
            <a:extLst>
              <a:ext uri="{FF2B5EF4-FFF2-40B4-BE49-F238E27FC236}">
                <a16:creationId xmlns:a16="http://schemas.microsoft.com/office/drawing/2014/main" id="{02D591F8-AE79-E249-AC32-9BD26F58EF1D}"/>
              </a:ext>
            </a:extLst>
          </p:cNvPr>
          <p:cNvSpPr/>
          <p:nvPr/>
        </p:nvSpPr>
        <p:spPr>
          <a:xfrm>
            <a:off x="4120256" y="1367665"/>
            <a:ext cx="4450055" cy="44021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E963B7-D243-344A-85A2-C0B7E1E9E8B4}"/>
              </a:ext>
            </a:extLst>
          </p:cNvPr>
          <p:cNvSpPr txBox="1"/>
          <p:nvPr/>
        </p:nvSpPr>
        <p:spPr>
          <a:xfrm>
            <a:off x="579342" y="197346"/>
            <a:ext cx="118872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                                                                                                   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3" name="Google Shape;122;p23">
            <a:extLst>
              <a:ext uri="{FF2B5EF4-FFF2-40B4-BE49-F238E27FC236}">
                <a16:creationId xmlns:a16="http://schemas.microsoft.com/office/drawing/2014/main" id="{59B8F133-2F0E-B844-A49A-E292BD7D0E23}"/>
              </a:ext>
            </a:extLst>
          </p:cNvPr>
          <p:cNvSpPr txBox="1">
            <a:spLocks noGrp="1"/>
          </p:cNvSpPr>
          <p:nvPr/>
        </p:nvSpPr>
        <p:spPr>
          <a:xfrm>
            <a:off x="3214277" y="509815"/>
            <a:ext cx="6640923" cy="572135"/>
          </a:xfrm>
          <a:prstGeom prst="rect">
            <a:avLst/>
          </a:prstGeom>
          <a:noFill/>
          <a:ln>
            <a:solidFill>
              <a:srgbClr val="3F91D4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     </a:t>
            </a:r>
            <a:r>
              <a:rPr lang="en-US" sz="2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3F91D4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EXECUTIVE </a:t>
            </a:r>
            <a:r>
              <a:rPr lang="en-US" sz="2800" dirty="0">
                <a:solidFill>
                  <a:srgbClr val="3F91D4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3F91D4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FUNCTIONS CH</a:t>
            </a:r>
            <a:r>
              <a:rPr lang="en-US" sz="2800" b="1" dirty="0">
                <a:solidFill>
                  <a:srgbClr val="3F91D4"/>
                </a:solidFill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ART</a:t>
            </a:r>
            <a:endParaRPr lang="en-US" sz="1200" dirty="0">
              <a:solidFill>
                <a:srgbClr val="3F91D4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208116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AnalogousFromRegularSeedLeftStep">
      <a:dk1>
        <a:srgbClr val="000000"/>
      </a:dk1>
      <a:lt1>
        <a:srgbClr val="FFFFFF"/>
      </a:lt1>
      <a:dk2>
        <a:srgbClr val="1E3136"/>
      </a:dk2>
      <a:lt2>
        <a:srgbClr val="E8E3E2"/>
      </a:lt2>
      <a:accent1>
        <a:srgbClr val="3AB0CC"/>
      </a:accent1>
      <a:accent2>
        <a:srgbClr val="27B494"/>
      </a:accent2>
      <a:accent3>
        <a:srgbClr val="34B864"/>
      </a:accent3>
      <a:accent4>
        <a:srgbClr val="30B828"/>
      </a:accent4>
      <a:accent5>
        <a:srgbClr val="6FB333"/>
      </a:accent5>
      <a:accent6>
        <a:srgbClr val="9CAA25"/>
      </a:accent6>
      <a:hlink>
        <a:srgbClr val="BF583F"/>
      </a:hlink>
      <a:folHlink>
        <a:srgbClr val="7F7F7F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481C280F119D49ADA3EE2FA2D6CC21" ma:contentTypeVersion="18" ma:contentTypeDescription="Create a new document." ma:contentTypeScope="" ma:versionID="79ebd7a7ed2cfa9415692c86a8ccc8ff">
  <xsd:schema xmlns:xsd="http://www.w3.org/2001/XMLSchema" xmlns:xs="http://www.w3.org/2001/XMLSchema" xmlns:p="http://schemas.microsoft.com/office/2006/metadata/properties" xmlns:ns2="8ffac74b-5f2e-4fdf-a7cc-730f7a748dad" xmlns:ns3="f662cf74-d401-494c-bb04-6b1b0a86697b" targetNamespace="http://schemas.microsoft.com/office/2006/metadata/properties" ma:root="true" ma:fieldsID="b971918ec6a3fe4e667b9c5cd7d7772f" ns2:_="" ns3:_="">
    <xsd:import namespace="8ffac74b-5f2e-4fdf-a7cc-730f7a748dad"/>
    <xsd:import namespace="f662cf74-d401-494c-bb04-6b1b0a86697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2:TaxCatchAll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ac74b-5f2e-4fdf-a7cc-730f7a748da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a14e6a9-7d23-4bd7-860b-1168917b0e17}" ma:internalName="TaxCatchAll" ma:showField="CatchAllData" ma:web="8ffac74b-5f2e-4fdf-a7cc-730f7a748da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2cf74-d401-494c-bb04-6b1b0a8669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b8ed7cba-b263-44e1-aaea-116db9091a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4F814C2-8B14-4AB3-9B6F-19F8B65CC2EA}"/>
</file>

<file path=customXml/itemProps2.xml><?xml version="1.0" encoding="utf-8"?>
<ds:datastoreItem xmlns:ds="http://schemas.openxmlformats.org/officeDocument/2006/customXml" ds:itemID="{0583060D-98B9-4126-9E08-FC2167DD0292}"/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1125</Words>
  <Application>Microsoft Macintosh PowerPoint</Application>
  <PresentationFormat>Widescreen</PresentationFormat>
  <Paragraphs>311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Arial</vt:lpstr>
      <vt:lpstr>Avenir Next LT Pro</vt:lpstr>
      <vt:lpstr>Calibri</vt:lpstr>
      <vt:lpstr>Courier New</vt:lpstr>
      <vt:lpstr>Roboto</vt:lpstr>
      <vt:lpstr>Times New Roman</vt:lpstr>
      <vt:lpstr>Tw Cen MT</vt:lpstr>
      <vt:lpstr>Wingdings</vt:lpstr>
      <vt:lpstr>ShapesVTI</vt:lpstr>
      <vt:lpstr>       </vt:lpstr>
      <vt:lpstr>PowerPoint Presentation</vt:lpstr>
      <vt:lpstr>PowerPoint Presentation</vt:lpstr>
      <vt:lpstr>PowerPoint Presentation</vt:lpstr>
      <vt:lpstr>PowerPoint Presentation</vt:lpstr>
      <vt:lpstr>Who needs Executive Functions?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</dc:title>
  <dc:creator>Sally Bailey</dc:creator>
  <cp:lastModifiedBy>Sally Bailey</cp:lastModifiedBy>
  <cp:revision>36</cp:revision>
  <dcterms:created xsi:type="dcterms:W3CDTF">2021-07-16T02:34:47Z</dcterms:created>
  <dcterms:modified xsi:type="dcterms:W3CDTF">2024-08-14T00:37:26Z</dcterms:modified>
</cp:coreProperties>
</file>