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diagrams/data3.xml" ContentType="application/vnd.openxmlformats-officedocument.drawingml.diagramData+xml"/>
  <Override PartName="/ppt/diagrams/data4.xml" ContentType="application/vnd.openxmlformats-officedocument.drawingml.diagramData+xml"/>
  <Override PartName="/ppt/diagrams/data1.xml" ContentType="application/vnd.openxmlformats-officedocument.drawingml.diagramData+xml"/>
  <Override PartName="/ppt/diagrams/data2.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layout4.xml" ContentType="application/vnd.openxmlformats-officedocument.drawingml.diagramLayout+xml"/>
  <Override PartName="/ppt/diagrams/colors4.xml" ContentType="application/vnd.openxmlformats-officedocument.drawingml.diagramColors+xml"/>
  <Override PartName="/ppt/diagrams/drawing3.xml" ContentType="application/vnd.ms-office.drawingml.diagramDrawing+xml"/>
  <Override PartName="/ppt/diagrams/drawing4.xml" ContentType="application/vnd.ms-office.drawingml.diagramDrawing+xml"/>
  <Override PartName="/ppt/ink/ink1.xml" ContentType="application/inkml+xml"/>
  <Override PartName="/ppt/diagrams/quickStyle4.xml" ContentType="application/vnd.openxmlformats-officedocument.drawingml.diagramStyl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6" r:id="rId2"/>
    <p:sldId id="257" r:id="rId3"/>
    <p:sldId id="258" r:id="rId4"/>
    <p:sldId id="259" r:id="rId5"/>
    <p:sldId id="260" r:id="rId6"/>
    <p:sldId id="261" r:id="rId7"/>
    <p:sldId id="268" r:id="rId8"/>
    <p:sldId id="269" r:id="rId9"/>
    <p:sldId id="262" r:id="rId10"/>
    <p:sldId id="263" r:id="rId11"/>
    <p:sldId id="271" r:id="rId12"/>
    <p:sldId id="272" r:id="rId13"/>
    <p:sldId id="273" r:id="rId14"/>
    <p:sldId id="274" r:id="rId15"/>
    <p:sldId id="276" r:id="rId16"/>
    <p:sldId id="277" r:id="rId17"/>
    <p:sldId id="278" r:id="rId18"/>
    <p:sldId id="279" r:id="rId19"/>
    <p:sldId id="280" r:id="rId20"/>
    <p:sldId id="281" r:id="rId21"/>
    <p:sldId id="265" r:id="rId22"/>
    <p:sldId id="284" r:id="rId23"/>
    <p:sldId id="285" r:id="rId24"/>
    <p:sldId id="286" r:id="rId25"/>
    <p:sldId id="287" r:id="rId26"/>
    <p:sldId id="288" r:id="rId27"/>
    <p:sldId id="289" r:id="rId28"/>
    <p:sldId id="267" r:id="rId29"/>
    <p:sldId id="29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DFFD"/>
    <a:srgbClr val="C3BBFB"/>
    <a:srgbClr val="FFEAE1"/>
    <a:srgbClr val="F2DEFA"/>
    <a:srgbClr val="FED5C4"/>
    <a:srgbClr val="F4FEF6"/>
    <a:srgbClr val="FDCAC5"/>
    <a:srgbClr val="F8E4F6"/>
    <a:srgbClr val="E5FDFF"/>
    <a:srgbClr val="FFFF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33DAAF-C2CF-09D6-E65A-3CA1048129D8}" v="97" dt="2024-09-19T17:37:52.489"/>
    <p1510:client id="{DA73E856-CBAF-4505-9E0A-35C890090883}" v="668" dt="2024-09-20T15:23:59.8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98" d="100"/>
          <a:sy n="98" d="100"/>
        </p:scale>
        <p:origin x="102" y="72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87CD22-CE76-43EB-AFD7-80FEDDC8A7EE}"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07CF0119-BBAE-432B-807A-0DFCA6E9B2E5}">
      <dgm:prSet/>
      <dgm:spPr/>
      <dgm:t>
        <a:bodyPr/>
        <a:lstStyle/>
        <a:p>
          <a:r>
            <a:rPr lang="en-US" dirty="0"/>
            <a:t>What do you expect of your staff? </a:t>
          </a:r>
        </a:p>
      </dgm:t>
    </dgm:pt>
    <dgm:pt modelId="{B655B30E-D044-4D3A-8795-314BE7EE422D}" type="parTrans" cxnId="{0A0FA7F2-D7F2-4CA8-A644-9592FFD66ED1}">
      <dgm:prSet/>
      <dgm:spPr/>
      <dgm:t>
        <a:bodyPr/>
        <a:lstStyle/>
        <a:p>
          <a:endParaRPr lang="en-US"/>
        </a:p>
      </dgm:t>
    </dgm:pt>
    <dgm:pt modelId="{4E4960EE-9DE3-4822-8BFE-3340A5ABC8AC}" type="sibTrans" cxnId="{0A0FA7F2-D7F2-4CA8-A644-9592FFD66ED1}">
      <dgm:prSet/>
      <dgm:spPr/>
      <dgm:t>
        <a:bodyPr/>
        <a:lstStyle/>
        <a:p>
          <a:endParaRPr lang="en-US"/>
        </a:p>
      </dgm:t>
    </dgm:pt>
    <dgm:pt modelId="{2B9F2C82-7AF0-4855-971C-EA79A21D4121}">
      <dgm:prSet/>
      <dgm:spPr/>
      <dgm:t>
        <a:bodyPr/>
        <a:lstStyle/>
        <a:p>
          <a:r>
            <a:rPr lang="en-US" dirty="0"/>
            <a:t>How do you want the team to respond when a resident makes a risky decision? </a:t>
          </a:r>
        </a:p>
      </dgm:t>
    </dgm:pt>
    <dgm:pt modelId="{4D06F8BF-41C3-4F5F-ACC2-7A671C5D83D2}" type="parTrans" cxnId="{BEC2057F-D186-48BD-9959-38BCE44290AF}">
      <dgm:prSet/>
      <dgm:spPr/>
      <dgm:t>
        <a:bodyPr/>
        <a:lstStyle/>
        <a:p>
          <a:endParaRPr lang="en-US"/>
        </a:p>
      </dgm:t>
    </dgm:pt>
    <dgm:pt modelId="{D5F85E15-B367-4170-B0DA-9680F553C787}" type="sibTrans" cxnId="{BEC2057F-D186-48BD-9959-38BCE44290AF}">
      <dgm:prSet/>
      <dgm:spPr/>
      <dgm:t>
        <a:bodyPr/>
        <a:lstStyle/>
        <a:p>
          <a:endParaRPr lang="en-US"/>
        </a:p>
      </dgm:t>
    </dgm:pt>
    <dgm:pt modelId="{10818B8F-CD9E-4A49-8FE8-48CA4567D90B}">
      <dgm:prSet/>
      <dgm:spPr/>
      <dgm:t>
        <a:bodyPr/>
        <a:lstStyle/>
        <a:p>
          <a:r>
            <a:rPr lang="en-US" dirty="0"/>
            <a:t>What kinds of situations do you want the nurse to be directly involved with? </a:t>
          </a:r>
        </a:p>
      </dgm:t>
    </dgm:pt>
    <dgm:pt modelId="{A578B14D-91DF-4F6A-8202-1E6EE7BD49E1}" type="parTrans" cxnId="{6E45CBDD-D8DD-4E63-8D2A-83D4E6DDF61F}">
      <dgm:prSet/>
      <dgm:spPr/>
      <dgm:t>
        <a:bodyPr/>
        <a:lstStyle/>
        <a:p>
          <a:endParaRPr lang="en-US"/>
        </a:p>
      </dgm:t>
    </dgm:pt>
    <dgm:pt modelId="{333F28CC-E6C3-4AE5-92B5-C5D1D7355675}" type="sibTrans" cxnId="{6E45CBDD-D8DD-4E63-8D2A-83D4E6DDF61F}">
      <dgm:prSet/>
      <dgm:spPr/>
      <dgm:t>
        <a:bodyPr/>
        <a:lstStyle/>
        <a:p>
          <a:endParaRPr lang="en-US"/>
        </a:p>
      </dgm:t>
    </dgm:pt>
    <dgm:pt modelId="{D6FC7302-D14C-43B3-8A92-3D5EBB2AB2B4}">
      <dgm:prSet/>
      <dgm:spPr/>
      <dgm:t>
        <a:bodyPr/>
        <a:lstStyle/>
        <a:p>
          <a:r>
            <a:rPr lang="en-US" dirty="0"/>
            <a:t>What kind of situations do you just want the team to tell the nurse about later?</a:t>
          </a:r>
        </a:p>
      </dgm:t>
    </dgm:pt>
    <dgm:pt modelId="{54E1FEE5-F5BF-4192-8473-F006FB0FC084}" type="parTrans" cxnId="{F50A550E-558D-491F-8A3F-718A9FEE952E}">
      <dgm:prSet/>
      <dgm:spPr/>
      <dgm:t>
        <a:bodyPr/>
        <a:lstStyle/>
        <a:p>
          <a:endParaRPr lang="en-US"/>
        </a:p>
      </dgm:t>
    </dgm:pt>
    <dgm:pt modelId="{23DD7DED-0144-42A7-901B-F2E9B35AA161}" type="sibTrans" cxnId="{F50A550E-558D-491F-8A3F-718A9FEE952E}">
      <dgm:prSet/>
      <dgm:spPr/>
      <dgm:t>
        <a:bodyPr/>
        <a:lstStyle/>
        <a:p>
          <a:endParaRPr lang="en-US"/>
        </a:p>
      </dgm:t>
    </dgm:pt>
    <dgm:pt modelId="{B657C547-B00C-47E9-B91E-679A328832D3}" type="pres">
      <dgm:prSet presAssocID="{CE87CD22-CE76-43EB-AFD7-80FEDDC8A7EE}" presName="diagram" presStyleCnt="0">
        <dgm:presLayoutVars>
          <dgm:dir/>
          <dgm:resizeHandles val="exact"/>
        </dgm:presLayoutVars>
      </dgm:prSet>
      <dgm:spPr/>
    </dgm:pt>
    <dgm:pt modelId="{E2861CD9-0CC5-4476-84F0-58E851D8CD4C}" type="pres">
      <dgm:prSet presAssocID="{07CF0119-BBAE-432B-807A-0DFCA6E9B2E5}" presName="node" presStyleLbl="node1" presStyleIdx="0" presStyleCnt="4">
        <dgm:presLayoutVars>
          <dgm:bulletEnabled val="1"/>
        </dgm:presLayoutVars>
      </dgm:prSet>
      <dgm:spPr/>
    </dgm:pt>
    <dgm:pt modelId="{7B30924A-4BBB-46EF-B0E0-6EBCB7F74760}" type="pres">
      <dgm:prSet presAssocID="{4E4960EE-9DE3-4822-8BFE-3340A5ABC8AC}" presName="sibTrans" presStyleCnt="0"/>
      <dgm:spPr/>
    </dgm:pt>
    <dgm:pt modelId="{C116E264-1FE8-4E05-ABCC-03FDDD330C15}" type="pres">
      <dgm:prSet presAssocID="{2B9F2C82-7AF0-4855-971C-EA79A21D4121}" presName="node" presStyleLbl="node1" presStyleIdx="1" presStyleCnt="4">
        <dgm:presLayoutVars>
          <dgm:bulletEnabled val="1"/>
        </dgm:presLayoutVars>
      </dgm:prSet>
      <dgm:spPr/>
    </dgm:pt>
    <dgm:pt modelId="{0B74BFEE-FC99-41C8-9A24-B9D28B75E8B6}" type="pres">
      <dgm:prSet presAssocID="{D5F85E15-B367-4170-B0DA-9680F553C787}" presName="sibTrans" presStyleCnt="0"/>
      <dgm:spPr/>
    </dgm:pt>
    <dgm:pt modelId="{4DB0B6FC-A179-41A8-91BA-125B291A0B7B}" type="pres">
      <dgm:prSet presAssocID="{10818B8F-CD9E-4A49-8FE8-48CA4567D90B}" presName="node" presStyleLbl="node1" presStyleIdx="2" presStyleCnt="4">
        <dgm:presLayoutVars>
          <dgm:bulletEnabled val="1"/>
        </dgm:presLayoutVars>
      </dgm:prSet>
      <dgm:spPr/>
    </dgm:pt>
    <dgm:pt modelId="{A333737C-CB99-4A42-B1B6-A31767C8EA90}" type="pres">
      <dgm:prSet presAssocID="{333F28CC-E6C3-4AE5-92B5-C5D1D7355675}" presName="sibTrans" presStyleCnt="0"/>
      <dgm:spPr/>
    </dgm:pt>
    <dgm:pt modelId="{CFC468F9-C2AB-4430-B3EB-192B95D769C7}" type="pres">
      <dgm:prSet presAssocID="{D6FC7302-D14C-43B3-8A92-3D5EBB2AB2B4}" presName="node" presStyleLbl="node1" presStyleIdx="3" presStyleCnt="4">
        <dgm:presLayoutVars>
          <dgm:bulletEnabled val="1"/>
        </dgm:presLayoutVars>
      </dgm:prSet>
      <dgm:spPr/>
    </dgm:pt>
  </dgm:ptLst>
  <dgm:cxnLst>
    <dgm:cxn modelId="{F50A550E-558D-491F-8A3F-718A9FEE952E}" srcId="{CE87CD22-CE76-43EB-AFD7-80FEDDC8A7EE}" destId="{D6FC7302-D14C-43B3-8A92-3D5EBB2AB2B4}" srcOrd="3" destOrd="0" parTransId="{54E1FEE5-F5BF-4192-8473-F006FB0FC084}" sibTransId="{23DD7DED-0144-42A7-901B-F2E9B35AA161}"/>
    <dgm:cxn modelId="{BB9A0720-E57B-4D1A-BA8A-1CA9CB91F3DD}" type="presOf" srcId="{D6FC7302-D14C-43B3-8A92-3D5EBB2AB2B4}" destId="{CFC468F9-C2AB-4430-B3EB-192B95D769C7}" srcOrd="0" destOrd="0" presId="urn:microsoft.com/office/officeart/2005/8/layout/default"/>
    <dgm:cxn modelId="{E587AB57-F066-48C8-AE38-8457ABFAC39F}" type="presOf" srcId="{07CF0119-BBAE-432B-807A-0DFCA6E9B2E5}" destId="{E2861CD9-0CC5-4476-84F0-58E851D8CD4C}" srcOrd="0" destOrd="0" presId="urn:microsoft.com/office/officeart/2005/8/layout/default"/>
    <dgm:cxn modelId="{BEC2057F-D186-48BD-9959-38BCE44290AF}" srcId="{CE87CD22-CE76-43EB-AFD7-80FEDDC8A7EE}" destId="{2B9F2C82-7AF0-4855-971C-EA79A21D4121}" srcOrd="1" destOrd="0" parTransId="{4D06F8BF-41C3-4F5F-ACC2-7A671C5D83D2}" sibTransId="{D5F85E15-B367-4170-B0DA-9680F553C787}"/>
    <dgm:cxn modelId="{395CF3A3-F85C-4ABC-AB8C-3ED2741CF65D}" type="presOf" srcId="{2B9F2C82-7AF0-4855-971C-EA79A21D4121}" destId="{C116E264-1FE8-4E05-ABCC-03FDDD330C15}" srcOrd="0" destOrd="0" presId="urn:microsoft.com/office/officeart/2005/8/layout/default"/>
    <dgm:cxn modelId="{03A5C2C0-377C-4E46-91B6-3A3EE347D229}" type="presOf" srcId="{CE87CD22-CE76-43EB-AFD7-80FEDDC8A7EE}" destId="{B657C547-B00C-47E9-B91E-679A328832D3}" srcOrd="0" destOrd="0" presId="urn:microsoft.com/office/officeart/2005/8/layout/default"/>
    <dgm:cxn modelId="{0DFF83CC-2EE2-4955-853B-B39430E6352F}" type="presOf" srcId="{10818B8F-CD9E-4A49-8FE8-48CA4567D90B}" destId="{4DB0B6FC-A179-41A8-91BA-125B291A0B7B}" srcOrd="0" destOrd="0" presId="urn:microsoft.com/office/officeart/2005/8/layout/default"/>
    <dgm:cxn modelId="{6E45CBDD-D8DD-4E63-8D2A-83D4E6DDF61F}" srcId="{CE87CD22-CE76-43EB-AFD7-80FEDDC8A7EE}" destId="{10818B8F-CD9E-4A49-8FE8-48CA4567D90B}" srcOrd="2" destOrd="0" parTransId="{A578B14D-91DF-4F6A-8202-1E6EE7BD49E1}" sibTransId="{333F28CC-E6C3-4AE5-92B5-C5D1D7355675}"/>
    <dgm:cxn modelId="{0A0FA7F2-D7F2-4CA8-A644-9592FFD66ED1}" srcId="{CE87CD22-CE76-43EB-AFD7-80FEDDC8A7EE}" destId="{07CF0119-BBAE-432B-807A-0DFCA6E9B2E5}" srcOrd="0" destOrd="0" parTransId="{B655B30E-D044-4D3A-8795-314BE7EE422D}" sibTransId="{4E4960EE-9DE3-4822-8BFE-3340A5ABC8AC}"/>
    <dgm:cxn modelId="{625D4DBD-AE90-419E-9C7B-0A4825C8A35F}" type="presParOf" srcId="{B657C547-B00C-47E9-B91E-679A328832D3}" destId="{E2861CD9-0CC5-4476-84F0-58E851D8CD4C}" srcOrd="0" destOrd="0" presId="urn:microsoft.com/office/officeart/2005/8/layout/default"/>
    <dgm:cxn modelId="{2711ADAF-0995-4518-AA4C-FAB6EFCEFA06}" type="presParOf" srcId="{B657C547-B00C-47E9-B91E-679A328832D3}" destId="{7B30924A-4BBB-46EF-B0E0-6EBCB7F74760}" srcOrd="1" destOrd="0" presId="urn:microsoft.com/office/officeart/2005/8/layout/default"/>
    <dgm:cxn modelId="{7E5BCBBC-BAB2-4680-8CAC-EA7CA0183398}" type="presParOf" srcId="{B657C547-B00C-47E9-B91E-679A328832D3}" destId="{C116E264-1FE8-4E05-ABCC-03FDDD330C15}" srcOrd="2" destOrd="0" presId="urn:microsoft.com/office/officeart/2005/8/layout/default"/>
    <dgm:cxn modelId="{A5CB8128-52C7-4FDC-BF0B-24FA01FDEEE9}" type="presParOf" srcId="{B657C547-B00C-47E9-B91E-679A328832D3}" destId="{0B74BFEE-FC99-41C8-9A24-B9D28B75E8B6}" srcOrd="3" destOrd="0" presId="urn:microsoft.com/office/officeart/2005/8/layout/default"/>
    <dgm:cxn modelId="{94A853C4-7DCB-4FE4-844B-A59FC3B0222A}" type="presParOf" srcId="{B657C547-B00C-47E9-B91E-679A328832D3}" destId="{4DB0B6FC-A179-41A8-91BA-125B291A0B7B}" srcOrd="4" destOrd="0" presId="urn:microsoft.com/office/officeart/2005/8/layout/default"/>
    <dgm:cxn modelId="{B592847F-E2D8-4350-AC67-7E747C07A95B}" type="presParOf" srcId="{B657C547-B00C-47E9-B91E-679A328832D3}" destId="{A333737C-CB99-4A42-B1B6-A31767C8EA90}" srcOrd="5" destOrd="0" presId="urn:microsoft.com/office/officeart/2005/8/layout/default"/>
    <dgm:cxn modelId="{0104F24E-C33F-48C2-B183-357943F73531}" type="presParOf" srcId="{B657C547-B00C-47E9-B91E-679A328832D3}" destId="{CFC468F9-C2AB-4430-B3EB-192B95D769C7}"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48A78F-2C3A-47C3-81BE-A1C49A4133CE}"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5D312548-06CA-45BD-8851-869D81D25693}">
      <dgm:prSet/>
      <dgm:spPr/>
      <dgm:t>
        <a:bodyPr/>
        <a:lstStyle/>
        <a:p>
          <a:pPr rtl="0"/>
          <a:r>
            <a:rPr lang="en-US" dirty="0"/>
            <a:t>I might be comfortable with a direct caregiver giving an </a:t>
          </a:r>
          <a:r>
            <a:rPr lang="en-US" dirty="0">
              <a:latin typeface="Aptos Display" panose="020F0302020204030204"/>
            </a:rPr>
            <a:t>resident</a:t>
          </a:r>
          <a:r>
            <a:rPr lang="en-US" dirty="0"/>
            <a:t> with Diabetes a piece of pie and then </a:t>
          </a:r>
          <a:r>
            <a:rPr lang="en-US" dirty="0">
              <a:latin typeface="Aptos Display" panose="020F0302020204030204"/>
            </a:rPr>
            <a:t>inform the</a:t>
          </a:r>
          <a:r>
            <a:rPr lang="en-US" dirty="0"/>
            <a:t> nurse, so blood sugar can be monitored. </a:t>
          </a:r>
        </a:p>
      </dgm:t>
    </dgm:pt>
    <dgm:pt modelId="{98B0E352-141D-42BA-A192-A79E300E09EC}" type="parTrans" cxnId="{0FFB33B3-A788-4261-9C6B-419A48BF9544}">
      <dgm:prSet/>
      <dgm:spPr/>
      <dgm:t>
        <a:bodyPr/>
        <a:lstStyle/>
        <a:p>
          <a:endParaRPr lang="en-US"/>
        </a:p>
      </dgm:t>
    </dgm:pt>
    <dgm:pt modelId="{8DCA2434-5E1E-463E-B0A6-75E16ABC196F}" type="sibTrans" cxnId="{0FFB33B3-A788-4261-9C6B-419A48BF9544}">
      <dgm:prSet/>
      <dgm:spPr/>
      <dgm:t>
        <a:bodyPr/>
        <a:lstStyle/>
        <a:p>
          <a:endParaRPr lang="en-US"/>
        </a:p>
      </dgm:t>
    </dgm:pt>
    <dgm:pt modelId="{AC80EED2-ED9D-4C95-94B9-5917069A844C}">
      <dgm:prSet/>
      <dgm:spPr/>
      <dgm:t>
        <a:bodyPr/>
        <a:lstStyle/>
        <a:p>
          <a:pPr rtl="0"/>
          <a:r>
            <a:rPr lang="en-US" dirty="0"/>
            <a:t>I might be comfortable with a direct caregiver supporting a resident in the request to skip breakfast because they are not hungry. I would want that communicated to the team so </a:t>
          </a:r>
          <a:r>
            <a:rPr lang="en-US" dirty="0">
              <a:latin typeface="Aptos Display" panose="020F0302020204030204"/>
            </a:rPr>
            <a:t>food could be offered again later.</a:t>
          </a:r>
          <a:endParaRPr lang="en-US" dirty="0"/>
        </a:p>
      </dgm:t>
    </dgm:pt>
    <dgm:pt modelId="{7A48D1E8-0AFA-42A6-BEE5-CDDE3BBDF318}" type="parTrans" cxnId="{B12A5C01-E878-4AEE-9D67-6BD00993AFC4}">
      <dgm:prSet/>
      <dgm:spPr/>
      <dgm:t>
        <a:bodyPr/>
        <a:lstStyle/>
        <a:p>
          <a:endParaRPr lang="en-US"/>
        </a:p>
      </dgm:t>
    </dgm:pt>
    <dgm:pt modelId="{9DF9E043-642B-431E-B6C2-D36CBD32E920}" type="sibTrans" cxnId="{B12A5C01-E878-4AEE-9D67-6BD00993AFC4}">
      <dgm:prSet/>
      <dgm:spPr/>
      <dgm:t>
        <a:bodyPr/>
        <a:lstStyle/>
        <a:p>
          <a:endParaRPr lang="en-US"/>
        </a:p>
      </dgm:t>
    </dgm:pt>
    <dgm:pt modelId="{B555716D-B7F3-4FC3-8647-9F2FAAED43F4}">
      <dgm:prSet/>
      <dgm:spPr/>
      <dgm:t>
        <a:bodyPr/>
        <a:lstStyle/>
        <a:p>
          <a:r>
            <a:rPr lang="en-US" dirty="0"/>
            <a:t>However, I might not be comfortable with a direct caregiver giving a requested steak to a person with a diet order for Pureed foods.</a:t>
          </a:r>
        </a:p>
      </dgm:t>
    </dgm:pt>
    <dgm:pt modelId="{64D27CCD-F28E-474F-8B6D-CFFAAFE04699}" type="parTrans" cxnId="{DB5BEF6F-59E9-4213-8D9A-8C6AB9A8B64D}">
      <dgm:prSet/>
      <dgm:spPr/>
      <dgm:t>
        <a:bodyPr/>
        <a:lstStyle/>
        <a:p>
          <a:endParaRPr lang="en-US"/>
        </a:p>
      </dgm:t>
    </dgm:pt>
    <dgm:pt modelId="{2A3BB24B-05FE-4B30-B591-0BC2D41AD956}" type="sibTrans" cxnId="{DB5BEF6F-59E9-4213-8D9A-8C6AB9A8B64D}">
      <dgm:prSet/>
      <dgm:spPr/>
      <dgm:t>
        <a:bodyPr/>
        <a:lstStyle/>
        <a:p>
          <a:endParaRPr lang="en-US"/>
        </a:p>
      </dgm:t>
    </dgm:pt>
    <dgm:pt modelId="{D2E53E09-9A67-4A4F-B46F-299805F8E588}" type="pres">
      <dgm:prSet presAssocID="{F848A78F-2C3A-47C3-81BE-A1C49A4133CE}" presName="vert0" presStyleCnt="0">
        <dgm:presLayoutVars>
          <dgm:dir/>
          <dgm:animOne val="branch"/>
          <dgm:animLvl val="lvl"/>
        </dgm:presLayoutVars>
      </dgm:prSet>
      <dgm:spPr/>
    </dgm:pt>
    <dgm:pt modelId="{2E3D5DD1-6759-487B-BF4B-205E59CE5DE6}" type="pres">
      <dgm:prSet presAssocID="{5D312548-06CA-45BD-8851-869D81D25693}" presName="thickLine" presStyleLbl="alignNode1" presStyleIdx="0" presStyleCnt="3"/>
      <dgm:spPr/>
    </dgm:pt>
    <dgm:pt modelId="{5A7498AB-E5D4-4AE7-A9FB-18E646C5C60B}" type="pres">
      <dgm:prSet presAssocID="{5D312548-06CA-45BD-8851-869D81D25693}" presName="horz1" presStyleCnt="0"/>
      <dgm:spPr/>
    </dgm:pt>
    <dgm:pt modelId="{7FACC430-F509-47B3-8B9F-B0F4D027AF87}" type="pres">
      <dgm:prSet presAssocID="{5D312548-06CA-45BD-8851-869D81D25693}" presName="tx1" presStyleLbl="revTx" presStyleIdx="0" presStyleCnt="3"/>
      <dgm:spPr/>
    </dgm:pt>
    <dgm:pt modelId="{4CADBF7B-A168-451E-9F07-EA5002CF0A6E}" type="pres">
      <dgm:prSet presAssocID="{5D312548-06CA-45BD-8851-869D81D25693}" presName="vert1" presStyleCnt="0"/>
      <dgm:spPr/>
    </dgm:pt>
    <dgm:pt modelId="{F350DE7E-5842-4B88-A2A5-23FAB0E53463}" type="pres">
      <dgm:prSet presAssocID="{AC80EED2-ED9D-4C95-94B9-5917069A844C}" presName="thickLine" presStyleLbl="alignNode1" presStyleIdx="1" presStyleCnt="3"/>
      <dgm:spPr/>
    </dgm:pt>
    <dgm:pt modelId="{30BE35AA-7231-476B-809A-9DD66B26D94F}" type="pres">
      <dgm:prSet presAssocID="{AC80EED2-ED9D-4C95-94B9-5917069A844C}" presName="horz1" presStyleCnt="0"/>
      <dgm:spPr/>
    </dgm:pt>
    <dgm:pt modelId="{9A0841EB-52FC-4BA6-87D1-C0BF361229E4}" type="pres">
      <dgm:prSet presAssocID="{AC80EED2-ED9D-4C95-94B9-5917069A844C}" presName="tx1" presStyleLbl="revTx" presStyleIdx="1" presStyleCnt="3"/>
      <dgm:spPr/>
    </dgm:pt>
    <dgm:pt modelId="{C1E74F45-7D42-4CD3-A59C-5E6AC6F30D23}" type="pres">
      <dgm:prSet presAssocID="{AC80EED2-ED9D-4C95-94B9-5917069A844C}" presName="vert1" presStyleCnt="0"/>
      <dgm:spPr/>
    </dgm:pt>
    <dgm:pt modelId="{421EF6A7-7822-4AA3-BC93-19439342501F}" type="pres">
      <dgm:prSet presAssocID="{B555716D-B7F3-4FC3-8647-9F2FAAED43F4}" presName="thickLine" presStyleLbl="alignNode1" presStyleIdx="2" presStyleCnt="3"/>
      <dgm:spPr/>
    </dgm:pt>
    <dgm:pt modelId="{425B0D40-4EDA-4E35-AB62-EF0F165AE62F}" type="pres">
      <dgm:prSet presAssocID="{B555716D-B7F3-4FC3-8647-9F2FAAED43F4}" presName="horz1" presStyleCnt="0"/>
      <dgm:spPr/>
    </dgm:pt>
    <dgm:pt modelId="{6E4360AF-0239-4901-BF8B-3A58F4E34F32}" type="pres">
      <dgm:prSet presAssocID="{B555716D-B7F3-4FC3-8647-9F2FAAED43F4}" presName="tx1" presStyleLbl="revTx" presStyleIdx="2" presStyleCnt="3"/>
      <dgm:spPr/>
    </dgm:pt>
    <dgm:pt modelId="{CD174CC9-FC83-4BC3-A049-1FCC2EA624A4}" type="pres">
      <dgm:prSet presAssocID="{B555716D-B7F3-4FC3-8647-9F2FAAED43F4}" presName="vert1" presStyleCnt="0"/>
      <dgm:spPr/>
    </dgm:pt>
  </dgm:ptLst>
  <dgm:cxnLst>
    <dgm:cxn modelId="{B12A5C01-E878-4AEE-9D67-6BD00993AFC4}" srcId="{F848A78F-2C3A-47C3-81BE-A1C49A4133CE}" destId="{AC80EED2-ED9D-4C95-94B9-5917069A844C}" srcOrd="1" destOrd="0" parTransId="{7A48D1E8-0AFA-42A6-BEE5-CDDE3BBDF318}" sibTransId="{9DF9E043-642B-431E-B6C2-D36CBD32E920}"/>
    <dgm:cxn modelId="{DB5BEF6F-59E9-4213-8D9A-8C6AB9A8B64D}" srcId="{F848A78F-2C3A-47C3-81BE-A1C49A4133CE}" destId="{B555716D-B7F3-4FC3-8647-9F2FAAED43F4}" srcOrd="2" destOrd="0" parTransId="{64D27CCD-F28E-474F-8B6D-CFFAAFE04699}" sibTransId="{2A3BB24B-05FE-4B30-B591-0BC2D41AD956}"/>
    <dgm:cxn modelId="{A809A287-CD2F-4B43-A066-4FAD68ABB5C8}" type="presOf" srcId="{F848A78F-2C3A-47C3-81BE-A1C49A4133CE}" destId="{D2E53E09-9A67-4A4F-B46F-299805F8E588}" srcOrd="0" destOrd="0" presId="urn:microsoft.com/office/officeart/2008/layout/LinedList"/>
    <dgm:cxn modelId="{37E9158B-ABB9-44E2-B9B9-55D827CA9F23}" type="presOf" srcId="{B555716D-B7F3-4FC3-8647-9F2FAAED43F4}" destId="{6E4360AF-0239-4901-BF8B-3A58F4E34F32}" srcOrd="0" destOrd="0" presId="urn:microsoft.com/office/officeart/2008/layout/LinedList"/>
    <dgm:cxn modelId="{0FFB33B3-A788-4261-9C6B-419A48BF9544}" srcId="{F848A78F-2C3A-47C3-81BE-A1C49A4133CE}" destId="{5D312548-06CA-45BD-8851-869D81D25693}" srcOrd="0" destOrd="0" parTransId="{98B0E352-141D-42BA-A192-A79E300E09EC}" sibTransId="{8DCA2434-5E1E-463E-B0A6-75E16ABC196F}"/>
    <dgm:cxn modelId="{3DBE37C7-F581-4501-A594-813683FC289F}" type="presOf" srcId="{AC80EED2-ED9D-4C95-94B9-5917069A844C}" destId="{9A0841EB-52FC-4BA6-87D1-C0BF361229E4}" srcOrd="0" destOrd="0" presId="urn:microsoft.com/office/officeart/2008/layout/LinedList"/>
    <dgm:cxn modelId="{166CB3E9-AB57-4D95-8D9C-829EF6A25259}" type="presOf" srcId="{5D312548-06CA-45BD-8851-869D81D25693}" destId="{7FACC430-F509-47B3-8B9F-B0F4D027AF87}" srcOrd="0" destOrd="0" presId="urn:microsoft.com/office/officeart/2008/layout/LinedList"/>
    <dgm:cxn modelId="{60BABB45-945D-454B-8D41-6BD9673BDDBA}" type="presParOf" srcId="{D2E53E09-9A67-4A4F-B46F-299805F8E588}" destId="{2E3D5DD1-6759-487B-BF4B-205E59CE5DE6}" srcOrd="0" destOrd="0" presId="urn:microsoft.com/office/officeart/2008/layout/LinedList"/>
    <dgm:cxn modelId="{7137091F-9217-41AC-8AC6-513356253B95}" type="presParOf" srcId="{D2E53E09-9A67-4A4F-B46F-299805F8E588}" destId="{5A7498AB-E5D4-4AE7-A9FB-18E646C5C60B}" srcOrd="1" destOrd="0" presId="urn:microsoft.com/office/officeart/2008/layout/LinedList"/>
    <dgm:cxn modelId="{8AF3ECB0-7713-49EE-90CF-709C57669239}" type="presParOf" srcId="{5A7498AB-E5D4-4AE7-A9FB-18E646C5C60B}" destId="{7FACC430-F509-47B3-8B9F-B0F4D027AF87}" srcOrd="0" destOrd="0" presId="urn:microsoft.com/office/officeart/2008/layout/LinedList"/>
    <dgm:cxn modelId="{F05E6515-3D13-4175-9303-12DE9606497E}" type="presParOf" srcId="{5A7498AB-E5D4-4AE7-A9FB-18E646C5C60B}" destId="{4CADBF7B-A168-451E-9F07-EA5002CF0A6E}" srcOrd="1" destOrd="0" presId="urn:microsoft.com/office/officeart/2008/layout/LinedList"/>
    <dgm:cxn modelId="{0652D9F2-F1ED-4D22-9EA6-45F4BE2E6DD7}" type="presParOf" srcId="{D2E53E09-9A67-4A4F-B46F-299805F8E588}" destId="{F350DE7E-5842-4B88-A2A5-23FAB0E53463}" srcOrd="2" destOrd="0" presId="urn:microsoft.com/office/officeart/2008/layout/LinedList"/>
    <dgm:cxn modelId="{247D792A-4CB0-4EDC-BEB0-B83E5F159F5B}" type="presParOf" srcId="{D2E53E09-9A67-4A4F-B46F-299805F8E588}" destId="{30BE35AA-7231-476B-809A-9DD66B26D94F}" srcOrd="3" destOrd="0" presId="urn:microsoft.com/office/officeart/2008/layout/LinedList"/>
    <dgm:cxn modelId="{92363CD1-2FEB-4E0E-9643-4FED671C91E6}" type="presParOf" srcId="{30BE35AA-7231-476B-809A-9DD66B26D94F}" destId="{9A0841EB-52FC-4BA6-87D1-C0BF361229E4}" srcOrd="0" destOrd="0" presId="urn:microsoft.com/office/officeart/2008/layout/LinedList"/>
    <dgm:cxn modelId="{4F86A9CA-7CE4-42C6-969C-62F6DDD04060}" type="presParOf" srcId="{30BE35AA-7231-476B-809A-9DD66B26D94F}" destId="{C1E74F45-7D42-4CD3-A59C-5E6AC6F30D23}" srcOrd="1" destOrd="0" presId="urn:microsoft.com/office/officeart/2008/layout/LinedList"/>
    <dgm:cxn modelId="{A2A23D30-53F8-4B2F-86CA-CB7C29476080}" type="presParOf" srcId="{D2E53E09-9A67-4A4F-B46F-299805F8E588}" destId="{421EF6A7-7822-4AA3-BC93-19439342501F}" srcOrd="4" destOrd="0" presId="urn:microsoft.com/office/officeart/2008/layout/LinedList"/>
    <dgm:cxn modelId="{8ACB383C-D67C-4AAA-A160-FF6A3B844FA1}" type="presParOf" srcId="{D2E53E09-9A67-4A4F-B46F-299805F8E588}" destId="{425B0D40-4EDA-4E35-AB62-EF0F165AE62F}" srcOrd="5" destOrd="0" presId="urn:microsoft.com/office/officeart/2008/layout/LinedList"/>
    <dgm:cxn modelId="{29143F53-BA99-408D-9266-CF0D20C98EB7}" type="presParOf" srcId="{425B0D40-4EDA-4E35-AB62-EF0F165AE62F}" destId="{6E4360AF-0239-4901-BF8B-3A58F4E34F32}" srcOrd="0" destOrd="0" presId="urn:microsoft.com/office/officeart/2008/layout/LinedList"/>
    <dgm:cxn modelId="{C4147A92-5172-49A9-A0FE-894A68E42542}" type="presParOf" srcId="{425B0D40-4EDA-4E35-AB62-EF0F165AE62F}" destId="{CD174CC9-FC83-4BC3-A049-1FCC2EA624A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0D5ECE-C3AB-42AC-B201-9CAF1BE86EDB}"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81045D14-E271-4D03-89C4-7462662A75AC}">
      <dgm:prSet/>
      <dgm:spPr/>
      <dgm:t>
        <a:bodyPr/>
        <a:lstStyle/>
        <a:p>
          <a:r>
            <a:rPr lang="en-US"/>
            <a:t>When training give examples</a:t>
          </a:r>
        </a:p>
      </dgm:t>
    </dgm:pt>
    <dgm:pt modelId="{3A3B553E-C742-4D87-8EED-F0C278340084}" type="parTrans" cxnId="{17A8EC9A-E619-494F-B59B-F01E77BDF8E5}">
      <dgm:prSet/>
      <dgm:spPr/>
      <dgm:t>
        <a:bodyPr/>
        <a:lstStyle/>
        <a:p>
          <a:endParaRPr lang="en-US"/>
        </a:p>
      </dgm:t>
    </dgm:pt>
    <dgm:pt modelId="{9FCE38BF-6704-482A-8D23-775625107617}" type="sibTrans" cxnId="{17A8EC9A-E619-494F-B59B-F01E77BDF8E5}">
      <dgm:prSet/>
      <dgm:spPr/>
      <dgm:t>
        <a:bodyPr/>
        <a:lstStyle/>
        <a:p>
          <a:endParaRPr lang="en-US"/>
        </a:p>
      </dgm:t>
    </dgm:pt>
    <dgm:pt modelId="{44257F01-A065-4DCC-8EEA-A54A8D061BC4}">
      <dgm:prSet/>
      <dgm:spPr/>
      <dgm:t>
        <a:bodyPr/>
        <a:lstStyle/>
        <a:p>
          <a:r>
            <a:rPr lang="en-US"/>
            <a:t>Do 1 to 1 training to help with retention</a:t>
          </a:r>
        </a:p>
      </dgm:t>
    </dgm:pt>
    <dgm:pt modelId="{18E80CFF-3EBD-4424-B3F3-11C8740C2C91}" type="parTrans" cxnId="{E483068C-01D7-4EAD-B2FB-176004AD9666}">
      <dgm:prSet/>
      <dgm:spPr/>
      <dgm:t>
        <a:bodyPr/>
        <a:lstStyle/>
        <a:p>
          <a:endParaRPr lang="en-US"/>
        </a:p>
      </dgm:t>
    </dgm:pt>
    <dgm:pt modelId="{A79292A7-8EAD-445F-8B85-3126CCB35D2A}" type="sibTrans" cxnId="{E483068C-01D7-4EAD-B2FB-176004AD9666}">
      <dgm:prSet/>
      <dgm:spPr/>
      <dgm:t>
        <a:bodyPr/>
        <a:lstStyle/>
        <a:p>
          <a:endParaRPr lang="en-US"/>
        </a:p>
      </dgm:t>
    </dgm:pt>
    <dgm:pt modelId="{B2681A6D-B281-4871-923F-1D1A518D65B7}">
      <dgm:prSet/>
      <dgm:spPr/>
      <dgm:t>
        <a:bodyPr/>
        <a:lstStyle/>
        <a:p>
          <a:r>
            <a:rPr lang="en-US"/>
            <a:t>Interpreters if needed for training</a:t>
          </a:r>
        </a:p>
      </dgm:t>
    </dgm:pt>
    <dgm:pt modelId="{8F90192A-5A96-45D0-BF10-CBC4154843BE}" type="parTrans" cxnId="{6FFA2159-332E-4E69-811B-D56DCED32D3F}">
      <dgm:prSet/>
      <dgm:spPr/>
      <dgm:t>
        <a:bodyPr/>
        <a:lstStyle/>
        <a:p>
          <a:endParaRPr lang="en-US"/>
        </a:p>
      </dgm:t>
    </dgm:pt>
    <dgm:pt modelId="{45E61B39-B386-4459-AAF9-EA9D09EFBDC9}" type="sibTrans" cxnId="{6FFA2159-332E-4E69-811B-D56DCED32D3F}">
      <dgm:prSet/>
      <dgm:spPr/>
      <dgm:t>
        <a:bodyPr/>
        <a:lstStyle/>
        <a:p>
          <a:endParaRPr lang="en-US"/>
        </a:p>
      </dgm:t>
    </dgm:pt>
    <dgm:pt modelId="{8D8071D9-2CEA-4638-B4EC-E7F36AEE6073}">
      <dgm:prSet/>
      <dgm:spPr/>
      <dgm:t>
        <a:bodyPr/>
        <a:lstStyle/>
        <a:p>
          <a:r>
            <a:rPr lang="en-US" dirty="0"/>
            <a:t>Small amount of information for  training at a time </a:t>
          </a:r>
        </a:p>
      </dgm:t>
    </dgm:pt>
    <dgm:pt modelId="{EA8C7FD7-95B7-41C3-B143-E57607AF625D}" type="parTrans" cxnId="{D70F86EC-7160-4767-81AF-4EB6B4508F3C}">
      <dgm:prSet/>
      <dgm:spPr/>
      <dgm:t>
        <a:bodyPr/>
        <a:lstStyle/>
        <a:p>
          <a:endParaRPr lang="en-US"/>
        </a:p>
      </dgm:t>
    </dgm:pt>
    <dgm:pt modelId="{E43064B2-F16A-43D7-AD7A-0EF0D76B8FA2}" type="sibTrans" cxnId="{D70F86EC-7160-4767-81AF-4EB6B4508F3C}">
      <dgm:prSet/>
      <dgm:spPr/>
      <dgm:t>
        <a:bodyPr/>
        <a:lstStyle/>
        <a:p>
          <a:endParaRPr lang="en-US"/>
        </a:p>
      </dgm:t>
    </dgm:pt>
    <dgm:pt modelId="{80511E1A-9752-4265-97E1-4823A703E962}">
      <dgm:prSet/>
      <dgm:spPr/>
      <dgm:t>
        <a:bodyPr/>
        <a:lstStyle/>
        <a:p>
          <a:r>
            <a:rPr lang="en-US" dirty="0"/>
            <a:t>Review training that was completed and do ongoing education</a:t>
          </a:r>
        </a:p>
      </dgm:t>
    </dgm:pt>
    <dgm:pt modelId="{23561FBA-2996-41F9-898F-005AC9732722}" type="parTrans" cxnId="{B05B0F49-CD39-4BD5-8054-B174DB962BC1}">
      <dgm:prSet/>
      <dgm:spPr/>
      <dgm:t>
        <a:bodyPr/>
        <a:lstStyle/>
        <a:p>
          <a:endParaRPr lang="en-US"/>
        </a:p>
      </dgm:t>
    </dgm:pt>
    <dgm:pt modelId="{7B2653ED-397F-48A5-B95D-25A8E5E85526}" type="sibTrans" cxnId="{B05B0F49-CD39-4BD5-8054-B174DB962BC1}">
      <dgm:prSet/>
      <dgm:spPr/>
      <dgm:t>
        <a:bodyPr/>
        <a:lstStyle/>
        <a:p>
          <a:endParaRPr lang="en-US"/>
        </a:p>
      </dgm:t>
    </dgm:pt>
    <dgm:pt modelId="{FBBE7718-835B-4BCA-8E9C-E9EB064FC89F}">
      <dgm:prSet/>
      <dgm:spPr/>
      <dgm:t>
        <a:bodyPr/>
        <a:lstStyle/>
        <a:p>
          <a:endParaRPr lang="en-US" dirty="0"/>
        </a:p>
      </dgm:t>
    </dgm:pt>
    <dgm:pt modelId="{4EFF1E2D-94D4-43F2-8493-F8908810499D}" type="parTrans" cxnId="{29194695-4908-405E-AA18-C423D176CDD2}">
      <dgm:prSet/>
      <dgm:spPr/>
      <dgm:t>
        <a:bodyPr/>
        <a:lstStyle/>
        <a:p>
          <a:endParaRPr lang="en-US"/>
        </a:p>
      </dgm:t>
    </dgm:pt>
    <dgm:pt modelId="{6F6DC4CB-4208-47D6-B972-382A28B2047B}" type="sibTrans" cxnId="{29194695-4908-405E-AA18-C423D176CDD2}">
      <dgm:prSet/>
      <dgm:spPr/>
      <dgm:t>
        <a:bodyPr/>
        <a:lstStyle/>
        <a:p>
          <a:endParaRPr lang="en-US"/>
        </a:p>
      </dgm:t>
    </dgm:pt>
    <dgm:pt modelId="{D22BE03C-473A-4D0C-B969-1FF8D88EFDDB}" type="pres">
      <dgm:prSet presAssocID="{950D5ECE-C3AB-42AC-B201-9CAF1BE86EDB}" presName="linear" presStyleCnt="0">
        <dgm:presLayoutVars>
          <dgm:animLvl val="lvl"/>
          <dgm:resizeHandles val="exact"/>
        </dgm:presLayoutVars>
      </dgm:prSet>
      <dgm:spPr/>
    </dgm:pt>
    <dgm:pt modelId="{57BE8520-3D2D-4470-873D-0C88149616E4}" type="pres">
      <dgm:prSet presAssocID="{81045D14-E271-4D03-89C4-7462662A75AC}" presName="parentText" presStyleLbl="node1" presStyleIdx="0" presStyleCnt="6">
        <dgm:presLayoutVars>
          <dgm:chMax val="0"/>
          <dgm:bulletEnabled val="1"/>
        </dgm:presLayoutVars>
      </dgm:prSet>
      <dgm:spPr/>
    </dgm:pt>
    <dgm:pt modelId="{80F912B8-C196-4952-A9A4-15CABF32A5D3}" type="pres">
      <dgm:prSet presAssocID="{9FCE38BF-6704-482A-8D23-775625107617}" presName="spacer" presStyleCnt="0"/>
      <dgm:spPr/>
    </dgm:pt>
    <dgm:pt modelId="{12A3F327-04BF-4AFD-9573-DBCD6F9DB3C3}" type="pres">
      <dgm:prSet presAssocID="{44257F01-A065-4DCC-8EEA-A54A8D061BC4}" presName="parentText" presStyleLbl="node1" presStyleIdx="1" presStyleCnt="6">
        <dgm:presLayoutVars>
          <dgm:chMax val="0"/>
          <dgm:bulletEnabled val="1"/>
        </dgm:presLayoutVars>
      </dgm:prSet>
      <dgm:spPr/>
    </dgm:pt>
    <dgm:pt modelId="{0B989A05-EB97-4EEE-98E6-11EFAB0D1C42}" type="pres">
      <dgm:prSet presAssocID="{A79292A7-8EAD-445F-8B85-3126CCB35D2A}" presName="spacer" presStyleCnt="0"/>
      <dgm:spPr/>
    </dgm:pt>
    <dgm:pt modelId="{E7779F39-7A76-45DA-947C-731AE1F2766C}" type="pres">
      <dgm:prSet presAssocID="{B2681A6D-B281-4871-923F-1D1A518D65B7}" presName="parentText" presStyleLbl="node1" presStyleIdx="2" presStyleCnt="6">
        <dgm:presLayoutVars>
          <dgm:chMax val="0"/>
          <dgm:bulletEnabled val="1"/>
        </dgm:presLayoutVars>
      </dgm:prSet>
      <dgm:spPr/>
    </dgm:pt>
    <dgm:pt modelId="{60FE0E3A-8BF5-4E9D-B39B-EEE4B2C438F3}" type="pres">
      <dgm:prSet presAssocID="{45E61B39-B386-4459-AAF9-EA9D09EFBDC9}" presName="spacer" presStyleCnt="0"/>
      <dgm:spPr/>
    </dgm:pt>
    <dgm:pt modelId="{247E6583-1841-439D-812C-FCE66DF37A6A}" type="pres">
      <dgm:prSet presAssocID="{8D8071D9-2CEA-4638-B4EC-E7F36AEE6073}" presName="parentText" presStyleLbl="node1" presStyleIdx="3" presStyleCnt="6">
        <dgm:presLayoutVars>
          <dgm:chMax val="0"/>
          <dgm:bulletEnabled val="1"/>
        </dgm:presLayoutVars>
      </dgm:prSet>
      <dgm:spPr/>
    </dgm:pt>
    <dgm:pt modelId="{2CB6F111-C89D-4EEC-AD93-CFEE93701634}" type="pres">
      <dgm:prSet presAssocID="{E43064B2-F16A-43D7-AD7A-0EF0D76B8FA2}" presName="spacer" presStyleCnt="0"/>
      <dgm:spPr/>
    </dgm:pt>
    <dgm:pt modelId="{1BFB5129-4F97-48CE-81B2-6D310D054F89}" type="pres">
      <dgm:prSet presAssocID="{80511E1A-9752-4265-97E1-4823A703E962}" presName="parentText" presStyleLbl="node1" presStyleIdx="4" presStyleCnt="6">
        <dgm:presLayoutVars>
          <dgm:chMax val="0"/>
          <dgm:bulletEnabled val="1"/>
        </dgm:presLayoutVars>
      </dgm:prSet>
      <dgm:spPr/>
    </dgm:pt>
    <dgm:pt modelId="{A5789C38-ED8E-48C4-8FA0-04577B10969D}" type="pres">
      <dgm:prSet presAssocID="{7B2653ED-397F-48A5-B95D-25A8E5E85526}" presName="spacer" presStyleCnt="0"/>
      <dgm:spPr/>
    </dgm:pt>
    <dgm:pt modelId="{7E8BE7CF-FFB1-4689-A24D-FABAEE90BE0A}" type="pres">
      <dgm:prSet presAssocID="{FBBE7718-835B-4BCA-8E9C-E9EB064FC89F}" presName="parentText" presStyleLbl="node1" presStyleIdx="5" presStyleCnt="6" custScaleY="5141">
        <dgm:presLayoutVars>
          <dgm:chMax val="0"/>
          <dgm:bulletEnabled val="1"/>
        </dgm:presLayoutVars>
      </dgm:prSet>
      <dgm:spPr/>
    </dgm:pt>
  </dgm:ptLst>
  <dgm:cxnLst>
    <dgm:cxn modelId="{D35F1908-87D9-495F-B609-6A4D3ED9B4D0}" type="presOf" srcId="{8D8071D9-2CEA-4638-B4EC-E7F36AEE6073}" destId="{247E6583-1841-439D-812C-FCE66DF37A6A}" srcOrd="0" destOrd="0" presId="urn:microsoft.com/office/officeart/2005/8/layout/vList2"/>
    <dgm:cxn modelId="{B05B0F49-CD39-4BD5-8054-B174DB962BC1}" srcId="{950D5ECE-C3AB-42AC-B201-9CAF1BE86EDB}" destId="{80511E1A-9752-4265-97E1-4823A703E962}" srcOrd="4" destOrd="0" parTransId="{23561FBA-2996-41F9-898F-005AC9732722}" sibTransId="{7B2653ED-397F-48A5-B95D-25A8E5E85526}"/>
    <dgm:cxn modelId="{6FFA2159-332E-4E69-811B-D56DCED32D3F}" srcId="{950D5ECE-C3AB-42AC-B201-9CAF1BE86EDB}" destId="{B2681A6D-B281-4871-923F-1D1A518D65B7}" srcOrd="2" destOrd="0" parTransId="{8F90192A-5A96-45D0-BF10-CBC4154843BE}" sibTransId="{45E61B39-B386-4459-AAF9-EA9D09EFBDC9}"/>
    <dgm:cxn modelId="{8AF1647F-DEEE-47FB-A1CD-FB757A7046EA}" type="presOf" srcId="{FBBE7718-835B-4BCA-8E9C-E9EB064FC89F}" destId="{7E8BE7CF-FFB1-4689-A24D-FABAEE90BE0A}" srcOrd="0" destOrd="0" presId="urn:microsoft.com/office/officeart/2005/8/layout/vList2"/>
    <dgm:cxn modelId="{83DCA180-2B90-4EB4-A97B-65E7A1BE3DFD}" type="presOf" srcId="{950D5ECE-C3AB-42AC-B201-9CAF1BE86EDB}" destId="{D22BE03C-473A-4D0C-B969-1FF8D88EFDDB}" srcOrd="0" destOrd="0" presId="urn:microsoft.com/office/officeart/2005/8/layout/vList2"/>
    <dgm:cxn modelId="{E483068C-01D7-4EAD-B2FB-176004AD9666}" srcId="{950D5ECE-C3AB-42AC-B201-9CAF1BE86EDB}" destId="{44257F01-A065-4DCC-8EEA-A54A8D061BC4}" srcOrd="1" destOrd="0" parTransId="{18E80CFF-3EBD-4424-B3F3-11C8740C2C91}" sibTransId="{A79292A7-8EAD-445F-8B85-3126CCB35D2A}"/>
    <dgm:cxn modelId="{29194695-4908-405E-AA18-C423D176CDD2}" srcId="{950D5ECE-C3AB-42AC-B201-9CAF1BE86EDB}" destId="{FBBE7718-835B-4BCA-8E9C-E9EB064FC89F}" srcOrd="5" destOrd="0" parTransId="{4EFF1E2D-94D4-43F2-8493-F8908810499D}" sibTransId="{6F6DC4CB-4208-47D6-B972-382A28B2047B}"/>
    <dgm:cxn modelId="{17A8EC9A-E619-494F-B59B-F01E77BDF8E5}" srcId="{950D5ECE-C3AB-42AC-B201-9CAF1BE86EDB}" destId="{81045D14-E271-4D03-89C4-7462662A75AC}" srcOrd="0" destOrd="0" parTransId="{3A3B553E-C742-4D87-8EED-F0C278340084}" sibTransId="{9FCE38BF-6704-482A-8D23-775625107617}"/>
    <dgm:cxn modelId="{77172FA8-D85C-4675-B088-298B8A37EBD0}" type="presOf" srcId="{44257F01-A065-4DCC-8EEA-A54A8D061BC4}" destId="{12A3F327-04BF-4AFD-9573-DBCD6F9DB3C3}" srcOrd="0" destOrd="0" presId="urn:microsoft.com/office/officeart/2005/8/layout/vList2"/>
    <dgm:cxn modelId="{E78812B9-6FE9-4CF7-8DC1-64A10BB157D1}" type="presOf" srcId="{80511E1A-9752-4265-97E1-4823A703E962}" destId="{1BFB5129-4F97-48CE-81B2-6D310D054F89}" srcOrd="0" destOrd="0" presId="urn:microsoft.com/office/officeart/2005/8/layout/vList2"/>
    <dgm:cxn modelId="{08A23ACE-0881-4328-95D4-4E4593B6286D}" type="presOf" srcId="{81045D14-E271-4D03-89C4-7462662A75AC}" destId="{57BE8520-3D2D-4470-873D-0C88149616E4}" srcOrd="0" destOrd="0" presId="urn:microsoft.com/office/officeart/2005/8/layout/vList2"/>
    <dgm:cxn modelId="{EB6FB2D7-66D1-4E86-B41B-7FE5E1ABD74A}" type="presOf" srcId="{B2681A6D-B281-4871-923F-1D1A518D65B7}" destId="{E7779F39-7A76-45DA-947C-731AE1F2766C}" srcOrd="0" destOrd="0" presId="urn:microsoft.com/office/officeart/2005/8/layout/vList2"/>
    <dgm:cxn modelId="{D70F86EC-7160-4767-81AF-4EB6B4508F3C}" srcId="{950D5ECE-C3AB-42AC-B201-9CAF1BE86EDB}" destId="{8D8071D9-2CEA-4638-B4EC-E7F36AEE6073}" srcOrd="3" destOrd="0" parTransId="{EA8C7FD7-95B7-41C3-B143-E57607AF625D}" sibTransId="{E43064B2-F16A-43D7-AD7A-0EF0D76B8FA2}"/>
    <dgm:cxn modelId="{D44283EA-F45B-4BB2-8FC5-136A2BB23795}" type="presParOf" srcId="{D22BE03C-473A-4D0C-B969-1FF8D88EFDDB}" destId="{57BE8520-3D2D-4470-873D-0C88149616E4}" srcOrd="0" destOrd="0" presId="urn:microsoft.com/office/officeart/2005/8/layout/vList2"/>
    <dgm:cxn modelId="{898ED96B-0424-4C1D-AA86-FF71EC952952}" type="presParOf" srcId="{D22BE03C-473A-4D0C-B969-1FF8D88EFDDB}" destId="{80F912B8-C196-4952-A9A4-15CABF32A5D3}" srcOrd="1" destOrd="0" presId="urn:microsoft.com/office/officeart/2005/8/layout/vList2"/>
    <dgm:cxn modelId="{BCD832E9-E785-4E45-8E31-AF9779B9D922}" type="presParOf" srcId="{D22BE03C-473A-4D0C-B969-1FF8D88EFDDB}" destId="{12A3F327-04BF-4AFD-9573-DBCD6F9DB3C3}" srcOrd="2" destOrd="0" presId="urn:microsoft.com/office/officeart/2005/8/layout/vList2"/>
    <dgm:cxn modelId="{F9000A6B-CD33-43C5-8D8B-39E62A935D4A}" type="presParOf" srcId="{D22BE03C-473A-4D0C-B969-1FF8D88EFDDB}" destId="{0B989A05-EB97-4EEE-98E6-11EFAB0D1C42}" srcOrd="3" destOrd="0" presId="urn:microsoft.com/office/officeart/2005/8/layout/vList2"/>
    <dgm:cxn modelId="{21C439B8-4167-458A-98FC-511CF25355CD}" type="presParOf" srcId="{D22BE03C-473A-4D0C-B969-1FF8D88EFDDB}" destId="{E7779F39-7A76-45DA-947C-731AE1F2766C}" srcOrd="4" destOrd="0" presId="urn:microsoft.com/office/officeart/2005/8/layout/vList2"/>
    <dgm:cxn modelId="{E1505D9C-747F-4676-AD70-BE9D67042930}" type="presParOf" srcId="{D22BE03C-473A-4D0C-B969-1FF8D88EFDDB}" destId="{60FE0E3A-8BF5-4E9D-B39B-EEE4B2C438F3}" srcOrd="5" destOrd="0" presId="urn:microsoft.com/office/officeart/2005/8/layout/vList2"/>
    <dgm:cxn modelId="{12F32332-7E89-4BCB-8092-0B292D4D875D}" type="presParOf" srcId="{D22BE03C-473A-4D0C-B969-1FF8D88EFDDB}" destId="{247E6583-1841-439D-812C-FCE66DF37A6A}" srcOrd="6" destOrd="0" presId="urn:microsoft.com/office/officeart/2005/8/layout/vList2"/>
    <dgm:cxn modelId="{907A8B24-897D-4012-AF00-0ABB1634758C}" type="presParOf" srcId="{D22BE03C-473A-4D0C-B969-1FF8D88EFDDB}" destId="{2CB6F111-C89D-4EEC-AD93-CFEE93701634}" srcOrd="7" destOrd="0" presId="urn:microsoft.com/office/officeart/2005/8/layout/vList2"/>
    <dgm:cxn modelId="{5C98169F-8363-4793-9FFE-9AC275B2ABA8}" type="presParOf" srcId="{D22BE03C-473A-4D0C-B969-1FF8D88EFDDB}" destId="{1BFB5129-4F97-48CE-81B2-6D310D054F89}" srcOrd="8" destOrd="0" presId="urn:microsoft.com/office/officeart/2005/8/layout/vList2"/>
    <dgm:cxn modelId="{47F9AE98-5D5A-4A09-B8F9-EA637B1FF07A}" type="presParOf" srcId="{D22BE03C-473A-4D0C-B969-1FF8D88EFDDB}" destId="{A5789C38-ED8E-48C4-8FA0-04577B10969D}" srcOrd="9" destOrd="0" presId="urn:microsoft.com/office/officeart/2005/8/layout/vList2"/>
    <dgm:cxn modelId="{64CB7834-2AAF-4815-8279-16DB70DB701D}" type="presParOf" srcId="{D22BE03C-473A-4D0C-B969-1FF8D88EFDDB}" destId="{7E8BE7CF-FFB1-4689-A24D-FABAEE90BE0A}"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B0CFAE-ADB0-47D6-8E04-1439E1F9FA4A}"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E8095FA8-CCEE-48AE-9035-7EDF3A0B1C3F}">
      <dgm:prSet/>
      <dgm:spPr/>
      <dgm:t>
        <a:bodyPr/>
        <a:lstStyle/>
        <a:p>
          <a:r>
            <a:rPr lang="en-US" b="0" i="0"/>
            <a:t>Staff can offer extra absorbent brief that is stocked in brief closet and accessible to staff.   </a:t>
          </a:r>
          <a:endParaRPr lang="en-US"/>
        </a:p>
      </dgm:t>
    </dgm:pt>
    <dgm:pt modelId="{917D9312-3F18-4D4D-8412-4F9F9B0A0B85}" type="parTrans" cxnId="{C4DBD5BE-FA82-42FD-9183-22710CB6A797}">
      <dgm:prSet/>
      <dgm:spPr/>
      <dgm:t>
        <a:bodyPr/>
        <a:lstStyle/>
        <a:p>
          <a:endParaRPr lang="en-US"/>
        </a:p>
      </dgm:t>
    </dgm:pt>
    <dgm:pt modelId="{BB738FF5-AD70-4991-87DE-367241B5E69A}" type="sibTrans" cxnId="{C4DBD5BE-FA82-42FD-9183-22710CB6A797}">
      <dgm:prSet/>
      <dgm:spPr/>
      <dgm:t>
        <a:bodyPr/>
        <a:lstStyle/>
        <a:p>
          <a:endParaRPr lang="en-US"/>
        </a:p>
      </dgm:t>
    </dgm:pt>
    <dgm:pt modelId="{4AFF6868-5D72-4BCF-9B11-3CEB8328F500}">
      <dgm:prSet/>
      <dgm:spPr/>
      <dgm:t>
        <a:bodyPr/>
        <a:lstStyle/>
        <a:p>
          <a:r>
            <a:rPr lang="en-US" b="0" i="0"/>
            <a:t>Staff can offer extra pillows before going to sleep for undisturbed sleep to help off load while sleeping  </a:t>
          </a:r>
          <a:endParaRPr lang="en-US"/>
        </a:p>
      </dgm:t>
    </dgm:pt>
    <dgm:pt modelId="{B7EDD00F-173C-4820-B40B-4BBF49C7FC6C}" type="parTrans" cxnId="{828FEBDF-953F-43B1-8054-47B2C80CC2B6}">
      <dgm:prSet/>
      <dgm:spPr/>
      <dgm:t>
        <a:bodyPr/>
        <a:lstStyle/>
        <a:p>
          <a:endParaRPr lang="en-US"/>
        </a:p>
      </dgm:t>
    </dgm:pt>
    <dgm:pt modelId="{4CF54C89-EF68-459E-B4E1-E7B4A1B435B6}" type="sibTrans" cxnId="{828FEBDF-953F-43B1-8054-47B2C80CC2B6}">
      <dgm:prSet/>
      <dgm:spPr/>
      <dgm:t>
        <a:bodyPr/>
        <a:lstStyle/>
        <a:p>
          <a:endParaRPr lang="en-US"/>
        </a:p>
      </dgm:t>
    </dgm:pt>
    <dgm:pt modelId="{0FF0422B-2218-4D25-A49A-A9EA89F0E2E7}">
      <dgm:prSet/>
      <dgm:spPr/>
      <dgm:t>
        <a:bodyPr/>
        <a:lstStyle/>
        <a:p>
          <a:r>
            <a:rPr lang="en-US" b="0" i="0"/>
            <a:t>If resident declines both staff can respect wishes in the moment without needing approval from nurse or management. Staff are to report to nurse after choice is respected.   </a:t>
          </a:r>
          <a:endParaRPr lang="en-US"/>
        </a:p>
      </dgm:t>
    </dgm:pt>
    <dgm:pt modelId="{FC7815E1-39E5-48C3-AB63-FFAE497CCF40}" type="parTrans" cxnId="{F894EE3B-B3EF-4EE4-91FA-F8567C1A6B56}">
      <dgm:prSet/>
      <dgm:spPr/>
      <dgm:t>
        <a:bodyPr/>
        <a:lstStyle/>
        <a:p>
          <a:endParaRPr lang="en-US"/>
        </a:p>
      </dgm:t>
    </dgm:pt>
    <dgm:pt modelId="{F094AC19-C18C-4C76-955C-7E90C5C87A78}" type="sibTrans" cxnId="{F894EE3B-B3EF-4EE4-91FA-F8567C1A6B56}">
      <dgm:prSet/>
      <dgm:spPr/>
      <dgm:t>
        <a:bodyPr/>
        <a:lstStyle/>
        <a:p>
          <a:endParaRPr lang="en-US"/>
        </a:p>
      </dgm:t>
    </dgm:pt>
    <dgm:pt modelId="{5FA5C4C0-DD19-4BE7-8DDF-FB0CAC179CB7}" type="pres">
      <dgm:prSet presAssocID="{34B0CFAE-ADB0-47D6-8E04-1439E1F9FA4A}" presName="Name0" presStyleCnt="0">
        <dgm:presLayoutVars>
          <dgm:dir/>
          <dgm:animLvl val="lvl"/>
          <dgm:resizeHandles val="exact"/>
        </dgm:presLayoutVars>
      </dgm:prSet>
      <dgm:spPr/>
    </dgm:pt>
    <dgm:pt modelId="{2C1F43D7-E8C4-400C-BEE6-871115CC803C}" type="pres">
      <dgm:prSet presAssocID="{0FF0422B-2218-4D25-A49A-A9EA89F0E2E7}" presName="boxAndChildren" presStyleCnt="0"/>
      <dgm:spPr/>
    </dgm:pt>
    <dgm:pt modelId="{B66A9665-5099-464F-9412-10FCA1F6E745}" type="pres">
      <dgm:prSet presAssocID="{0FF0422B-2218-4D25-A49A-A9EA89F0E2E7}" presName="parentTextBox" presStyleLbl="node1" presStyleIdx="0" presStyleCnt="3"/>
      <dgm:spPr/>
    </dgm:pt>
    <dgm:pt modelId="{F2970BB4-74BA-4AE3-AD39-643DE2785E7D}" type="pres">
      <dgm:prSet presAssocID="{4CF54C89-EF68-459E-B4E1-E7B4A1B435B6}" presName="sp" presStyleCnt="0"/>
      <dgm:spPr/>
    </dgm:pt>
    <dgm:pt modelId="{4A58E1E9-0D43-44B4-8FE9-29FF0049A617}" type="pres">
      <dgm:prSet presAssocID="{4AFF6868-5D72-4BCF-9B11-3CEB8328F500}" presName="arrowAndChildren" presStyleCnt="0"/>
      <dgm:spPr/>
    </dgm:pt>
    <dgm:pt modelId="{4E2FD9CE-4CA6-40E9-BAA3-A6ED9903898A}" type="pres">
      <dgm:prSet presAssocID="{4AFF6868-5D72-4BCF-9B11-3CEB8328F500}" presName="parentTextArrow" presStyleLbl="node1" presStyleIdx="1" presStyleCnt="3"/>
      <dgm:spPr/>
    </dgm:pt>
    <dgm:pt modelId="{2610E35C-0FA0-4A1E-831B-2CBEB6B02C42}" type="pres">
      <dgm:prSet presAssocID="{BB738FF5-AD70-4991-87DE-367241B5E69A}" presName="sp" presStyleCnt="0"/>
      <dgm:spPr/>
    </dgm:pt>
    <dgm:pt modelId="{8DFDA8C7-9CFC-46D3-A488-592F100D0220}" type="pres">
      <dgm:prSet presAssocID="{E8095FA8-CCEE-48AE-9035-7EDF3A0B1C3F}" presName="arrowAndChildren" presStyleCnt="0"/>
      <dgm:spPr/>
    </dgm:pt>
    <dgm:pt modelId="{055F4FE0-4963-4D97-A47D-DF3D065133EA}" type="pres">
      <dgm:prSet presAssocID="{E8095FA8-CCEE-48AE-9035-7EDF3A0B1C3F}" presName="parentTextArrow" presStyleLbl="node1" presStyleIdx="2" presStyleCnt="3"/>
      <dgm:spPr/>
    </dgm:pt>
  </dgm:ptLst>
  <dgm:cxnLst>
    <dgm:cxn modelId="{3F419F20-71A9-4A9A-B31B-D6B25AF12456}" type="presOf" srcId="{E8095FA8-CCEE-48AE-9035-7EDF3A0B1C3F}" destId="{055F4FE0-4963-4D97-A47D-DF3D065133EA}" srcOrd="0" destOrd="0" presId="urn:microsoft.com/office/officeart/2005/8/layout/process4"/>
    <dgm:cxn modelId="{72BDA525-01D1-4AA5-8BEB-04E20B82C583}" type="presOf" srcId="{0FF0422B-2218-4D25-A49A-A9EA89F0E2E7}" destId="{B66A9665-5099-464F-9412-10FCA1F6E745}" srcOrd="0" destOrd="0" presId="urn:microsoft.com/office/officeart/2005/8/layout/process4"/>
    <dgm:cxn modelId="{F894EE3B-B3EF-4EE4-91FA-F8567C1A6B56}" srcId="{34B0CFAE-ADB0-47D6-8E04-1439E1F9FA4A}" destId="{0FF0422B-2218-4D25-A49A-A9EA89F0E2E7}" srcOrd="2" destOrd="0" parTransId="{FC7815E1-39E5-48C3-AB63-FFAE497CCF40}" sibTransId="{F094AC19-C18C-4C76-955C-7E90C5C87A78}"/>
    <dgm:cxn modelId="{063F309D-84F3-48B9-B488-10EA6AD90DFF}" type="presOf" srcId="{34B0CFAE-ADB0-47D6-8E04-1439E1F9FA4A}" destId="{5FA5C4C0-DD19-4BE7-8DDF-FB0CAC179CB7}" srcOrd="0" destOrd="0" presId="urn:microsoft.com/office/officeart/2005/8/layout/process4"/>
    <dgm:cxn modelId="{1FE3EFAD-AE53-401B-B177-56C463FF573E}" type="presOf" srcId="{4AFF6868-5D72-4BCF-9B11-3CEB8328F500}" destId="{4E2FD9CE-4CA6-40E9-BAA3-A6ED9903898A}" srcOrd="0" destOrd="0" presId="urn:microsoft.com/office/officeart/2005/8/layout/process4"/>
    <dgm:cxn modelId="{C4DBD5BE-FA82-42FD-9183-22710CB6A797}" srcId="{34B0CFAE-ADB0-47D6-8E04-1439E1F9FA4A}" destId="{E8095FA8-CCEE-48AE-9035-7EDF3A0B1C3F}" srcOrd="0" destOrd="0" parTransId="{917D9312-3F18-4D4D-8412-4F9F9B0A0B85}" sibTransId="{BB738FF5-AD70-4991-87DE-367241B5E69A}"/>
    <dgm:cxn modelId="{828FEBDF-953F-43B1-8054-47B2C80CC2B6}" srcId="{34B0CFAE-ADB0-47D6-8E04-1439E1F9FA4A}" destId="{4AFF6868-5D72-4BCF-9B11-3CEB8328F500}" srcOrd="1" destOrd="0" parTransId="{B7EDD00F-173C-4820-B40B-4BBF49C7FC6C}" sibTransId="{4CF54C89-EF68-459E-B4E1-E7B4A1B435B6}"/>
    <dgm:cxn modelId="{5CCD8113-E02D-4718-B774-0B9ABB82CF2D}" type="presParOf" srcId="{5FA5C4C0-DD19-4BE7-8DDF-FB0CAC179CB7}" destId="{2C1F43D7-E8C4-400C-BEE6-871115CC803C}" srcOrd="0" destOrd="0" presId="urn:microsoft.com/office/officeart/2005/8/layout/process4"/>
    <dgm:cxn modelId="{23FDAAC7-6BEC-4395-9926-E64AFCD8C73E}" type="presParOf" srcId="{2C1F43D7-E8C4-400C-BEE6-871115CC803C}" destId="{B66A9665-5099-464F-9412-10FCA1F6E745}" srcOrd="0" destOrd="0" presId="urn:microsoft.com/office/officeart/2005/8/layout/process4"/>
    <dgm:cxn modelId="{F7741FD7-E8D2-4B84-83B8-A86A39068ECE}" type="presParOf" srcId="{5FA5C4C0-DD19-4BE7-8DDF-FB0CAC179CB7}" destId="{F2970BB4-74BA-4AE3-AD39-643DE2785E7D}" srcOrd="1" destOrd="0" presId="urn:microsoft.com/office/officeart/2005/8/layout/process4"/>
    <dgm:cxn modelId="{EE3FBB7F-F9F9-4462-9DCE-271D3B6FEAD1}" type="presParOf" srcId="{5FA5C4C0-DD19-4BE7-8DDF-FB0CAC179CB7}" destId="{4A58E1E9-0D43-44B4-8FE9-29FF0049A617}" srcOrd="2" destOrd="0" presId="urn:microsoft.com/office/officeart/2005/8/layout/process4"/>
    <dgm:cxn modelId="{BA717B5E-A23E-4123-8520-4C38204110BC}" type="presParOf" srcId="{4A58E1E9-0D43-44B4-8FE9-29FF0049A617}" destId="{4E2FD9CE-4CA6-40E9-BAA3-A6ED9903898A}" srcOrd="0" destOrd="0" presId="urn:microsoft.com/office/officeart/2005/8/layout/process4"/>
    <dgm:cxn modelId="{7EF14523-0D97-4C9A-B702-3E1E64517F92}" type="presParOf" srcId="{5FA5C4C0-DD19-4BE7-8DDF-FB0CAC179CB7}" destId="{2610E35C-0FA0-4A1E-831B-2CBEB6B02C42}" srcOrd="3" destOrd="0" presId="urn:microsoft.com/office/officeart/2005/8/layout/process4"/>
    <dgm:cxn modelId="{09AE3740-3BC8-4615-A775-FA85F37A1FDE}" type="presParOf" srcId="{5FA5C4C0-DD19-4BE7-8DDF-FB0CAC179CB7}" destId="{8DFDA8C7-9CFC-46D3-A488-592F100D0220}" srcOrd="4" destOrd="0" presId="urn:microsoft.com/office/officeart/2005/8/layout/process4"/>
    <dgm:cxn modelId="{A5105948-365E-4E80-8505-2A1B56820E54}" type="presParOf" srcId="{8DFDA8C7-9CFC-46D3-A488-592F100D0220}" destId="{055F4FE0-4963-4D97-A47D-DF3D065133E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861CD9-0CC5-4476-84F0-58E851D8CD4C}">
      <dsp:nvSpPr>
        <dsp:cNvPr id="0" name=""/>
        <dsp:cNvSpPr/>
      </dsp:nvSpPr>
      <dsp:spPr>
        <a:xfrm>
          <a:off x="1748064" y="2975"/>
          <a:ext cx="3342605" cy="2005563"/>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What do you expect of your staff? </a:t>
          </a:r>
        </a:p>
      </dsp:txBody>
      <dsp:txXfrm>
        <a:off x="1748064" y="2975"/>
        <a:ext cx="3342605" cy="2005563"/>
      </dsp:txXfrm>
    </dsp:sp>
    <dsp:sp modelId="{C116E264-1FE8-4E05-ABCC-03FDDD330C15}">
      <dsp:nvSpPr>
        <dsp:cNvPr id="0" name=""/>
        <dsp:cNvSpPr/>
      </dsp:nvSpPr>
      <dsp:spPr>
        <a:xfrm>
          <a:off x="5424930" y="2975"/>
          <a:ext cx="3342605" cy="2005563"/>
        </a:xfrm>
        <a:prstGeom prst="rect">
          <a:avLst/>
        </a:prstGeom>
        <a:solidFill>
          <a:schemeClr val="accent5">
            <a:hueOff val="-4050717"/>
            <a:satOff val="-275"/>
            <a:lumOff val="65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How do you want the team to respond when a resident makes a risky decision? </a:t>
          </a:r>
        </a:p>
      </dsp:txBody>
      <dsp:txXfrm>
        <a:off x="5424930" y="2975"/>
        <a:ext cx="3342605" cy="2005563"/>
      </dsp:txXfrm>
    </dsp:sp>
    <dsp:sp modelId="{4DB0B6FC-A179-41A8-91BA-125B291A0B7B}">
      <dsp:nvSpPr>
        <dsp:cNvPr id="0" name=""/>
        <dsp:cNvSpPr/>
      </dsp:nvSpPr>
      <dsp:spPr>
        <a:xfrm>
          <a:off x="1748064" y="2342799"/>
          <a:ext cx="3342605" cy="2005563"/>
        </a:xfrm>
        <a:prstGeom prst="rect">
          <a:avLst/>
        </a:prstGeom>
        <a:solidFill>
          <a:schemeClr val="accent5">
            <a:hueOff val="-8101434"/>
            <a:satOff val="-551"/>
            <a:lumOff val="13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What kinds of situations do you want the nurse to be directly involved with? </a:t>
          </a:r>
        </a:p>
      </dsp:txBody>
      <dsp:txXfrm>
        <a:off x="1748064" y="2342799"/>
        <a:ext cx="3342605" cy="2005563"/>
      </dsp:txXfrm>
    </dsp:sp>
    <dsp:sp modelId="{CFC468F9-C2AB-4430-B3EB-192B95D769C7}">
      <dsp:nvSpPr>
        <dsp:cNvPr id="0" name=""/>
        <dsp:cNvSpPr/>
      </dsp:nvSpPr>
      <dsp:spPr>
        <a:xfrm>
          <a:off x="5424930" y="2342799"/>
          <a:ext cx="3342605" cy="2005563"/>
        </a:xfrm>
        <a:prstGeom prst="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What kind of situations do you just want the team to tell the nurse about later?</a:t>
          </a:r>
        </a:p>
      </dsp:txBody>
      <dsp:txXfrm>
        <a:off x="5424930" y="2342799"/>
        <a:ext cx="3342605" cy="20055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3D5DD1-6759-487B-BF4B-205E59CE5DE6}">
      <dsp:nvSpPr>
        <dsp:cNvPr id="0" name=""/>
        <dsp:cNvSpPr/>
      </dsp:nvSpPr>
      <dsp:spPr>
        <a:xfrm>
          <a:off x="0" y="1849"/>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ACC430-F509-47B3-8B9F-B0F4D027AF87}">
      <dsp:nvSpPr>
        <dsp:cNvPr id="0" name=""/>
        <dsp:cNvSpPr/>
      </dsp:nvSpPr>
      <dsp:spPr>
        <a:xfrm>
          <a:off x="0" y="1849"/>
          <a:ext cx="10515600" cy="12613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rtl="0">
            <a:lnSpc>
              <a:spcPct val="90000"/>
            </a:lnSpc>
            <a:spcBef>
              <a:spcPct val="0"/>
            </a:spcBef>
            <a:spcAft>
              <a:spcPct val="35000"/>
            </a:spcAft>
            <a:buNone/>
          </a:pPr>
          <a:r>
            <a:rPr lang="en-US" sz="2500" kern="1200" dirty="0"/>
            <a:t>I might be comfortable with a direct caregiver giving an </a:t>
          </a:r>
          <a:r>
            <a:rPr lang="en-US" sz="2500" kern="1200" dirty="0">
              <a:latin typeface="Aptos Display" panose="020F0302020204030204"/>
            </a:rPr>
            <a:t>resident</a:t>
          </a:r>
          <a:r>
            <a:rPr lang="en-US" sz="2500" kern="1200" dirty="0"/>
            <a:t> with Diabetes a piece of pie and then </a:t>
          </a:r>
          <a:r>
            <a:rPr lang="en-US" sz="2500" kern="1200" dirty="0">
              <a:latin typeface="Aptos Display" panose="020F0302020204030204"/>
            </a:rPr>
            <a:t>inform the</a:t>
          </a:r>
          <a:r>
            <a:rPr lang="en-US" sz="2500" kern="1200" dirty="0"/>
            <a:t> nurse, so blood sugar can be monitored. </a:t>
          </a:r>
        </a:p>
      </dsp:txBody>
      <dsp:txXfrm>
        <a:off x="0" y="1849"/>
        <a:ext cx="10515600" cy="1261323"/>
      </dsp:txXfrm>
    </dsp:sp>
    <dsp:sp modelId="{F350DE7E-5842-4B88-A2A5-23FAB0E53463}">
      <dsp:nvSpPr>
        <dsp:cNvPr id="0" name=""/>
        <dsp:cNvSpPr/>
      </dsp:nvSpPr>
      <dsp:spPr>
        <a:xfrm>
          <a:off x="0" y="1263172"/>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0841EB-52FC-4BA6-87D1-C0BF361229E4}">
      <dsp:nvSpPr>
        <dsp:cNvPr id="0" name=""/>
        <dsp:cNvSpPr/>
      </dsp:nvSpPr>
      <dsp:spPr>
        <a:xfrm>
          <a:off x="0" y="1263172"/>
          <a:ext cx="10515600" cy="12613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rtl="0">
            <a:lnSpc>
              <a:spcPct val="90000"/>
            </a:lnSpc>
            <a:spcBef>
              <a:spcPct val="0"/>
            </a:spcBef>
            <a:spcAft>
              <a:spcPct val="35000"/>
            </a:spcAft>
            <a:buNone/>
          </a:pPr>
          <a:r>
            <a:rPr lang="en-US" sz="2500" kern="1200" dirty="0"/>
            <a:t>I might be comfortable with a direct caregiver supporting a resident in the request to skip breakfast because they are not hungry. I would want that communicated to the team so </a:t>
          </a:r>
          <a:r>
            <a:rPr lang="en-US" sz="2500" kern="1200" dirty="0">
              <a:latin typeface="Aptos Display" panose="020F0302020204030204"/>
            </a:rPr>
            <a:t>food could be offered again later.</a:t>
          </a:r>
          <a:endParaRPr lang="en-US" sz="2500" kern="1200" dirty="0"/>
        </a:p>
      </dsp:txBody>
      <dsp:txXfrm>
        <a:off x="0" y="1263172"/>
        <a:ext cx="10515600" cy="1261323"/>
      </dsp:txXfrm>
    </dsp:sp>
    <dsp:sp modelId="{421EF6A7-7822-4AA3-BC93-19439342501F}">
      <dsp:nvSpPr>
        <dsp:cNvPr id="0" name=""/>
        <dsp:cNvSpPr/>
      </dsp:nvSpPr>
      <dsp:spPr>
        <a:xfrm>
          <a:off x="0" y="2524496"/>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4360AF-0239-4901-BF8B-3A58F4E34F32}">
      <dsp:nvSpPr>
        <dsp:cNvPr id="0" name=""/>
        <dsp:cNvSpPr/>
      </dsp:nvSpPr>
      <dsp:spPr>
        <a:xfrm>
          <a:off x="0" y="2524496"/>
          <a:ext cx="10515600" cy="12613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However, I might not be comfortable with a direct caregiver giving a requested steak to a person with a diet order for Pureed foods.</a:t>
          </a:r>
        </a:p>
      </dsp:txBody>
      <dsp:txXfrm>
        <a:off x="0" y="2524496"/>
        <a:ext cx="10515600" cy="12613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E8520-3D2D-4470-873D-0C88149616E4}">
      <dsp:nvSpPr>
        <dsp:cNvPr id="0" name=""/>
        <dsp:cNvSpPr/>
      </dsp:nvSpPr>
      <dsp:spPr>
        <a:xfrm>
          <a:off x="0" y="7959"/>
          <a:ext cx="6006635" cy="1038082"/>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When training give examples</a:t>
          </a:r>
        </a:p>
      </dsp:txBody>
      <dsp:txXfrm>
        <a:off x="50675" y="58634"/>
        <a:ext cx="5905285" cy="936732"/>
      </dsp:txXfrm>
    </dsp:sp>
    <dsp:sp modelId="{12A3F327-04BF-4AFD-9573-DBCD6F9DB3C3}">
      <dsp:nvSpPr>
        <dsp:cNvPr id="0" name=""/>
        <dsp:cNvSpPr/>
      </dsp:nvSpPr>
      <dsp:spPr>
        <a:xfrm>
          <a:off x="0" y="1120922"/>
          <a:ext cx="6006635" cy="1038082"/>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Do 1 to 1 training to help with retention</a:t>
          </a:r>
        </a:p>
      </dsp:txBody>
      <dsp:txXfrm>
        <a:off x="50675" y="1171597"/>
        <a:ext cx="5905285" cy="936732"/>
      </dsp:txXfrm>
    </dsp:sp>
    <dsp:sp modelId="{E7779F39-7A76-45DA-947C-731AE1F2766C}">
      <dsp:nvSpPr>
        <dsp:cNvPr id="0" name=""/>
        <dsp:cNvSpPr/>
      </dsp:nvSpPr>
      <dsp:spPr>
        <a:xfrm>
          <a:off x="0" y="2233884"/>
          <a:ext cx="6006635" cy="1038082"/>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Interpreters if needed for training</a:t>
          </a:r>
        </a:p>
      </dsp:txBody>
      <dsp:txXfrm>
        <a:off x="50675" y="2284559"/>
        <a:ext cx="5905285" cy="936732"/>
      </dsp:txXfrm>
    </dsp:sp>
    <dsp:sp modelId="{247E6583-1841-439D-812C-FCE66DF37A6A}">
      <dsp:nvSpPr>
        <dsp:cNvPr id="0" name=""/>
        <dsp:cNvSpPr/>
      </dsp:nvSpPr>
      <dsp:spPr>
        <a:xfrm>
          <a:off x="0" y="3346847"/>
          <a:ext cx="6006635" cy="1038082"/>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Small amount of information for  training at a time </a:t>
          </a:r>
        </a:p>
      </dsp:txBody>
      <dsp:txXfrm>
        <a:off x="50675" y="3397522"/>
        <a:ext cx="5905285" cy="936732"/>
      </dsp:txXfrm>
    </dsp:sp>
    <dsp:sp modelId="{1BFB5129-4F97-48CE-81B2-6D310D054F89}">
      <dsp:nvSpPr>
        <dsp:cNvPr id="0" name=""/>
        <dsp:cNvSpPr/>
      </dsp:nvSpPr>
      <dsp:spPr>
        <a:xfrm>
          <a:off x="0" y="4459809"/>
          <a:ext cx="6006635" cy="1038082"/>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Review training that was completed and do ongoing education</a:t>
          </a:r>
        </a:p>
      </dsp:txBody>
      <dsp:txXfrm>
        <a:off x="50675" y="4510484"/>
        <a:ext cx="5905285" cy="936732"/>
      </dsp:txXfrm>
    </dsp:sp>
    <dsp:sp modelId="{7E8BE7CF-FFB1-4689-A24D-FABAEE90BE0A}">
      <dsp:nvSpPr>
        <dsp:cNvPr id="0" name=""/>
        <dsp:cNvSpPr/>
      </dsp:nvSpPr>
      <dsp:spPr>
        <a:xfrm>
          <a:off x="0" y="5572772"/>
          <a:ext cx="6006635" cy="53367"/>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endParaRPr lang="en-US" sz="2600" kern="1200" dirty="0"/>
        </a:p>
      </dsp:txBody>
      <dsp:txXfrm>
        <a:off x="2605" y="5575377"/>
        <a:ext cx="6001425" cy="481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A9665-5099-464F-9412-10FCA1F6E745}">
      <dsp:nvSpPr>
        <dsp:cNvPr id="0" name=""/>
        <dsp:cNvSpPr/>
      </dsp:nvSpPr>
      <dsp:spPr>
        <a:xfrm>
          <a:off x="0" y="3501438"/>
          <a:ext cx="3876261" cy="114925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0" i="0" kern="1200"/>
            <a:t>If resident declines both staff can respect wishes in the moment without needing approval from nurse or management. Staff are to report to nurse after choice is respected.   </a:t>
          </a:r>
          <a:endParaRPr lang="en-US" sz="1400" kern="1200"/>
        </a:p>
      </dsp:txBody>
      <dsp:txXfrm>
        <a:off x="0" y="3501438"/>
        <a:ext cx="3876261" cy="1149250"/>
      </dsp:txXfrm>
    </dsp:sp>
    <dsp:sp modelId="{4E2FD9CE-4CA6-40E9-BAA3-A6ED9903898A}">
      <dsp:nvSpPr>
        <dsp:cNvPr id="0" name=""/>
        <dsp:cNvSpPr/>
      </dsp:nvSpPr>
      <dsp:spPr>
        <a:xfrm rot="10800000">
          <a:off x="0" y="1751130"/>
          <a:ext cx="3876261" cy="1767546"/>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0" i="0" kern="1200"/>
            <a:t>Staff can offer extra pillows before going to sleep for undisturbed sleep to help off load while sleeping  </a:t>
          </a:r>
          <a:endParaRPr lang="en-US" sz="1400" kern="1200"/>
        </a:p>
      </dsp:txBody>
      <dsp:txXfrm rot="10800000">
        <a:off x="0" y="1751130"/>
        <a:ext cx="3876261" cy="1148498"/>
      </dsp:txXfrm>
    </dsp:sp>
    <dsp:sp modelId="{055F4FE0-4963-4D97-A47D-DF3D065133EA}">
      <dsp:nvSpPr>
        <dsp:cNvPr id="0" name=""/>
        <dsp:cNvSpPr/>
      </dsp:nvSpPr>
      <dsp:spPr>
        <a:xfrm rot="10800000">
          <a:off x="0" y="822"/>
          <a:ext cx="3876261" cy="1767546"/>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0" i="0" kern="1200"/>
            <a:t>Staff can offer extra absorbent brief that is stocked in brief closet and accessible to staff.   </a:t>
          </a:r>
          <a:endParaRPr lang="en-US" sz="1400" kern="1200"/>
        </a:p>
      </dsp:txBody>
      <dsp:txXfrm rot="10800000">
        <a:off x="0" y="822"/>
        <a:ext cx="3876261" cy="114849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0T14:43:22.2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1,'2094'0,"-2043"2,55 10,-56-5,62 1,4230-10,-4330 3,0 1,0 0,0 1,0 0,0 0,17 9,-13-6,-1 0,29 5,-8-7,0-1,42-2,-54-2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0T14:52:38.8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57,'45'-3,"-1"-1,73-17,-71 11,0 2,59-2,818 9,-423 4,1370-3,-1693 14,5 1,1293-17,-1316 16,-10 0,507-14,-311-1,-333 2,0 0,-1 2,1-1,0 1,-1 1,21 9,-18-7,0-1,0 0,0-1,16 2,45-1,109-6,-60-2,-34 5,-30 0,110-11,-137 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0T14:51:47.3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18,'1010'0,"-931"4,117 20,-120-12,137 4,2278-21,-1326 8,9886-3,-11016-2,0-2,0-1,41-12,-41 9,-1 1,2 1,43-1,-45 8,-19 0,1-1,-1 0,0-1,1-1,24-6,-23 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0T14:58:25.87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86,'1994'0,"-1831"14,-106-7,58 1,3059-10,-3140 1,60-12,-58 7,45-2,47 7,180-13,-172 3,196 9,-155 4,860-2,-1003-1,58-11,19-2,46 13,-80 2,148-17,-138 6,0 5,120 6,-61 2,2553-3,-2670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0T15:11:19.5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1 193,'34'0,"11"1,0-1,0-3,0-1,71-17,-66 9,2 3,-1 2,55 0,15-3,408-28,-481 39,63 0,149-18,-140 6,208 8,-159 6,2947-3,-2675-28,-11 0,1798 28,-1024 2,4619-2,-5802 1,1 2,-1 0,-1 1,1 1,-1 1,30 13,40 11,-70-26,1-1,0 0,41-2,-44-2,0 1,0 1,0 1,-1 0,34 10,-18-2,0-1,1-2,0-1,0-2,0-1,48-2,-6 0,0 3,105 20,-149-17</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0T15:07:35.4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1 218,'8'-5,"0"0,1 0,-1 1,1 0,0 1,0 0,1 0,-1 1,1 0,13 0,-9-1,90-8,1 4,151 9,-90 1,616-3,-746-2,1-2,-1-2,37-9,-28 5,62-6,313 12,-220 7,1475-3,-1624 3,-1 2,0 2,69 20,-68-14,1-2,0-3,55 3,479-12,-222-2,9-13,-34 4,-334 12,14-1,0-1,0-1,0-1,0 0,21-9,-19 6,0 1,0 1,37-5,116 8,51-5,564-12,-511 22,-251-3,396-17,-173 8,-81 6,-57-10,-70 7,51-1,105-6,1-1,2109 14,-1053 1,-614 44,-481-18,-75-12,101 6,-25-17,-49-3,135 20,49 9,-161-18,71 2,-154-13,329 13,143-1,-328-15,-178 3,0 1,0 1,0 1,0 0,24 10,-24-8,0 0,0-1,1-1,0-1,20 1,28-3,-13-2,0 3,0 1,89 20,-90-13,1-3,0-1,-1-3,58-4,-84 1,0-1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0T15:10:44.5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1 162,'22'1,"0"-2,0 0,0-2,0 0,0-2,30-9,21-8,0 3,113-14,69 8,-80 5,226 4,6333 18,-3359-4,10760 2,-14112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8DD595-D89F-4F77-AE61-472960D532F1}" type="datetimeFigureOut">
              <a:rPr lang="en-US" smtClean="0"/>
              <a:t>9/20/2024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4F7CE2-FA10-4D87-BD53-2D943CF7684F}" type="slidenum">
              <a:rPr lang="en-US" smtClean="0"/>
              <a:t>‹#›</a:t>
            </a:fld>
            <a:endParaRPr lang="en-US"/>
          </a:p>
        </p:txBody>
      </p:sp>
    </p:spTree>
    <p:extLst>
      <p:ext uri="{BB962C8B-B14F-4D97-AF65-F5344CB8AC3E}">
        <p14:creationId xmlns:p14="http://schemas.microsoft.com/office/powerpoint/2010/main" val="3472352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9/20/2024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9/20/2024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9/20/2024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9.jp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customXml" Target="../ink/ink1.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customXml" Target="../ink/ink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customXml" Target="../ink/ink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customXml" Target="../ink/ink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customXml" Target="../ink/ink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customXml" Target="../ink/ink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customXml" Target="../ink/ink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catholiccommunityhealth.org/" TargetMode="External"/><Relationship Id="rId2" Type="http://schemas.openxmlformats.org/officeDocument/2006/relationships/hyperlink" Target="https://www.hhs.k-state.edu/aging/research/peak20/pcc-resources/" TargetMode="External"/><Relationship Id="rId1" Type="http://schemas.openxmlformats.org/officeDocument/2006/relationships/slideLayout" Target="../slideLayouts/slideLayout2.xml"/><Relationship Id="rId4" Type="http://schemas.openxmlformats.org/officeDocument/2006/relationships/hyperlink" Target="mailto:klynn@catholiccommunityhealth.or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255060" y="4630366"/>
            <a:ext cx="9681882" cy="1605064"/>
          </a:xfrm>
        </p:spPr>
        <p:txBody>
          <a:bodyPr anchor="b">
            <a:normAutofit/>
          </a:bodyPr>
          <a:lstStyle/>
          <a:p>
            <a:r>
              <a:rPr lang="en-US" sz="5400" dirty="0">
                <a:solidFill>
                  <a:schemeClr val="tx1">
                    <a:lumMod val="85000"/>
                    <a:lumOff val="15000"/>
                  </a:schemeClr>
                </a:solidFill>
              </a:rPr>
              <a:t>Nursing &amp; Risk</a:t>
            </a:r>
            <a:br>
              <a:rPr lang="en-US" sz="2300" dirty="0">
                <a:solidFill>
                  <a:schemeClr val="tx1">
                    <a:lumMod val="85000"/>
                    <a:lumOff val="15000"/>
                  </a:schemeClr>
                </a:solidFill>
              </a:rPr>
            </a:br>
            <a:endParaRPr lang="en-US" sz="2300" dirty="0">
              <a:solidFill>
                <a:schemeClr val="tx1">
                  <a:lumMod val="85000"/>
                  <a:lumOff val="15000"/>
                </a:schemeClr>
              </a:solidFill>
            </a:endParaRPr>
          </a:p>
        </p:txBody>
      </p:sp>
      <p:sp>
        <p:nvSpPr>
          <p:cNvPr id="3" name="Subtitle 2"/>
          <p:cNvSpPr>
            <a:spLocks noGrp="1"/>
          </p:cNvSpPr>
          <p:nvPr>
            <p:ph type="subTitle" idx="1"/>
          </p:nvPr>
        </p:nvSpPr>
        <p:spPr>
          <a:xfrm>
            <a:off x="2426447" y="6019391"/>
            <a:ext cx="7315199" cy="365125"/>
          </a:xfrm>
        </p:spPr>
        <p:txBody>
          <a:bodyPr vert="horz" lIns="91440" tIns="45720" rIns="91440" bIns="45720" rtlCol="0" anchor="t">
            <a:normAutofit/>
          </a:bodyPr>
          <a:lstStyle/>
          <a:p>
            <a:r>
              <a:rPr lang="en-US" sz="1600" dirty="0">
                <a:solidFill>
                  <a:schemeClr val="tx1">
                    <a:lumMod val="85000"/>
                    <a:lumOff val="15000"/>
                  </a:schemeClr>
                </a:solidFill>
              </a:rPr>
              <a:t>Villa St Francis </a:t>
            </a:r>
          </a:p>
        </p:txBody>
      </p:sp>
      <p:pic>
        <p:nvPicPr>
          <p:cNvPr id="5" name="Picture 4" descr="People holding hands">
            <a:extLst>
              <a:ext uri="{FF2B5EF4-FFF2-40B4-BE49-F238E27FC236}">
                <a16:creationId xmlns:a16="http://schemas.microsoft.com/office/drawing/2014/main" id="{9656B13B-8386-FAC6-2CA7-407582047301}"/>
              </a:ext>
            </a:extLst>
          </p:cNvPr>
          <p:cNvPicPr>
            <a:picLocks noChangeAspect="1"/>
          </p:cNvPicPr>
          <p:nvPr/>
        </p:nvPicPr>
        <p:blipFill>
          <a:blip r:embed="rId2"/>
          <a:srcRect t="19654" b="8014"/>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109857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113EC7C-368D-469A-9B5C-F3555B088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posing for a photo&#10;&#10;Description automatically generated">
            <a:extLst>
              <a:ext uri="{FF2B5EF4-FFF2-40B4-BE49-F238E27FC236}">
                <a16:creationId xmlns:a16="http://schemas.microsoft.com/office/drawing/2014/main" id="{79D66BEB-3475-B5F8-4896-55B76C892980}"/>
              </a:ext>
            </a:extLst>
          </p:cNvPr>
          <p:cNvPicPr>
            <a:picLocks noChangeAspect="1"/>
          </p:cNvPicPr>
          <p:nvPr/>
        </p:nvPicPr>
        <p:blipFill>
          <a:blip r:embed="rId2" cstate="print">
            <a:extLst>
              <a:ext uri="{28A0092B-C50C-407E-A947-70E740481C1C}">
                <a14:useLocalDpi xmlns:a14="http://schemas.microsoft.com/office/drawing/2010/main" val="0"/>
              </a:ext>
            </a:extLst>
          </a:blip>
          <a:srcRect l="11628" r="21330" b="-1"/>
          <a:stretch/>
        </p:blipFill>
        <p:spPr>
          <a:xfrm>
            <a:off x="-3" y="2257425"/>
            <a:ext cx="4196274" cy="4600575"/>
          </a:xfrm>
          <a:custGeom>
            <a:avLst/>
            <a:gdLst/>
            <a:ahLst/>
            <a:cxnLst/>
            <a:rect l="l" t="t" r="r" b="b"/>
            <a:pathLst>
              <a:path w="4196274" h="4600575">
                <a:moveTo>
                  <a:pt x="698533" y="23"/>
                </a:moveTo>
                <a:cubicBezTo>
                  <a:pt x="1054085" y="-1460"/>
                  <a:pt x="2609539" y="68645"/>
                  <a:pt x="3265768" y="1088109"/>
                </a:cubicBezTo>
                <a:cubicBezTo>
                  <a:pt x="3279190" y="1093398"/>
                  <a:pt x="3294289" y="1107275"/>
                  <a:pt x="3298987" y="1120493"/>
                </a:cubicBezTo>
                <a:cubicBezTo>
                  <a:pt x="3321470" y="1182283"/>
                  <a:pt x="3376502" y="1209047"/>
                  <a:pt x="3426164" y="1242419"/>
                </a:cubicBezTo>
                <a:cubicBezTo>
                  <a:pt x="3469788" y="1271828"/>
                  <a:pt x="3516097" y="1302557"/>
                  <a:pt x="3534217" y="1352122"/>
                </a:cubicBezTo>
                <a:cubicBezTo>
                  <a:pt x="3558041" y="1418206"/>
                  <a:pt x="3490259" y="1364016"/>
                  <a:pt x="3477841" y="1389129"/>
                </a:cubicBezTo>
                <a:cubicBezTo>
                  <a:pt x="3503679" y="1423492"/>
                  <a:pt x="3543613" y="1454883"/>
                  <a:pt x="3554015" y="1493873"/>
                </a:cubicBezTo>
                <a:cubicBezTo>
                  <a:pt x="3591931" y="1634635"/>
                  <a:pt x="3673808" y="1737067"/>
                  <a:pt x="3796288" y="1816698"/>
                </a:cubicBezTo>
                <a:cubicBezTo>
                  <a:pt x="3831522" y="1839498"/>
                  <a:pt x="3854674" y="1881132"/>
                  <a:pt x="3902658" y="1887738"/>
                </a:cubicBezTo>
                <a:cubicBezTo>
                  <a:pt x="4009367" y="1902279"/>
                  <a:pt x="3975811" y="2015945"/>
                  <a:pt x="4032186" y="2066499"/>
                </a:cubicBezTo>
                <a:cubicBezTo>
                  <a:pt x="4042924" y="2076084"/>
                  <a:pt x="4052655" y="2094915"/>
                  <a:pt x="4050642" y="2107801"/>
                </a:cubicBezTo>
                <a:cubicBezTo>
                  <a:pt x="4047624" y="2126309"/>
                  <a:pt x="4034870" y="2143820"/>
                  <a:pt x="4024133" y="2160342"/>
                </a:cubicBezTo>
                <a:cubicBezTo>
                  <a:pt x="4013059" y="2176862"/>
                  <a:pt x="3996282" y="2191402"/>
                  <a:pt x="4004335" y="2213209"/>
                </a:cubicBezTo>
                <a:cubicBezTo>
                  <a:pt x="4007687" y="2222130"/>
                  <a:pt x="4005342" y="2253190"/>
                  <a:pt x="4030173" y="2228740"/>
                </a:cubicBezTo>
                <a:cubicBezTo>
                  <a:pt x="4098290" y="2161662"/>
                  <a:pt x="4137888" y="2225102"/>
                  <a:pt x="4196274" y="2255503"/>
                </a:cubicBezTo>
                <a:cubicBezTo>
                  <a:pt x="4149296" y="2286895"/>
                  <a:pt x="4107016" y="2309031"/>
                  <a:pt x="4099968" y="2355951"/>
                </a:cubicBezTo>
                <a:cubicBezTo>
                  <a:pt x="4085540" y="2452767"/>
                  <a:pt x="4023800" y="2497043"/>
                  <a:pt x="3930177" y="2505635"/>
                </a:cubicBezTo>
                <a:cubicBezTo>
                  <a:pt x="3964739" y="2599144"/>
                  <a:pt x="3964739" y="2599144"/>
                  <a:pt x="3852997" y="2612033"/>
                </a:cubicBezTo>
                <a:cubicBezTo>
                  <a:pt x="3895949" y="2671508"/>
                  <a:pt x="3895949" y="2686707"/>
                  <a:pt x="3843936" y="2707194"/>
                </a:cubicBezTo>
                <a:cubicBezTo>
                  <a:pt x="3793938" y="2726690"/>
                  <a:pt x="3738572" y="2733299"/>
                  <a:pt x="3692263" y="2763365"/>
                </a:cubicBezTo>
                <a:cubicBezTo>
                  <a:pt x="3734880" y="2839364"/>
                  <a:pt x="3746960" y="2927586"/>
                  <a:pt x="3834876" y="2964596"/>
                </a:cubicBezTo>
                <a:cubicBezTo>
                  <a:pt x="3848634" y="2970213"/>
                  <a:pt x="3858030" y="2993012"/>
                  <a:pt x="3849307" y="3006229"/>
                </a:cubicBezTo>
                <a:cubicBezTo>
                  <a:pt x="3817428" y="3054139"/>
                  <a:pt x="3863064" y="3145008"/>
                  <a:pt x="3763740" y="3155250"/>
                </a:cubicBezTo>
                <a:cubicBezTo>
                  <a:pt x="3751322" y="3156241"/>
                  <a:pt x="3739912" y="3166155"/>
                  <a:pt x="3749644" y="3179042"/>
                </a:cubicBezTo>
                <a:cubicBezTo>
                  <a:pt x="3783202" y="3223978"/>
                  <a:pt x="3742598" y="3221006"/>
                  <a:pt x="3718104" y="3226623"/>
                </a:cubicBezTo>
                <a:cubicBezTo>
                  <a:pt x="3688572" y="3233560"/>
                  <a:pt x="3655017" y="3213736"/>
                  <a:pt x="3627501" y="3238187"/>
                </a:cubicBezTo>
                <a:cubicBezTo>
                  <a:pt x="3633878" y="3263961"/>
                  <a:pt x="3657701" y="3263631"/>
                  <a:pt x="3674479" y="3271890"/>
                </a:cubicBezTo>
                <a:cubicBezTo>
                  <a:pt x="3723470" y="3295682"/>
                  <a:pt x="3763404" y="3324097"/>
                  <a:pt x="3765753" y="3385888"/>
                </a:cubicBezTo>
                <a:cubicBezTo>
                  <a:pt x="3767428" y="3435782"/>
                  <a:pt x="3772798" y="3479727"/>
                  <a:pt x="3705014" y="3494928"/>
                </a:cubicBezTo>
                <a:cubicBezTo>
                  <a:pt x="3676828" y="3501208"/>
                  <a:pt x="3684884" y="3537222"/>
                  <a:pt x="3700990" y="3555066"/>
                </a:cubicBezTo>
                <a:cubicBezTo>
                  <a:pt x="3729848" y="3586786"/>
                  <a:pt x="3753670" y="3629080"/>
                  <a:pt x="3803335" y="3632054"/>
                </a:cubicBezTo>
                <a:cubicBezTo>
                  <a:pt x="3833535" y="3634035"/>
                  <a:pt x="3856689" y="3647255"/>
                  <a:pt x="3880513" y="3662453"/>
                </a:cubicBezTo>
                <a:cubicBezTo>
                  <a:pt x="3897626" y="3673360"/>
                  <a:pt x="3918095" y="3682610"/>
                  <a:pt x="3916083" y="3706069"/>
                </a:cubicBezTo>
                <a:cubicBezTo>
                  <a:pt x="3914069" y="3728539"/>
                  <a:pt x="3894273" y="3737791"/>
                  <a:pt x="3874137" y="3742416"/>
                </a:cubicBezTo>
                <a:cubicBezTo>
                  <a:pt x="3807024" y="3757285"/>
                  <a:pt x="3743942" y="3779093"/>
                  <a:pt x="3687901" y="3828987"/>
                </a:cubicBezTo>
                <a:cubicBezTo>
                  <a:pt x="3725150" y="3855422"/>
                  <a:pt x="3760718" y="3874586"/>
                  <a:pt x="3788234" y="3901352"/>
                </a:cubicBezTo>
                <a:cubicBezTo>
                  <a:pt x="3854674" y="3966112"/>
                  <a:pt x="3291941" y="4169986"/>
                  <a:pt x="3263755" y="4242681"/>
                </a:cubicBezTo>
                <a:cubicBezTo>
                  <a:pt x="3255030" y="4265149"/>
                  <a:pt x="3225166" y="4288278"/>
                  <a:pt x="3200332" y="4294887"/>
                </a:cubicBezTo>
                <a:cubicBezTo>
                  <a:pt x="3083895" y="4325948"/>
                  <a:pt x="2982893" y="4395668"/>
                  <a:pt x="2863768" y="4421442"/>
                </a:cubicBezTo>
                <a:cubicBezTo>
                  <a:pt x="2751355" y="4445892"/>
                  <a:pt x="2640621" y="4478605"/>
                  <a:pt x="2517472" y="4510985"/>
                </a:cubicBezTo>
                <a:cubicBezTo>
                  <a:pt x="2555222" y="4551627"/>
                  <a:pt x="2607569" y="4569553"/>
                  <a:pt x="2654380" y="4591980"/>
                </a:cubicBezTo>
                <a:lnTo>
                  <a:pt x="2667892" y="4600575"/>
                </a:lnTo>
                <a:lnTo>
                  <a:pt x="0" y="4600575"/>
                </a:lnTo>
                <a:lnTo>
                  <a:pt x="0" y="144733"/>
                </a:lnTo>
                <a:lnTo>
                  <a:pt x="121106" y="102309"/>
                </a:lnTo>
                <a:cubicBezTo>
                  <a:pt x="290510" y="47726"/>
                  <a:pt x="463596" y="8200"/>
                  <a:pt x="644044" y="1014"/>
                </a:cubicBezTo>
                <a:cubicBezTo>
                  <a:pt x="656459" y="538"/>
                  <a:pt x="674830" y="121"/>
                  <a:pt x="698533" y="23"/>
                </a:cubicBezTo>
                <a:close/>
              </a:path>
            </a:pathLst>
          </a:custGeom>
        </p:spPr>
      </p:pic>
      <p:pic>
        <p:nvPicPr>
          <p:cNvPr id="19" name="Picture 18" descr="A group of people in a meeting&#10;&#10;Description automatically generated">
            <a:extLst>
              <a:ext uri="{FF2B5EF4-FFF2-40B4-BE49-F238E27FC236}">
                <a16:creationId xmlns:a16="http://schemas.microsoft.com/office/drawing/2014/main" id="{52E4D932-14E2-0FBA-61EE-96F4705ACA15}"/>
              </a:ext>
            </a:extLst>
          </p:cNvPr>
          <p:cNvPicPr>
            <a:picLocks noChangeAspect="1"/>
          </p:cNvPicPr>
          <p:nvPr/>
        </p:nvPicPr>
        <p:blipFill>
          <a:blip r:embed="rId3" cstate="print">
            <a:extLst>
              <a:ext uri="{28A0092B-C50C-407E-A947-70E740481C1C}">
                <a14:useLocalDpi xmlns:a14="http://schemas.microsoft.com/office/drawing/2010/main" val="0"/>
              </a:ext>
            </a:extLst>
          </a:blip>
          <a:srcRect r="35500" b="3"/>
          <a:stretch/>
        </p:blipFill>
        <p:spPr>
          <a:xfrm>
            <a:off x="5198116" y="269284"/>
            <a:ext cx="3430318" cy="3549872"/>
          </a:xfrm>
          <a:custGeom>
            <a:avLst/>
            <a:gdLst/>
            <a:ahLst/>
            <a:cxnLst/>
            <a:rect l="l" t="t" r="r" b="b"/>
            <a:pathLst>
              <a:path w="3359190" h="3476265">
                <a:moveTo>
                  <a:pt x="450539" y="15"/>
                </a:moveTo>
                <a:cubicBezTo>
                  <a:pt x="458434" y="271"/>
                  <a:pt x="466600" y="3856"/>
                  <a:pt x="473999" y="4995"/>
                </a:cubicBezTo>
                <a:cubicBezTo>
                  <a:pt x="637327" y="30493"/>
                  <a:pt x="800653" y="58040"/>
                  <a:pt x="964158" y="82398"/>
                </a:cubicBezTo>
                <a:cubicBezTo>
                  <a:pt x="1117018" y="105163"/>
                  <a:pt x="1270959" y="110398"/>
                  <a:pt x="1424540" y="122237"/>
                </a:cubicBezTo>
                <a:cubicBezTo>
                  <a:pt x="1610425" y="136579"/>
                  <a:pt x="1795950" y="156841"/>
                  <a:pt x="1980752" y="188711"/>
                </a:cubicBezTo>
                <a:cubicBezTo>
                  <a:pt x="2109067" y="211022"/>
                  <a:pt x="2238645" y="226502"/>
                  <a:pt x="2368766" y="208745"/>
                </a:cubicBezTo>
                <a:cubicBezTo>
                  <a:pt x="2375261" y="207834"/>
                  <a:pt x="2382661" y="204876"/>
                  <a:pt x="2388075" y="207834"/>
                </a:cubicBezTo>
                <a:cubicBezTo>
                  <a:pt x="2451242" y="241073"/>
                  <a:pt x="2520180" y="217168"/>
                  <a:pt x="2585691" y="238113"/>
                </a:cubicBezTo>
                <a:cubicBezTo>
                  <a:pt x="2568908" y="318930"/>
                  <a:pt x="2496899" y="312327"/>
                  <a:pt x="2456294" y="368331"/>
                </a:cubicBezTo>
                <a:cubicBezTo>
                  <a:pt x="2522527" y="390639"/>
                  <a:pt x="2582081" y="413178"/>
                  <a:pt x="2642540" y="430023"/>
                </a:cubicBezTo>
                <a:cubicBezTo>
                  <a:pt x="2706608" y="447780"/>
                  <a:pt x="2760929" y="495816"/>
                  <a:pt x="2823551" y="517215"/>
                </a:cubicBezTo>
                <a:cubicBezTo>
                  <a:pt x="2836907" y="521769"/>
                  <a:pt x="2852969" y="537704"/>
                  <a:pt x="2857661" y="553184"/>
                </a:cubicBezTo>
                <a:cubicBezTo>
                  <a:pt x="2872820" y="603269"/>
                  <a:pt x="3175470" y="743732"/>
                  <a:pt x="3139737" y="788350"/>
                </a:cubicBezTo>
                <a:cubicBezTo>
                  <a:pt x="3124939" y="806790"/>
                  <a:pt x="3105809" y="819994"/>
                  <a:pt x="3085776" y="838207"/>
                </a:cubicBezTo>
                <a:cubicBezTo>
                  <a:pt x="3115916" y="872582"/>
                  <a:pt x="3149843" y="887608"/>
                  <a:pt x="3185938" y="897851"/>
                </a:cubicBezTo>
                <a:cubicBezTo>
                  <a:pt x="3196767" y="901039"/>
                  <a:pt x="3207414" y="907413"/>
                  <a:pt x="3208497" y="922894"/>
                </a:cubicBezTo>
                <a:cubicBezTo>
                  <a:pt x="3209580" y="939056"/>
                  <a:pt x="3198571" y="945429"/>
                  <a:pt x="3189367" y="952944"/>
                </a:cubicBezTo>
                <a:cubicBezTo>
                  <a:pt x="3176554" y="963415"/>
                  <a:pt x="3164101" y="972523"/>
                  <a:pt x="3147859" y="973888"/>
                </a:cubicBezTo>
                <a:cubicBezTo>
                  <a:pt x="3121148" y="975937"/>
                  <a:pt x="3108336" y="1005076"/>
                  <a:pt x="3092816" y="1026930"/>
                </a:cubicBezTo>
                <a:cubicBezTo>
                  <a:pt x="3084153" y="1039224"/>
                  <a:pt x="3079821" y="1064037"/>
                  <a:pt x="3094980" y="1068363"/>
                </a:cubicBezTo>
                <a:cubicBezTo>
                  <a:pt x="3131436" y="1078836"/>
                  <a:pt x="3128548" y="1109114"/>
                  <a:pt x="3127647" y="1143489"/>
                </a:cubicBezTo>
                <a:cubicBezTo>
                  <a:pt x="3126383" y="1186061"/>
                  <a:pt x="3104906" y="1205638"/>
                  <a:pt x="3078557" y="1222030"/>
                </a:cubicBezTo>
                <a:cubicBezTo>
                  <a:pt x="3069534" y="1227720"/>
                  <a:pt x="3056721" y="1227493"/>
                  <a:pt x="3053292" y="1245250"/>
                </a:cubicBezTo>
                <a:cubicBezTo>
                  <a:pt x="3068090" y="1262097"/>
                  <a:pt x="3086137" y="1248439"/>
                  <a:pt x="3102020" y="1253218"/>
                </a:cubicBezTo>
                <a:cubicBezTo>
                  <a:pt x="3115193" y="1257088"/>
                  <a:pt x="3137031" y="1255040"/>
                  <a:pt x="3118983" y="1286000"/>
                </a:cubicBezTo>
                <a:cubicBezTo>
                  <a:pt x="3113749" y="1294878"/>
                  <a:pt x="3119885" y="1301709"/>
                  <a:pt x="3126564" y="1302392"/>
                </a:cubicBezTo>
                <a:cubicBezTo>
                  <a:pt x="3179982" y="1309448"/>
                  <a:pt x="3155438" y="1372054"/>
                  <a:pt x="3172584" y="1405063"/>
                </a:cubicBezTo>
                <a:cubicBezTo>
                  <a:pt x="3177275" y="1414169"/>
                  <a:pt x="3172222" y="1429877"/>
                  <a:pt x="3164822" y="1433747"/>
                </a:cubicBezTo>
                <a:cubicBezTo>
                  <a:pt x="3117539" y="1459245"/>
                  <a:pt x="3111043" y="1520028"/>
                  <a:pt x="3088122" y="1572389"/>
                </a:cubicBezTo>
                <a:cubicBezTo>
                  <a:pt x="3113028" y="1593104"/>
                  <a:pt x="3142805" y="1597657"/>
                  <a:pt x="3169695" y="1611089"/>
                </a:cubicBezTo>
                <a:cubicBezTo>
                  <a:pt x="3197669" y="1625204"/>
                  <a:pt x="3197669" y="1635676"/>
                  <a:pt x="3174569" y="1676653"/>
                </a:cubicBezTo>
                <a:cubicBezTo>
                  <a:pt x="3234665" y="1685532"/>
                  <a:pt x="3234665" y="1685532"/>
                  <a:pt x="3216077" y="1749957"/>
                </a:cubicBezTo>
                <a:cubicBezTo>
                  <a:pt x="3266430" y="1755877"/>
                  <a:pt x="3299635" y="1786382"/>
                  <a:pt x="3307395" y="1853085"/>
                </a:cubicBezTo>
                <a:cubicBezTo>
                  <a:pt x="3311185" y="1885411"/>
                  <a:pt x="3333924" y="1900663"/>
                  <a:pt x="3359190" y="1922291"/>
                </a:cubicBezTo>
                <a:cubicBezTo>
                  <a:pt x="3327789" y="1943236"/>
                  <a:pt x="3306492" y="1986945"/>
                  <a:pt x="3269857" y="1940730"/>
                </a:cubicBezTo>
                <a:cubicBezTo>
                  <a:pt x="3256503" y="1923885"/>
                  <a:pt x="3257764" y="1945284"/>
                  <a:pt x="3255961" y="1951430"/>
                </a:cubicBezTo>
                <a:cubicBezTo>
                  <a:pt x="3251630" y="1966455"/>
                  <a:pt x="3260653" y="1976472"/>
                  <a:pt x="3266609" y="1987854"/>
                </a:cubicBezTo>
                <a:cubicBezTo>
                  <a:pt x="3272384" y="1999237"/>
                  <a:pt x="3279243" y="2011302"/>
                  <a:pt x="3280866" y="2024054"/>
                </a:cubicBezTo>
                <a:cubicBezTo>
                  <a:pt x="3281948" y="2032931"/>
                  <a:pt x="3276715" y="2045905"/>
                  <a:pt x="3270940" y="2052509"/>
                </a:cubicBezTo>
                <a:cubicBezTo>
                  <a:pt x="3240620" y="2087340"/>
                  <a:pt x="3258667" y="2165652"/>
                  <a:pt x="3201277" y="2175670"/>
                </a:cubicBezTo>
                <a:cubicBezTo>
                  <a:pt x="3175470" y="2180221"/>
                  <a:pt x="3163018" y="2208906"/>
                  <a:pt x="3144069" y="2224614"/>
                </a:cubicBezTo>
                <a:cubicBezTo>
                  <a:pt x="3078197" y="2279478"/>
                  <a:pt x="3034161" y="2350051"/>
                  <a:pt x="3013769" y="2447031"/>
                </a:cubicBezTo>
                <a:cubicBezTo>
                  <a:pt x="3008175" y="2473894"/>
                  <a:pt x="2986698" y="2495522"/>
                  <a:pt x="2972802" y="2519197"/>
                </a:cubicBezTo>
                <a:cubicBezTo>
                  <a:pt x="2979480" y="2536499"/>
                  <a:pt x="3015935" y="2499164"/>
                  <a:pt x="3003121" y="2544694"/>
                </a:cubicBezTo>
                <a:cubicBezTo>
                  <a:pt x="2993376" y="2578843"/>
                  <a:pt x="2968470" y="2600014"/>
                  <a:pt x="2945008" y="2620276"/>
                </a:cubicBezTo>
                <a:cubicBezTo>
                  <a:pt x="2918299" y="2643268"/>
                  <a:pt x="2888702" y="2661708"/>
                  <a:pt x="2876610" y="2704279"/>
                </a:cubicBezTo>
                <a:cubicBezTo>
                  <a:pt x="2874083" y="2713386"/>
                  <a:pt x="2865963" y="2722947"/>
                  <a:pt x="2858744" y="2726591"/>
                </a:cubicBezTo>
                <a:cubicBezTo>
                  <a:pt x="2482281" y="3475797"/>
                  <a:pt x="1555563" y="3480805"/>
                  <a:pt x="1448724" y="3475568"/>
                </a:cubicBezTo>
                <a:cubicBezTo>
                  <a:pt x="1319326" y="3468966"/>
                  <a:pt x="1196966" y="3422753"/>
                  <a:pt x="1076954" y="3365156"/>
                </a:cubicBezTo>
                <a:cubicBezTo>
                  <a:pt x="1026241" y="3340797"/>
                  <a:pt x="979138" y="3306195"/>
                  <a:pt x="929868" y="3279332"/>
                </a:cubicBezTo>
                <a:cubicBezTo>
                  <a:pt x="861832" y="3242223"/>
                  <a:pt x="809315" y="3171424"/>
                  <a:pt x="741457" y="3141601"/>
                </a:cubicBezTo>
                <a:cubicBezTo>
                  <a:pt x="671616" y="3110867"/>
                  <a:pt x="611879" y="3054638"/>
                  <a:pt x="540052" y="3030734"/>
                </a:cubicBezTo>
                <a:cubicBezTo>
                  <a:pt x="502153" y="3017985"/>
                  <a:pt x="465517" y="2994993"/>
                  <a:pt x="471471" y="2929200"/>
                </a:cubicBezTo>
                <a:cubicBezTo>
                  <a:pt x="473096" y="2910532"/>
                  <a:pt x="463171" y="2895282"/>
                  <a:pt x="447469" y="2900745"/>
                </a:cubicBezTo>
                <a:cubicBezTo>
                  <a:pt x="417513" y="2910989"/>
                  <a:pt x="403977" y="2883898"/>
                  <a:pt x="387373" y="2863636"/>
                </a:cubicBezTo>
                <a:cubicBezTo>
                  <a:pt x="357776" y="2827667"/>
                  <a:pt x="329623" y="2789422"/>
                  <a:pt x="282519" y="2783503"/>
                </a:cubicBezTo>
                <a:cubicBezTo>
                  <a:pt x="291543" y="2755272"/>
                  <a:pt x="306883" y="2759371"/>
                  <a:pt x="320959" y="2765290"/>
                </a:cubicBezTo>
                <a:cubicBezTo>
                  <a:pt x="357956" y="2780772"/>
                  <a:pt x="394592" y="2798300"/>
                  <a:pt x="431588" y="2813781"/>
                </a:cubicBezTo>
                <a:cubicBezTo>
                  <a:pt x="455771" y="2823799"/>
                  <a:pt x="479775" y="2837912"/>
                  <a:pt x="512079" y="2826755"/>
                </a:cubicBezTo>
                <a:cubicBezTo>
                  <a:pt x="484286" y="2769843"/>
                  <a:pt x="437003" y="2759598"/>
                  <a:pt x="398743" y="2742071"/>
                </a:cubicBezTo>
                <a:cubicBezTo>
                  <a:pt x="350919" y="2719988"/>
                  <a:pt x="322765" y="2678326"/>
                  <a:pt x="289016" y="2631885"/>
                </a:cubicBezTo>
                <a:cubicBezTo>
                  <a:pt x="324209" y="2620730"/>
                  <a:pt x="346045" y="2654879"/>
                  <a:pt x="373657" y="2653056"/>
                </a:cubicBezTo>
                <a:cubicBezTo>
                  <a:pt x="375101" y="2647140"/>
                  <a:pt x="377627" y="2638488"/>
                  <a:pt x="377267" y="2638259"/>
                </a:cubicBezTo>
                <a:cubicBezTo>
                  <a:pt x="332149" y="2612763"/>
                  <a:pt x="311034" y="2564956"/>
                  <a:pt x="303995" y="2507131"/>
                </a:cubicBezTo>
                <a:cubicBezTo>
                  <a:pt x="300386" y="2477310"/>
                  <a:pt x="283963" y="2467976"/>
                  <a:pt x="267720" y="2454316"/>
                </a:cubicBezTo>
                <a:cubicBezTo>
                  <a:pt x="211053" y="2405826"/>
                  <a:pt x="151137" y="2361890"/>
                  <a:pt x="104574" y="2295188"/>
                </a:cubicBezTo>
                <a:cubicBezTo>
                  <a:pt x="158355" y="2304066"/>
                  <a:pt x="201487" y="2347547"/>
                  <a:pt x="259420" y="2366215"/>
                </a:cubicBezTo>
                <a:cubicBezTo>
                  <a:pt x="213400" y="2292910"/>
                  <a:pt x="153843" y="2255803"/>
                  <a:pt x="99521" y="2211409"/>
                </a:cubicBezTo>
                <a:cubicBezTo>
                  <a:pt x="74797" y="2191149"/>
                  <a:pt x="51878" y="2165197"/>
                  <a:pt x="21920" y="2154269"/>
                </a:cubicBezTo>
                <a:cubicBezTo>
                  <a:pt x="11271" y="2150400"/>
                  <a:pt x="-6235" y="2142204"/>
                  <a:pt x="2248" y="2120577"/>
                </a:cubicBezTo>
                <a:cubicBezTo>
                  <a:pt x="9466" y="2102593"/>
                  <a:pt x="23723" y="2108055"/>
                  <a:pt x="36718" y="2113292"/>
                </a:cubicBezTo>
                <a:cubicBezTo>
                  <a:pt x="67939" y="2126269"/>
                  <a:pt x="100244" y="2126495"/>
                  <a:pt x="142474" y="2126269"/>
                </a:cubicBezTo>
                <a:cubicBezTo>
                  <a:pt x="107102" y="2066851"/>
                  <a:pt x="42311" y="2084608"/>
                  <a:pt x="11993" y="2022231"/>
                </a:cubicBezTo>
                <a:cubicBezTo>
                  <a:pt x="49892" y="2011302"/>
                  <a:pt x="79128" y="2033841"/>
                  <a:pt x="109809" y="2038166"/>
                </a:cubicBezTo>
                <a:cubicBezTo>
                  <a:pt x="137600" y="2042036"/>
                  <a:pt x="144459" y="2031565"/>
                  <a:pt x="137962" y="1997188"/>
                </a:cubicBezTo>
                <a:cubicBezTo>
                  <a:pt x="127856" y="1943690"/>
                  <a:pt x="143015" y="1916371"/>
                  <a:pt x="183441" y="1930941"/>
                </a:cubicBezTo>
                <a:cubicBezTo>
                  <a:pt x="220978" y="1944601"/>
                  <a:pt x="224948" y="1924568"/>
                  <a:pt x="214842" y="1894062"/>
                </a:cubicBezTo>
                <a:cubicBezTo>
                  <a:pt x="200405" y="1849671"/>
                  <a:pt x="216827" y="1815295"/>
                  <a:pt x="228017" y="1777960"/>
                </a:cubicBezTo>
                <a:cubicBezTo>
                  <a:pt x="245162" y="1721045"/>
                  <a:pt x="237944" y="1693272"/>
                  <a:pt x="200946" y="1650929"/>
                </a:cubicBezTo>
                <a:cubicBezTo>
                  <a:pt x="180193" y="1627251"/>
                  <a:pt x="157815" y="1607219"/>
                  <a:pt x="127675" y="1586731"/>
                </a:cubicBezTo>
                <a:cubicBezTo>
                  <a:pt x="197157" y="1575576"/>
                  <a:pt x="124246" y="1538013"/>
                  <a:pt x="148791" y="1514564"/>
                </a:cubicBezTo>
                <a:cubicBezTo>
                  <a:pt x="197878" y="1505003"/>
                  <a:pt x="237944" y="1579673"/>
                  <a:pt x="304718" y="1558274"/>
                </a:cubicBezTo>
                <a:cubicBezTo>
                  <a:pt x="222243" y="1493618"/>
                  <a:pt x="131104" y="1472448"/>
                  <a:pt x="71369" y="1386396"/>
                </a:cubicBezTo>
                <a:cubicBezTo>
                  <a:pt x="85084" y="1366817"/>
                  <a:pt x="98799" y="1385029"/>
                  <a:pt x="110530" y="1377745"/>
                </a:cubicBezTo>
                <a:cubicBezTo>
                  <a:pt x="110169" y="1373192"/>
                  <a:pt x="111073" y="1366361"/>
                  <a:pt x="108906" y="1364313"/>
                </a:cubicBezTo>
                <a:cubicBezTo>
                  <a:pt x="64330" y="1317416"/>
                  <a:pt x="63607" y="1316279"/>
                  <a:pt x="111433" y="1281675"/>
                </a:cubicBezTo>
                <a:cubicBezTo>
                  <a:pt x="128217" y="1269609"/>
                  <a:pt x="126772" y="1258909"/>
                  <a:pt x="117930" y="1243657"/>
                </a:cubicBezTo>
                <a:cubicBezTo>
                  <a:pt x="111612" y="1232957"/>
                  <a:pt x="104033" y="1223395"/>
                  <a:pt x="107643" y="1199947"/>
                </a:cubicBezTo>
                <a:cubicBezTo>
                  <a:pt x="133810" y="1229998"/>
                  <a:pt x="260321" y="1220208"/>
                  <a:pt x="282700" y="1217021"/>
                </a:cubicBezTo>
                <a:cubicBezTo>
                  <a:pt x="307786" y="1213607"/>
                  <a:pt x="332510" y="1199037"/>
                  <a:pt x="358858" y="1207003"/>
                </a:cubicBezTo>
                <a:cubicBezTo>
                  <a:pt x="379973" y="1213381"/>
                  <a:pt x="477788" y="1275073"/>
                  <a:pt x="491685" y="1204273"/>
                </a:cubicBezTo>
                <a:cubicBezTo>
                  <a:pt x="492408" y="1200857"/>
                  <a:pt x="531930" y="1208826"/>
                  <a:pt x="553226" y="1212696"/>
                </a:cubicBezTo>
                <a:cubicBezTo>
                  <a:pt x="571995" y="1215883"/>
                  <a:pt x="593110" y="1229998"/>
                  <a:pt x="605743" y="1201769"/>
                </a:cubicBezTo>
                <a:cubicBezTo>
                  <a:pt x="613143" y="1185150"/>
                  <a:pt x="582643" y="1153051"/>
                  <a:pt x="555391" y="1150320"/>
                </a:cubicBezTo>
                <a:cubicBezTo>
                  <a:pt x="531749" y="1147814"/>
                  <a:pt x="507025" y="1144172"/>
                  <a:pt x="484466" y="1151001"/>
                </a:cubicBezTo>
                <a:cubicBezTo>
                  <a:pt x="456674" y="1159198"/>
                  <a:pt x="441696" y="1145994"/>
                  <a:pt x="433934" y="1117538"/>
                </a:cubicBezTo>
                <a:cubicBezTo>
                  <a:pt x="425273" y="1086122"/>
                  <a:pt x="408668" y="1071550"/>
                  <a:pt x="385749" y="1056980"/>
                </a:cubicBezTo>
                <a:cubicBezTo>
                  <a:pt x="330163" y="1021696"/>
                  <a:pt x="276744" y="980946"/>
                  <a:pt x="215745" y="960456"/>
                </a:cubicBezTo>
                <a:cubicBezTo>
                  <a:pt x="203653" y="956358"/>
                  <a:pt x="190298" y="950894"/>
                  <a:pt x="184704" y="923805"/>
                </a:cubicBezTo>
                <a:cubicBezTo>
                  <a:pt x="349836" y="964326"/>
                  <a:pt x="500349" y="1069958"/>
                  <a:pt x="670713" y="1063811"/>
                </a:cubicBezTo>
                <a:cubicBezTo>
                  <a:pt x="624151" y="1030346"/>
                  <a:pt x="570192" y="1028524"/>
                  <a:pt x="520561" y="1005076"/>
                </a:cubicBezTo>
                <a:cubicBezTo>
                  <a:pt x="555753" y="987546"/>
                  <a:pt x="588779" y="1005759"/>
                  <a:pt x="622167" y="1015777"/>
                </a:cubicBezTo>
                <a:cubicBezTo>
                  <a:pt x="650140" y="1023970"/>
                  <a:pt x="675405" y="1025337"/>
                  <a:pt x="678473" y="976393"/>
                </a:cubicBezTo>
                <a:cubicBezTo>
                  <a:pt x="677389" y="973205"/>
                  <a:pt x="677570" y="969107"/>
                  <a:pt x="677751" y="965238"/>
                </a:cubicBezTo>
                <a:cubicBezTo>
                  <a:pt x="668365" y="944976"/>
                  <a:pt x="653749" y="934504"/>
                  <a:pt x="636423" y="928584"/>
                </a:cubicBezTo>
                <a:cubicBezTo>
                  <a:pt x="625955" y="924942"/>
                  <a:pt x="612060" y="919478"/>
                  <a:pt x="612239" y="904909"/>
                </a:cubicBezTo>
                <a:cubicBezTo>
                  <a:pt x="612781" y="850955"/>
                  <a:pt x="579394" y="835246"/>
                  <a:pt x="546007" y="819539"/>
                </a:cubicBezTo>
                <a:cubicBezTo>
                  <a:pt x="564596" y="792676"/>
                  <a:pt x="579213" y="812481"/>
                  <a:pt x="593290" y="810433"/>
                </a:cubicBezTo>
                <a:cubicBezTo>
                  <a:pt x="602495" y="809067"/>
                  <a:pt x="610796" y="806563"/>
                  <a:pt x="610796" y="792676"/>
                </a:cubicBezTo>
                <a:cubicBezTo>
                  <a:pt x="610977" y="781065"/>
                  <a:pt x="606645" y="767861"/>
                  <a:pt x="597622" y="767635"/>
                </a:cubicBezTo>
                <a:cubicBezTo>
                  <a:pt x="541135" y="765585"/>
                  <a:pt x="509913" y="690914"/>
                  <a:pt x="451260" y="690687"/>
                </a:cubicBezTo>
                <a:cubicBezTo>
                  <a:pt x="416248" y="690687"/>
                  <a:pt x="469488" y="648571"/>
                  <a:pt x="439891" y="631042"/>
                </a:cubicBezTo>
                <a:cubicBezTo>
                  <a:pt x="433393" y="627171"/>
                  <a:pt x="456855" y="621254"/>
                  <a:pt x="467323" y="622164"/>
                </a:cubicBezTo>
                <a:cubicBezTo>
                  <a:pt x="477609" y="623074"/>
                  <a:pt x="486813" y="634229"/>
                  <a:pt x="499265" y="626261"/>
                </a:cubicBezTo>
                <a:cubicBezTo>
                  <a:pt x="506123" y="597806"/>
                  <a:pt x="488438" y="587332"/>
                  <a:pt x="473818" y="579365"/>
                </a:cubicBezTo>
                <a:cubicBezTo>
                  <a:pt x="440070" y="560925"/>
                  <a:pt x="407224" y="538615"/>
                  <a:pt x="370228" y="532013"/>
                </a:cubicBezTo>
                <a:cubicBezTo>
                  <a:pt x="357055" y="529737"/>
                  <a:pt x="389177" y="499231"/>
                  <a:pt x="395494" y="488532"/>
                </a:cubicBezTo>
                <a:cubicBezTo>
                  <a:pt x="376883" y="474474"/>
                  <a:pt x="357801" y="462263"/>
                  <a:pt x="338331" y="451478"/>
                </a:cubicBezTo>
                <a:lnTo>
                  <a:pt x="331729" y="448316"/>
                </a:lnTo>
                <a:lnTo>
                  <a:pt x="333477" y="428106"/>
                </a:lnTo>
                <a:cubicBezTo>
                  <a:pt x="333477" y="428106"/>
                  <a:pt x="322127" y="376930"/>
                  <a:pt x="314427" y="351906"/>
                </a:cubicBezTo>
                <a:lnTo>
                  <a:pt x="296726" y="307655"/>
                </a:lnTo>
                <a:lnTo>
                  <a:pt x="312139" y="309596"/>
                </a:lnTo>
                <a:cubicBezTo>
                  <a:pt x="327682" y="313807"/>
                  <a:pt x="343879" y="321889"/>
                  <a:pt x="357956" y="329174"/>
                </a:cubicBezTo>
                <a:cubicBezTo>
                  <a:pt x="381237" y="341238"/>
                  <a:pt x="403435" y="344425"/>
                  <a:pt x="434297" y="329174"/>
                </a:cubicBezTo>
                <a:cubicBezTo>
                  <a:pt x="406324" y="319841"/>
                  <a:pt x="384846" y="311645"/>
                  <a:pt x="362829" y="305953"/>
                </a:cubicBezTo>
                <a:cubicBezTo>
                  <a:pt x="345323" y="301400"/>
                  <a:pt x="387012" y="282960"/>
                  <a:pt x="408307" y="285237"/>
                </a:cubicBezTo>
                <a:cubicBezTo>
                  <a:pt x="438085" y="288423"/>
                  <a:pt x="421302" y="276586"/>
                  <a:pt x="416248" y="260195"/>
                </a:cubicBezTo>
                <a:cubicBezTo>
                  <a:pt x="410835" y="242665"/>
                  <a:pt x="426897" y="237203"/>
                  <a:pt x="437003" y="240844"/>
                </a:cubicBezTo>
                <a:cubicBezTo>
                  <a:pt x="475803" y="255187"/>
                  <a:pt x="514425" y="229917"/>
                  <a:pt x="554491" y="250407"/>
                </a:cubicBezTo>
                <a:cubicBezTo>
                  <a:pt x="544384" y="199867"/>
                  <a:pt x="522546" y="177784"/>
                  <a:pt x="476887" y="170726"/>
                </a:cubicBezTo>
                <a:cubicBezTo>
                  <a:pt x="459741" y="167996"/>
                  <a:pt x="441876" y="172093"/>
                  <a:pt x="427076" y="157522"/>
                </a:cubicBezTo>
                <a:cubicBezTo>
                  <a:pt x="418594" y="149101"/>
                  <a:pt x="409030" y="139084"/>
                  <a:pt x="415707" y="123603"/>
                </a:cubicBezTo>
                <a:cubicBezTo>
                  <a:pt x="420400" y="112674"/>
                  <a:pt x="430506" y="112674"/>
                  <a:pt x="438808" y="116318"/>
                </a:cubicBezTo>
                <a:cubicBezTo>
                  <a:pt x="475984" y="132483"/>
                  <a:pt x="514786" y="138400"/>
                  <a:pt x="553586" y="144320"/>
                </a:cubicBezTo>
                <a:cubicBezTo>
                  <a:pt x="559543" y="145230"/>
                  <a:pt x="566220" y="148191"/>
                  <a:pt x="572898" y="133164"/>
                </a:cubicBezTo>
                <a:cubicBezTo>
                  <a:pt x="500349" y="108805"/>
                  <a:pt x="431408" y="74202"/>
                  <a:pt x="356874" y="60770"/>
                </a:cubicBezTo>
                <a:cubicBezTo>
                  <a:pt x="357956" y="54397"/>
                  <a:pt x="359038" y="48022"/>
                  <a:pt x="360122" y="41649"/>
                </a:cubicBezTo>
                <a:cubicBezTo>
                  <a:pt x="418413" y="50753"/>
                  <a:pt x="476707" y="59859"/>
                  <a:pt x="550338" y="71243"/>
                </a:cubicBezTo>
                <a:cubicBezTo>
                  <a:pt x="505041" y="35045"/>
                  <a:pt x="462269" y="47111"/>
                  <a:pt x="428701" y="15013"/>
                </a:cubicBezTo>
                <a:cubicBezTo>
                  <a:pt x="435018" y="2833"/>
                  <a:pt x="442643" y="-241"/>
                  <a:pt x="450539" y="15"/>
                </a:cubicBezTo>
                <a:close/>
              </a:path>
            </a:pathLst>
          </a:custGeom>
        </p:spPr>
      </p:pic>
      <p:sp>
        <p:nvSpPr>
          <p:cNvPr id="2" name="Title 1">
            <a:extLst>
              <a:ext uri="{FF2B5EF4-FFF2-40B4-BE49-F238E27FC236}">
                <a16:creationId xmlns:a16="http://schemas.microsoft.com/office/drawing/2014/main" id="{886A91BD-DCAE-0A05-7A3E-53F3FB4B0AAD}"/>
              </a:ext>
            </a:extLst>
          </p:cNvPr>
          <p:cNvSpPr>
            <a:spLocks noGrp="1"/>
          </p:cNvSpPr>
          <p:nvPr>
            <p:ph type="title"/>
          </p:nvPr>
        </p:nvSpPr>
        <p:spPr>
          <a:xfrm>
            <a:off x="4498850" y="3660327"/>
            <a:ext cx="6864412" cy="1047859"/>
          </a:xfrm>
        </p:spPr>
        <p:txBody>
          <a:bodyPr anchor="b">
            <a:normAutofit/>
          </a:bodyPr>
          <a:lstStyle/>
          <a:p>
            <a:r>
              <a:rPr lang="en-US" b="1" dirty="0">
                <a:latin typeface="Calibri"/>
                <a:cs typeface="Calibri"/>
              </a:rPr>
              <a:t>Thinking about training </a:t>
            </a:r>
            <a:r>
              <a:rPr lang="en-US" dirty="0">
                <a:latin typeface="Aptos Display"/>
                <a:cs typeface="Calibri"/>
              </a:rPr>
              <a:t> </a:t>
            </a:r>
            <a:endParaRPr lang="en-US" dirty="0"/>
          </a:p>
        </p:txBody>
      </p:sp>
      <p:pic>
        <p:nvPicPr>
          <p:cNvPr id="17" name="Picture 16" descr="A group of people sitting in chairs&#10;&#10;Description automatically generated">
            <a:extLst>
              <a:ext uri="{FF2B5EF4-FFF2-40B4-BE49-F238E27FC236}">
                <a16:creationId xmlns:a16="http://schemas.microsoft.com/office/drawing/2014/main" id="{A0BE5059-20BF-D9AC-5D39-DF85E4A2373F}"/>
              </a:ext>
            </a:extLst>
          </p:cNvPr>
          <p:cNvPicPr>
            <a:picLocks noChangeAspect="1"/>
          </p:cNvPicPr>
          <p:nvPr/>
        </p:nvPicPr>
        <p:blipFill>
          <a:blip r:embed="rId4" cstate="print">
            <a:extLst>
              <a:ext uri="{28A0092B-C50C-407E-A947-70E740481C1C}">
                <a14:useLocalDpi xmlns:a14="http://schemas.microsoft.com/office/drawing/2010/main" val="0"/>
              </a:ext>
            </a:extLst>
          </a:blip>
          <a:srcRect r="-2" b="26579"/>
          <a:stretch/>
        </p:blipFill>
        <p:spPr>
          <a:xfrm>
            <a:off x="480177" y="3"/>
            <a:ext cx="4980517" cy="2440831"/>
          </a:xfrm>
          <a:custGeom>
            <a:avLst/>
            <a:gdLst/>
            <a:ahLst/>
            <a:cxnLst/>
            <a:rect l="l" t="t" r="r" b="b"/>
            <a:pathLst>
              <a:path w="4980517" h="2440831">
                <a:moveTo>
                  <a:pt x="287929" y="0"/>
                </a:moveTo>
                <a:lnTo>
                  <a:pt x="4817890" y="0"/>
                </a:lnTo>
                <a:lnTo>
                  <a:pt x="4816841" y="3177"/>
                </a:lnTo>
                <a:cubicBezTo>
                  <a:pt x="4816707" y="6109"/>
                  <a:pt x="4816908" y="9403"/>
                  <a:pt x="4816641" y="12038"/>
                </a:cubicBezTo>
                <a:cubicBezTo>
                  <a:pt x="4834033" y="20468"/>
                  <a:pt x="4854369" y="-611"/>
                  <a:pt x="4874703" y="22050"/>
                </a:cubicBezTo>
                <a:cubicBezTo>
                  <a:pt x="4786137" y="121645"/>
                  <a:pt x="4651010" y="146147"/>
                  <a:pt x="4528727" y="220979"/>
                </a:cubicBezTo>
                <a:cubicBezTo>
                  <a:pt x="4627731" y="245745"/>
                  <a:pt x="4687133" y="159323"/>
                  <a:pt x="4759914" y="170389"/>
                </a:cubicBezTo>
                <a:cubicBezTo>
                  <a:pt x="4796305" y="197528"/>
                  <a:pt x="4688204" y="241003"/>
                  <a:pt x="4791221" y="253914"/>
                </a:cubicBezTo>
                <a:cubicBezTo>
                  <a:pt x="4746534" y="277627"/>
                  <a:pt x="4713355" y="300811"/>
                  <a:pt x="4682585" y="328215"/>
                </a:cubicBezTo>
                <a:cubicBezTo>
                  <a:pt x="4627731" y="377223"/>
                  <a:pt x="4617028" y="409367"/>
                  <a:pt x="4642449" y="475239"/>
                </a:cubicBezTo>
                <a:cubicBezTo>
                  <a:pt x="4659039" y="518450"/>
                  <a:pt x="4683387" y="558237"/>
                  <a:pt x="4661983" y="609614"/>
                </a:cubicBezTo>
                <a:cubicBezTo>
                  <a:pt x="4646998" y="644922"/>
                  <a:pt x="4652885" y="668107"/>
                  <a:pt x="4708539" y="652298"/>
                </a:cubicBezTo>
                <a:cubicBezTo>
                  <a:pt x="4768476" y="635435"/>
                  <a:pt x="4790952" y="667053"/>
                  <a:pt x="4775969" y="728971"/>
                </a:cubicBezTo>
                <a:cubicBezTo>
                  <a:pt x="4766336" y="768758"/>
                  <a:pt x="4776506" y="780877"/>
                  <a:pt x="4817710" y="776398"/>
                </a:cubicBezTo>
                <a:cubicBezTo>
                  <a:pt x="4863199" y="771392"/>
                  <a:pt x="4906546" y="745306"/>
                  <a:pt x="4962737" y="757955"/>
                </a:cubicBezTo>
                <a:cubicBezTo>
                  <a:pt x="4917786" y="830149"/>
                  <a:pt x="4821724" y="809597"/>
                  <a:pt x="4769279" y="878367"/>
                </a:cubicBezTo>
                <a:cubicBezTo>
                  <a:pt x="4831892" y="878629"/>
                  <a:pt x="4879788" y="878367"/>
                  <a:pt x="4926079" y="863347"/>
                </a:cubicBezTo>
                <a:cubicBezTo>
                  <a:pt x="4945346" y="857286"/>
                  <a:pt x="4966484" y="850965"/>
                  <a:pt x="4977186" y="871779"/>
                </a:cubicBezTo>
                <a:cubicBezTo>
                  <a:pt x="4989762" y="896809"/>
                  <a:pt x="4963808" y="906295"/>
                  <a:pt x="4948019" y="910774"/>
                </a:cubicBezTo>
                <a:cubicBezTo>
                  <a:pt x="4903602" y="923421"/>
                  <a:pt x="4869621" y="953458"/>
                  <a:pt x="4832963" y="976907"/>
                </a:cubicBezTo>
                <a:cubicBezTo>
                  <a:pt x="4752423" y="1028288"/>
                  <a:pt x="4664121" y="1071235"/>
                  <a:pt x="4595889" y="1156077"/>
                </a:cubicBezTo>
                <a:cubicBezTo>
                  <a:pt x="4681783" y="1134471"/>
                  <a:pt x="4745733" y="1084147"/>
                  <a:pt x="4825471" y="1073871"/>
                </a:cubicBezTo>
                <a:cubicBezTo>
                  <a:pt x="4756436" y="1151071"/>
                  <a:pt x="4667600" y="1201922"/>
                  <a:pt x="4583583" y="1258044"/>
                </a:cubicBezTo>
                <a:cubicBezTo>
                  <a:pt x="4559500" y="1273853"/>
                  <a:pt x="4535151" y="1284656"/>
                  <a:pt x="4529799" y="1319171"/>
                </a:cubicBezTo>
                <a:cubicBezTo>
                  <a:pt x="4519362" y="1386097"/>
                  <a:pt x="4488056" y="1441427"/>
                  <a:pt x="4421163" y="1470936"/>
                </a:cubicBezTo>
                <a:cubicBezTo>
                  <a:pt x="4420628" y="1471202"/>
                  <a:pt x="4424373" y="1481215"/>
                  <a:pt x="4426515" y="1488062"/>
                </a:cubicBezTo>
                <a:cubicBezTo>
                  <a:pt x="4467453" y="1490172"/>
                  <a:pt x="4499829" y="1450649"/>
                  <a:pt x="4552008" y="1463559"/>
                </a:cubicBezTo>
                <a:cubicBezTo>
                  <a:pt x="4501970" y="1517309"/>
                  <a:pt x="4460227" y="1565528"/>
                  <a:pt x="4389321" y="1591086"/>
                </a:cubicBezTo>
                <a:cubicBezTo>
                  <a:pt x="4332594" y="1611373"/>
                  <a:pt x="4262490" y="1623230"/>
                  <a:pt x="4221282" y="1689099"/>
                </a:cubicBezTo>
                <a:cubicBezTo>
                  <a:pt x="4269178" y="1702012"/>
                  <a:pt x="4304768" y="1685677"/>
                  <a:pt x="4340623" y="1674082"/>
                </a:cubicBezTo>
                <a:cubicBezTo>
                  <a:pt x="4395475" y="1656165"/>
                  <a:pt x="4449794" y="1635878"/>
                  <a:pt x="4504647" y="1617960"/>
                </a:cubicBezTo>
                <a:cubicBezTo>
                  <a:pt x="4525518" y="1611110"/>
                  <a:pt x="4548262" y="1606365"/>
                  <a:pt x="4561640" y="1639039"/>
                </a:cubicBezTo>
                <a:cubicBezTo>
                  <a:pt x="4491801" y="1645890"/>
                  <a:pt x="4450060" y="1690154"/>
                  <a:pt x="4406179" y="1731784"/>
                </a:cubicBezTo>
                <a:cubicBezTo>
                  <a:pt x="4381561" y="1755234"/>
                  <a:pt x="4361492" y="1786589"/>
                  <a:pt x="4317076" y="1774733"/>
                </a:cubicBezTo>
                <a:cubicBezTo>
                  <a:pt x="4293796" y="1768410"/>
                  <a:pt x="4279080" y="1786061"/>
                  <a:pt x="4281490" y="1807667"/>
                </a:cubicBezTo>
                <a:cubicBezTo>
                  <a:pt x="4290317" y="1883815"/>
                  <a:pt x="4236000" y="1910425"/>
                  <a:pt x="4179809" y="1925180"/>
                </a:cubicBezTo>
                <a:cubicBezTo>
                  <a:pt x="4073313" y="1952846"/>
                  <a:pt x="3984744" y="2017925"/>
                  <a:pt x="3881194" y="2053496"/>
                </a:cubicBezTo>
                <a:cubicBezTo>
                  <a:pt x="3780584" y="2088012"/>
                  <a:pt x="3702720" y="2169955"/>
                  <a:pt x="3601845" y="2212904"/>
                </a:cubicBezTo>
                <a:cubicBezTo>
                  <a:pt x="3528795" y="2243995"/>
                  <a:pt x="3458958" y="2284043"/>
                  <a:pt x="3383767" y="2312235"/>
                </a:cubicBezTo>
                <a:cubicBezTo>
                  <a:pt x="3205831" y="2378897"/>
                  <a:pt x="3024414" y="2432384"/>
                  <a:pt x="2832561" y="2440024"/>
                </a:cubicBezTo>
                <a:cubicBezTo>
                  <a:pt x="2674156" y="2446085"/>
                  <a:pt x="1300154" y="2440289"/>
                  <a:pt x="741989" y="1573170"/>
                </a:cubicBezTo>
                <a:cubicBezTo>
                  <a:pt x="731286" y="1568953"/>
                  <a:pt x="719246" y="1557887"/>
                  <a:pt x="715500" y="1547347"/>
                </a:cubicBezTo>
                <a:cubicBezTo>
                  <a:pt x="697572" y="1498075"/>
                  <a:pt x="653689" y="1476733"/>
                  <a:pt x="614088" y="1450123"/>
                </a:cubicBezTo>
                <a:cubicBezTo>
                  <a:pt x="579303" y="1426672"/>
                  <a:pt x="542376" y="1402169"/>
                  <a:pt x="527927" y="1362645"/>
                </a:cubicBezTo>
                <a:cubicBezTo>
                  <a:pt x="508929" y="1309949"/>
                  <a:pt x="562979" y="1353160"/>
                  <a:pt x="572881" y="1333136"/>
                </a:cubicBezTo>
                <a:cubicBezTo>
                  <a:pt x="552277" y="1305735"/>
                  <a:pt x="520434" y="1280703"/>
                  <a:pt x="512140" y="1249612"/>
                </a:cubicBezTo>
                <a:cubicBezTo>
                  <a:pt x="481905" y="1137368"/>
                  <a:pt x="416616" y="1055689"/>
                  <a:pt x="318951" y="992190"/>
                </a:cubicBezTo>
                <a:cubicBezTo>
                  <a:pt x="290855" y="974010"/>
                  <a:pt x="272393" y="940811"/>
                  <a:pt x="234131" y="935543"/>
                </a:cubicBezTo>
                <a:cubicBezTo>
                  <a:pt x="149040" y="923949"/>
                  <a:pt x="175798" y="833311"/>
                  <a:pt x="130844" y="792998"/>
                </a:cubicBezTo>
                <a:cubicBezTo>
                  <a:pt x="122282" y="785355"/>
                  <a:pt x="114523" y="770339"/>
                  <a:pt x="116127" y="760064"/>
                </a:cubicBezTo>
                <a:cubicBezTo>
                  <a:pt x="118534" y="745306"/>
                  <a:pt x="128704" y="731343"/>
                  <a:pt x="137266" y="718168"/>
                </a:cubicBezTo>
                <a:cubicBezTo>
                  <a:pt x="146097" y="704995"/>
                  <a:pt x="159474" y="693400"/>
                  <a:pt x="153053" y="676011"/>
                </a:cubicBezTo>
                <a:cubicBezTo>
                  <a:pt x="150380" y="668898"/>
                  <a:pt x="152250" y="644130"/>
                  <a:pt x="132450" y="663627"/>
                </a:cubicBezTo>
                <a:cubicBezTo>
                  <a:pt x="78133" y="717115"/>
                  <a:pt x="46557" y="666528"/>
                  <a:pt x="0" y="642286"/>
                </a:cubicBezTo>
                <a:cubicBezTo>
                  <a:pt x="37460" y="617254"/>
                  <a:pt x="71175" y="599602"/>
                  <a:pt x="76795" y="562188"/>
                </a:cubicBezTo>
                <a:cubicBezTo>
                  <a:pt x="88300" y="484987"/>
                  <a:pt x="137532" y="449681"/>
                  <a:pt x="212187" y="442830"/>
                </a:cubicBezTo>
                <a:cubicBezTo>
                  <a:pt x="184627" y="368265"/>
                  <a:pt x="184627" y="368265"/>
                  <a:pt x="273730" y="357988"/>
                </a:cubicBezTo>
                <a:cubicBezTo>
                  <a:pt x="239480" y="310562"/>
                  <a:pt x="239480" y="298442"/>
                  <a:pt x="280956" y="282106"/>
                </a:cubicBezTo>
                <a:cubicBezTo>
                  <a:pt x="320824" y="266560"/>
                  <a:pt x="364973" y="261290"/>
                  <a:pt x="401900" y="237315"/>
                </a:cubicBezTo>
                <a:cubicBezTo>
                  <a:pt x="367917" y="176713"/>
                  <a:pt x="358285" y="106364"/>
                  <a:pt x="288180" y="76852"/>
                </a:cubicBezTo>
                <a:cubicBezTo>
                  <a:pt x="277209" y="72374"/>
                  <a:pt x="269717" y="54193"/>
                  <a:pt x="276673" y="43654"/>
                </a:cubicBezTo>
                <a:cubicBezTo>
                  <a:pt x="283028" y="34103"/>
                  <a:pt x="285520" y="22412"/>
                  <a:pt x="286921" y="10118"/>
                </a:cubicBezTo>
                <a:close/>
              </a:path>
            </a:pathLst>
          </a:custGeom>
        </p:spPr>
      </p:pic>
      <p:pic>
        <p:nvPicPr>
          <p:cNvPr id="15" name="Picture 14" descr="A group of people sitting in a meeting&#10;&#10;Description automatically generated">
            <a:extLst>
              <a:ext uri="{FF2B5EF4-FFF2-40B4-BE49-F238E27FC236}">
                <a16:creationId xmlns:a16="http://schemas.microsoft.com/office/drawing/2014/main" id="{04073042-3E85-6889-59CD-1159494B6BA8}"/>
              </a:ext>
            </a:extLst>
          </p:cNvPr>
          <p:cNvPicPr>
            <a:picLocks noChangeAspect="1"/>
          </p:cNvPicPr>
          <p:nvPr/>
        </p:nvPicPr>
        <p:blipFill>
          <a:blip r:embed="rId5" cstate="print">
            <a:extLst>
              <a:ext uri="{28A0092B-C50C-407E-A947-70E740481C1C}">
                <a14:useLocalDpi xmlns:a14="http://schemas.microsoft.com/office/drawing/2010/main" val="0"/>
              </a:ext>
            </a:extLst>
          </a:blip>
          <a:srcRect l="11233" r="20479" b="-2"/>
          <a:stretch/>
        </p:blipFill>
        <p:spPr>
          <a:xfrm>
            <a:off x="8556350" y="10"/>
            <a:ext cx="3635653" cy="3660317"/>
          </a:xfrm>
          <a:custGeom>
            <a:avLst/>
            <a:gdLst/>
            <a:ahLst/>
            <a:cxnLst/>
            <a:rect l="l" t="t" r="r" b="b"/>
            <a:pathLst>
              <a:path w="3635653" h="3660327">
                <a:moveTo>
                  <a:pt x="402121" y="0"/>
                </a:moveTo>
                <a:lnTo>
                  <a:pt x="3635653" y="0"/>
                </a:lnTo>
                <a:lnTo>
                  <a:pt x="3635653" y="3605403"/>
                </a:lnTo>
                <a:lnTo>
                  <a:pt x="3616543" y="3610878"/>
                </a:lnTo>
                <a:cubicBezTo>
                  <a:pt x="3510165" y="3637200"/>
                  <a:pt x="3401766" y="3654952"/>
                  <a:pt x="3290337" y="3659389"/>
                </a:cubicBezTo>
                <a:cubicBezTo>
                  <a:pt x="3106332" y="3666430"/>
                  <a:pt x="1510274" y="3659697"/>
                  <a:pt x="861903" y="2652440"/>
                </a:cubicBezTo>
                <a:cubicBezTo>
                  <a:pt x="849470" y="2647542"/>
                  <a:pt x="835485" y="2634687"/>
                  <a:pt x="831133" y="2622444"/>
                </a:cubicBezTo>
                <a:cubicBezTo>
                  <a:pt x="810307" y="2565210"/>
                  <a:pt x="759333" y="2540419"/>
                  <a:pt x="713332" y="2509507"/>
                </a:cubicBezTo>
                <a:cubicBezTo>
                  <a:pt x="672925" y="2482267"/>
                  <a:pt x="630030" y="2453803"/>
                  <a:pt x="613246" y="2407892"/>
                </a:cubicBezTo>
                <a:cubicBezTo>
                  <a:pt x="591178" y="2346680"/>
                  <a:pt x="653963" y="2396875"/>
                  <a:pt x="665465" y="2373614"/>
                </a:cubicBezTo>
                <a:cubicBezTo>
                  <a:pt x="641532" y="2341785"/>
                  <a:pt x="604543" y="2312707"/>
                  <a:pt x="594908" y="2276592"/>
                </a:cubicBezTo>
                <a:cubicBezTo>
                  <a:pt x="559787" y="2146208"/>
                  <a:pt x="483946" y="2051328"/>
                  <a:pt x="370497" y="1977567"/>
                </a:cubicBezTo>
                <a:cubicBezTo>
                  <a:pt x="337860" y="1956449"/>
                  <a:pt x="316415" y="1917884"/>
                  <a:pt x="271969" y="1911765"/>
                </a:cubicBezTo>
                <a:cubicBezTo>
                  <a:pt x="173127" y="1898297"/>
                  <a:pt x="204209" y="1793011"/>
                  <a:pt x="151990" y="1746183"/>
                </a:cubicBezTo>
                <a:cubicBezTo>
                  <a:pt x="142044" y="1737306"/>
                  <a:pt x="133031" y="1719862"/>
                  <a:pt x="134895" y="1707927"/>
                </a:cubicBezTo>
                <a:cubicBezTo>
                  <a:pt x="137691" y="1690784"/>
                  <a:pt x="149504" y="1674564"/>
                  <a:pt x="159450" y="1659260"/>
                </a:cubicBezTo>
                <a:cubicBezTo>
                  <a:pt x="169707" y="1643958"/>
                  <a:pt x="185247" y="1630489"/>
                  <a:pt x="177788" y="1610290"/>
                </a:cubicBezTo>
                <a:cubicBezTo>
                  <a:pt x="174683" y="1602027"/>
                  <a:pt x="176855" y="1573257"/>
                  <a:pt x="153855" y="1595904"/>
                </a:cubicBezTo>
                <a:cubicBezTo>
                  <a:pt x="90759" y="1658037"/>
                  <a:pt x="54081" y="1599274"/>
                  <a:pt x="0" y="1571114"/>
                </a:cubicBezTo>
                <a:cubicBezTo>
                  <a:pt x="43514" y="1542037"/>
                  <a:pt x="82677" y="1521532"/>
                  <a:pt x="89205" y="1478072"/>
                </a:cubicBezTo>
                <a:cubicBezTo>
                  <a:pt x="102570" y="1388394"/>
                  <a:pt x="159758" y="1347382"/>
                  <a:pt x="246479" y="1339424"/>
                </a:cubicBezTo>
                <a:cubicBezTo>
                  <a:pt x="214465" y="1252808"/>
                  <a:pt x="214465" y="1252808"/>
                  <a:pt x="317968" y="1240870"/>
                </a:cubicBezTo>
                <a:cubicBezTo>
                  <a:pt x="278183" y="1185780"/>
                  <a:pt x="278183" y="1171701"/>
                  <a:pt x="326361" y="1152725"/>
                </a:cubicBezTo>
                <a:cubicBezTo>
                  <a:pt x="372673" y="1134666"/>
                  <a:pt x="423957" y="1128545"/>
                  <a:pt x="466852" y="1100695"/>
                </a:cubicBezTo>
                <a:cubicBezTo>
                  <a:pt x="427377" y="1030299"/>
                  <a:pt x="416187" y="948581"/>
                  <a:pt x="334753" y="914300"/>
                </a:cubicBezTo>
                <a:cubicBezTo>
                  <a:pt x="322010" y="909097"/>
                  <a:pt x="313307" y="887979"/>
                  <a:pt x="321386" y="875737"/>
                </a:cubicBezTo>
                <a:cubicBezTo>
                  <a:pt x="350915" y="831359"/>
                  <a:pt x="308644" y="747189"/>
                  <a:pt x="400645" y="737702"/>
                </a:cubicBezTo>
                <a:cubicBezTo>
                  <a:pt x="412147" y="736784"/>
                  <a:pt x="422716" y="727601"/>
                  <a:pt x="413701" y="715664"/>
                </a:cubicBezTo>
                <a:cubicBezTo>
                  <a:pt x="382618" y="674041"/>
                  <a:pt x="420228" y="676794"/>
                  <a:pt x="442916" y="671592"/>
                </a:cubicBezTo>
                <a:cubicBezTo>
                  <a:pt x="470270" y="665166"/>
                  <a:pt x="501352" y="683528"/>
                  <a:pt x="526840" y="660880"/>
                </a:cubicBezTo>
                <a:cubicBezTo>
                  <a:pt x="520932" y="637006"/>
                  <a:pt x="498866" y="637312"/>
                  <a:pt x="483325" y="629661"/>
                </a:cubicBezTo>
                <a:cubicBezTo>
                  <a:pt x="437945" y="607624"/>
                  <a:pt x="400956" y="581304"/>
                  <a:pt x="398780" y="524068"/>
                </a:cubicBezTo>
                <a:cubicBezTo>
                  <a:pt x="397228" y="477853"/>
                  <a:pt x="392254" y="437148"/>
                  <a:pt x="455041" y="423067"/>
                </a:cubicBezTo>
                <a:cubicBezTo>
                  <a:pt x="481149" y="417251"/>
                  <a:pt x="473687" y="383892"/>
                  <a:pt x="458768" y="367363"/>
                </a:cubicBezTo>
                <a:cubicBezTo>
                  <a:pt x="432038" y="337982"/>
                  <a:pt x="409972" y="298806"/>
                  <a:pt x="363968" y="296052"/>
                </a:cubicBezTo>
                <a:cubicBezTo>
                  <a:pt x="335995" y="294216"/>
                  <a:pt x="314548" y="281971"/>
                  <a:pt x="292481" y="267894"/>
                </a:cubicBezTo>
                <a:cubicBezTo>
                  <a:pt x="276630" y="257791"/>
                  <a:pt x="257670" y="249223"/>
                  <a:pt x="259533" y="227493"/>
                </a:cubicBezTo>
                <a:cubicBezTo>
                  <a:pt x="261399" y="206680"/>
                  <a:pt x="279736" y="198111"/>
                  <a:pt x="298387" y="193826"/>
                </a:cubicBezTo>
                <a:cubicBezTo>
                  <a:pt x="360552" y="180054"/>
                  <a:pt x="418983" y="159853"/>
                  <a:pt x="470893" y="113638"/>
                </a:cubicBezTo>
                <a:cubicBezTo>
                  <a:pt x="436390" y="89152"/>
                  <a:pt x="403444" y="71400"/>
                  <a:pt x="377957" y="46608"/>
                </a:cubicBezTo>
                <a:cubicBezTo>
                  <a:pt x="370264" y="39110"/>
                  <a:pt x="371678" y="29598"/>
                  <a:pt x="380092" y="18562"/>
                </a:cubicBezTo>
                <a:close/>
              </a:path>
            </a:pathLst>
          </a:custGeom>
        </p:spPr>
      </p:pic>
      <p:sp>
        <p:nvSpPr>
          <p:cNvPr id="3" name="Content Placeholder 2">
            <a:extLst>
              <a:ext uri="{FF2B5EF4-FFF2-40B4-BE49-F238E27FC236}">
                <a16:creationId xmlns:a16="http://schemas.microsoft.com/office/drawing/2014/main" id="{C31C08F0-3831-247C-B569-C87364580D23}"/>
              </a:ext>
            </a:extLst>
          </p:cNvPr>
          <p:cNvSpPr>
            <a:spLocks noGrp="1"/>
          </p:cNvSpPr>
          <p:nvPr>
            <p:ph idx="1"/>
          </p:nvPr>
        </p:nvSpPr>
        <p:spPr>
          <a:xfrm>
            <a:off x="4498849" y="4708187"/>
            <a:ext cx="6864411" cy="1648163"/>
          </a:xfrm>
        </p:spPr>
        <p:txBody>
          <a:bodyPr vert="horz" lIns="91440" tIns="45720" rIns="91440" bIns="45720" rtlCol="0">
            <a:noAutofit/>
          </a:bodyPr>
          <a:lstStyle/>
          <a:p>
            <a:r>
              <a:rPr lang="en-US" sz="2000" dirty="0"/>
              <a:t>Determine how to get the training to be received by our staff</a:t>
            </a:r>
          </a:p>
          <a:p>
            <a:pPr lvl="2">
              <a:buFont typeface="Wingdings" panose="020B0604020202020204" pitchFamily="34" charset="0"/>
              <a:buChar char="§"/>
            </a:pPr>
            <a:r>
              <a:rPr lang="en-US" dirty="0"/>
              <a:t>Multiple countries</a:t>
            </a:r>
          </a:p>
          <a:p>
            <a:pPr lvl="2">
              <a:buFont typeface="Wingdings" panose="020B0604020202020204" pitchFamily="34" charset="0"/>
              <a:buChar char="§"/>
            </a:pPr>
            <a:r>
              <a:rPr lang="en-US" dirty="0"/>
              <a:t>Multiple religions</a:t>
            </a:r>
          </a:p>
          <a:p>
            <a:pPr lvl="2">
              <a:buFont typeface="Wingdings" panose="020B0604020202020204" pitchFamily="34" charset="0"/>
              <a:buChar char="§"/>
            </a:pPr>
            <a:r>
              <a:rPr lang="en-US" dirty="0"/>
              <a:t>Multiple back grounds</a:t>
            </a:r>
          </a:p>
        </p:txBody>
      </p:sp>
    </p:spTree>
    <p:extLst>
      <p:ext uri="{BB962C8B-B14F-4D97-AF65-F5344CB8AC3E}">
        <p14:creationId xmlns:p14="http://schemas.microsoft.com/office/powerpoint/2010/main" val="35752172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8C4FE"/>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5628E5CB-913B-4378-97CE-18C9F6410C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3E817B-E295-8C99-AB7D-9D16E7F84F9B}"/>
              </a:ext>
            </a:extLst>
          </p:cNvPr>
          <p:cNvSpPr>
            <a:spLocks noGrp="1"/>
          </p:cNvSpPr>
          <p:nvPr>
            <p:ph type="title"/>
          </p:nvPr>
        </p:nvSpPr>
        <p:spPr>
          <a:xfrm>
            <a:off x="838200" y="557188"/>
            <a:ext cx="4862848" cy="5569291"/>
          </a:xfrm>
        </p:spPr>
        <p:txBody>
          <a:bodyPr>
            <a:normAutofit/>
          </a:bodyPr>
          <a:lstStyle/>
          <a:p>
            <a:r>
              <a:rPr lang="en-US" sz="5200" dirty="0"/>
              <a:t>When training give examples and resources</a:t>
            </a:r>
          </a:p>
        </p:txBody>
      </p:sp>
      <p:graphicFrame>
        <p:nvGraphicFramePr>
          <p:cNvPr id="33" name="Content Placeholder 2">
            <a:extLst>
              <a:ext uri="{FF2B5EF4-FFF2-40B4-BE49-F238E27FC236}">
                <a16:creationId xmlns:a16="http://schemas.microsoft.com/office/drawing/2014/main" id="{CA597C9A-30B8-EC78-87AC-4F36FDE5FC25}"/>
              </a:ext>
            </a:extLst>
          </p:cNvPr>
          <p:cNvGraphicFramePr>
            <a:graphicFrameLocks noGrp="1"/>
          </p:cNvGraphicFramePr>
          <p:nvPr>
            <p:ph idx="1"/>
            <p:extLst>
              <p:ext uri="{D42A27DB-BD31-4B8C-83A1-F6EECF244321}">
                <p14:modId xmlns:p14="http://schemas.microsoft.com/office/powerpoint/2010/main" val="1124840557"/>
              </p:ext>
            </p:extLst>
          </p:nvPr>
        </p:nvGraphicFramePr>
        <p:xfrm>
          <a:off x="5350213" y="145916"/>
          <a:ext cx="6006635" cy="5634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EDEB6FE5-99AE-D39A-8424-785CDE2EFC74}"/>
              </a:ext>
            </a:extLst>
          </p:cNvPr>
          <p:cNvSpPr txBox="1"/>
          <p:nvPr/>
        </p:nvSpPr>
        <p:spPr>
          <a:xfrm>
            <a:off x="377505" y="5780016"/>
            <a:ext cx="11165746" cy="707886"/>
          </a:xfrm>
          <a:prstGeom prst="rect">
            <a:avLst/>
          </a:prstGeom>
          <a:noFill/>
        </p:spPr>
        <p:txBody>
          <a:bodyPr wrap="square" lIns="91440" tIns="45720" rIns="91440" bIns="45720" rtlCol="0" anchor="t">
            <a:spAutoFit/>
          </a:bodyPr>
          <a:lstStyle/>
          <a:p>
            <a:pPr lvl="0" algn="ctr"/>
            <a:r>
              <a:rPr lang="en-US" sz="2000" b="1" dirty="0">
                <a:latin typeface="Aptos ExtraBold"/>
              </a:rPr>
              <a:t>We do on hire, during hire process with group orientation, every spring and fall. </a:t>
            </a:r>
            <a:r>
              <a:rPr lang="en-US" sz="2000" b="1">
                <a:latin typeface="Aptos ExtraBold"/>
              </a:rPr>
              <a:t>Also,</a:t>
            </a:r>
            <a:r>
              <a:rPr lang="en-US" sz="2000" b="1" dirty="0">
                <a:latin typeface="Aptos ExtraBold"/>
              </a:rPr>
              <a:t> on going as needed if any trends. We have PEAK built into our Monthly QAPI program. </a:t>
            </a:r>
          </a:p>
        </p:txBody>
      </p:sp>
    </p:spTree>
    <p:extLst>
      <p:ext uri="{BB962C8B-B14F-4D97-AF65-F5344CB8AC3E}">
        <p14:creationId xmlns:p14="http://schemas.microsoft.com/office/powerpoint/2010/main" val="12981184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26DEF5-2FBD-3E9F-194C-C284D1C8594A}"/>
              </a:ext>
            </a:extLst>
          </p:cNvPr>
          <p:cNvSpPr>
            <a:spLocks noGrp="1"/>
          </p:cNvSpPr>
          <p:nvPr>
            <p:ph type="title"/>
          </p:nvPr>
        </p:nvSpPr>
        <p:spPr>
          <a:xfrm>
            <a:off x="288236" y="0"/>
            <a:ext cx="6550554" cy="2219324"/>
          </a:xfrm>
        </p:spPr>
        <p:txBody>
          <a:bodyPr>
            <a:normAutofit/>
          </a:bodyPr>
          <a:lstStyle/>
          <a:p>
            <a:r>
              <a:rPr lang="en-US" sz="2500" b="1" i="0" dirty="0">
                <a:effectLst/>
                <a:latin typeface="Calibri"/>
                <a:ea typeface="Calibri"/>
                <a:cs typeface="Calibri"/>
              </a:rPr>
              <a:t>Respect choice of having undisturbed sleep even if resident is incontinent and/or not able to self-position- (only if resident choice, not for staff convenience, staff </a:t>
            </a:r>
            <a:r>
              <a:rPr lang="en-US" sz="2500" b="1">
                <a:latin typeface="Calibri"/>
                <a:ea typeface="Calibri"/>
                <a:cs typeface="Calibri"/>
              </a:rPr>
              <a:t>cannot</a:t>
            </a:r>
            <a:r>
              <a:rPr lang="en-US" sz="2500" b="1" i="0" dirty="0">
                <a:effectLst/>
                <a:latin typeface="Calibri"/>
                <a:ea typeface="Calibri"/>
                <a:cs typeface="Calibri"/>
              </a:rPr>
              <a:t> neglect resident by keeping them in bed for staff convivence</a:t>
            </a:r>
            <a:r>
              <a:rPr lang="en-US" sz="2500" b="1" dirty="0">
                <a:latin typeface="Calibri"/>
                <a:ea typeface="Calibri"/>
                <a:cs typeface="Calibri"/>
              </a:rPr>
              <a:t>)</a:t>
            </a:r>
          </a:p>
        </p:txBody>
      </p:sp>
      <p:graphicFrame>
        <p:nvGraphicFramePr>
          <p:cNvPr id="35" name="Content Placeholder 2">
            <a:extLst>
              <a:ext uri="{FF2B5EF4-FFF2-40B4-BE49-F238E27FC236}">
                <a16:creationId xmlns:a16="http://schemas.microsoft.com/office/drawing/2014/main" id="{664EAF8C-F73E-72D7-B04B-139DAB117F8B}"/>
              </a:ext>
            </a:extLst>
          </p:cNvPr>
          <p:cNvGraphicFramePr>
            <a:graphicFrameLocks noGrp="1"/>
          </p:cNvGraphicFramePr>
          <p:nvPr>
            <p:ph idx="1"/>
            <p:extLst>
              <p:ext uri="{D42A27DB-BD31-4B8C-83A1-F6EECF244321}">
                <p14:modId xmlns:p14="http://schemas.microsoft.com/office/powerpoint/2010/main" val="430693665"/>
              </p:ext>
            </p:extLst>
          </p:nvPr>
        </p:nvGraphicFramePr>
        <p:xfrm>
          <a:off x="69574" y="2057400"/>
          <a:ext cx="3876261" cy="46515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n old person in a hospital bed eating a cupcake&#10;&#10;Description automatically generated">
            <a:extLst>
              <a:ext uri="{FF2B5EF4-FFF2-40B4-BE49-F238E27FC236}">
                <a16:creationId xmlns:a16="http://schemas.microsoft.com/office/drawing/2014/main" id="{8CF07632-F1DC-87A3-716D-B6EA9A2CE195}"/>
              </a:ext>
            </a:extLst>
          </p:cNvPr>
          <p:cNvPicPr>
            <a:picLocks noChangeAspect="1"/>
          </p:cNvPicPr>
          <p:nvPr/>
        </p:nvPicPr>
        <p:blipFill>
          <a:blip r:embed="rId7">
            <a:extLst>
              <a:ext uri="{28A0092B-C50C-407E-A947-70E740481C1C}">
                <a14:useLocalDpi xmlns:a14="http://schemas.microsoft.com/office/drawing/2010/main" val="0"/>
              </a:ext>
            </a:extLst>
          </a:blip>
          <a:srcRect l="12825" r="32575"/>
          <a:stretch/>
        </p:blipFill>
        <p:spPr>
          <a:xfrm>
            <a:off x="7199440" y="10"/>
            <a:ext cx="4992560" cy="6857990"/>
          </a:xfrm>
          <a:prstGeom prst="rect">
            <a:avLst/>
          </a:prstGeom>
          <a:effectLst/>
        </p:spPr>
      </p:pic>
      <p:sp>
        <p:nvSpPr>
          <p:cNvPr id="7" name="TextBox 6">
            <a:extLst>
              <a:ext uri="{FF2B5EF4-FFF2-40B4-BE49-F238E27FC236}">
                <a16:creationId xmlns:a16="http://schemas.microsoft.com/office/drawing/2014/main" id="{498819C1-605A-C968-4C22-27FB8D3A1ACB}"/>
              </a:ext>
            </a:extLst>
          </p:cNvPr>
          <p:cNvSpPr txBox="1"/>
          <p:nvPr/>
        </p:nvSpPr>
        <p:spPr>
          <a:xfrm>
            <a:off x="3945835" y="2219324"/>
            <a:ext cx="3329608" cy="3754874"/>
          </a:xfrm>
          <a:prstGeom prst="rect">
            <a:avLst/>
          </a:prstGeom>
          <a:noFill/>
        </p:spPr>
        <p:txBody>
          <a:bodyPr wrap="square" rtlCol="0">
            <a:spAutoFit/>
          </a:bodyPr>
          <a:lstStyle/>
          <a:p>
            <a:pPr algn="l" rtl="0" fontAlgn="base">
              <a:buFont typeface="+mj-lt"/>
              <a:buAutoNum type="arabicPeriod"/>
            </a:pPr>
            <a:r>
              <a:rPr lang="en-US" sz="2000" b="0" i="0" dirty="0">
                <a:solidFill>
                  <a:srgbClr val="000000"/>
                </a:solidFill>
                <a:effectLst/>
                <a:latin typeface="Calibri" panose="020F0502020204030204" pitchFamily="34" charset="0"/>
              </a:rPr>
              <a:t>talk with resident about risk of skin break down with not moving in bed at night  </a:t>
            </a:r>
          </a:p>
          <a:p>
            <a:pPr algn="l" rtl="0" fontAlgn="base">
              <a:buFont typeface="+mj-lt"/>
              <a:buAutoNum type="arabicPeriod"/>
            </a:pPr>
            <a:endParaRPr lang="en-US" sz="2000" b="0" i="0" dirty="0">
              <a:solidFill>
                <a:srgbClr val="000000"/>
              </a:solidFill>
              <a:effectLst/>
              <a:latin typeface="Calibri" panose="020F0502020204030204" pitchFamily="34" charset="0"/>
            </a:endParaRPr>
          </a:p>
          <a:p>
            <a:pPr algn="l" rtl="0" fontAlgn="base">
              <a:buFont typeface="+mj-lt"/>
              <a:buAutoNum type="arabicPeriod" startAt="2"/>
            </a:pPr>
            <a:r>
              <a:rPr lang="en-US" sz="2000" b="0" i="0" dirty="0">
                <a:solidFill>
                  <a:srgbClr val="000000"/>
                </a:solidFill>
                <a:effectLst/>
                <a:latin typeface="Calibri" panose="020F0502020204030204" pitchFamily="34" charset="0"/>
              </a:rPr>
              <a:t>talk with resident about infection risk with incontinence and wet skin  </a:t>
            </a:r>
          </a:p>
          <a:p>
            <a:pPr algn="l" rtl="0" fontAlgn="base">
              <a:buFont typeface="+mj-lt"/>
              <a:buAutoNum type="arabicPeriod" startAt="2"/>
            </a:pPr>
            <a:endParaRPr lang="en-US" sz="2000" b="0" i="0" dirty="0">
              <a:solidFill>
                <a:srgbClr val="000000"/>
              </a:solidFill>
              <a:effectLst/>
              <a:latin typeface="Calibri" panose="020F0502020204030204" pitchFamily="34" charset="0"/>
            </a:endParaRPr>
          </a:p>
          <a:p>
            <a:pPr algn="l" rtl="0" fontAlgn="base">
              <a:buFont typeface="+mj-lt"/>
              <a:buAutoNum type="arabicPeriod" startAt="3"/>
            </a:pPr>
            <a:r>
              <a:rPr lang="en-US" sz="2000" b="0" i="0" dirty="0">
                <a:solidFill>
                  <a:srgbClr val="000000"/>
                </a:solidFill>
                <a:effectLst/>
                <a:latin typeface="Calibri" panose="020F0502020204030204" pitchFamily="34" charset="0"/>
              </a:rPr>
              <a:t>talk about skin break down with having incontinence and wet skin  </a:t>
            </a:r>
          </a:p>
          <a:p>
            <a:pPr algn="l" rtl="0" fontAlgn="base">
              <a:buFont typeface="+mj-lt"/>
              <a:buAutoNum type="arabicPeriod" startAt="3"/>
            </a:pPr>
            <a:endParaRPr lang="en-US" sz="1800" b="0" i="0"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23263837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5FDFF"/>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1E5A43-08F2-5832-BAAF-30377E64CBE9}"/>
              </a:ext>
            </a:extLst>
          </p:cNvPr>
          <p:cNvSpPr>
            <a:spLocks noGrp="1"/>
          </p:cNvSpPr>
          <p:nvPr>
            <p:ph type="title"/>
          </p:nvPr>
        </p:nvSpPr>
        <p:spPr>
          <a:xfrm>
            <a:off x="126732" y="1"/>
            <a:ext cx="7824572" cy="1550503"/>
          </a:xfrm>
        </p:spPr>
        <p:txBody>
          <a:bodyPr>
            <a:normAutofit/>
          </a:bodyPr>
          <a:lstStyle/>
          <a:p>
            <a:r>
              <a:rPr lang="en-US" sz="3600" b="0" i="0" u="sng" dirty="0">
                <a:effectLst/>
                <a:latin typeface="Calibri" panose="020F0502020204030204" pitchFamily="34" charset="0"/>
              </a:rPr>
              <a:t>Respect choice to bath or not bath   </a:t>
            </a:r>
            <a:endParaRPr lang="en-US" sz="3600" u="sng" dirty="0"/>
          </a:p>
        </p:txBody>
      </p:sp>
      <p:sp>
        <p:nvSpPr>
          <p:cNvPr id="3" name="Content Placeholder 2">
            <a:extLst>
              <a:ext uri="{FF2B5EF4-FFF2-40B4-BE49-F238E27FC236}">
                <a16:creationId xmlns:a16="http://schemas.microsoft.com/office/drawing/2014/main" id="{772CB8F9-BD26-997D-CAF7-8447044EC8E4}"/>
              </a:ext>
            </a:extLst>
          </p:cNvPr>
          <p:cNvSpPr>
            <a:spLocks noGrp="1"/>
          </p:cNvSpPr>
          <p:nvPr>
            <p:ph idx="1"/>
          </p:nvPr>
        </p:nvSpPr>
        <p:spPr>
          <a:xfrm>
            <a:off x="168966" y="1252330"/>
            <a:ext cx="6152322" cy="5605670"/>
          </a:xfrm>
        </p:spPr>
        <p:txBody>
          <a:bodyPr>
            <a:normAutofit fontScale="85000" lnSpcReduction="20000"/>
          </a:bodyPr>
          <a:lstStyle/>
          <a:p>
            <a:pPr rtl="0" fontAlgn="base">
              <a:buFont typeface="+mj-lt"/>
              <a:buAutoNum type="arabicPeriod"/>
            </a:pPr>
            <a:r>
              <a:rPr lang="en-US" sz="2600" dirty="0">
                <a:latin typeface="Calibri" panose="020F0502020204030204" pitchFamily="34" charset="0"/>
              </a:rPr>
              <a:t>T</a:t>
            </a:r>
            <a:r>
              <a:rPr lang="en-US" sz="2600" b="0" i="0" dirty="0">
                <a:effectLst/>
                <a:latin typeface="Calibri" panose="020F0502020204030204" pitchFamily="34" charset="0"/>
              </a:rPr>
              <a:t>alk to resident about infection risk with not bathing or keeping self-clean  </a:t>
            </a:r>
          </a:p>
          <a:p>
            <a:pPr rtl="0" fontAlgn="base">
              <a:buFont typeface="+mj-lt"/>
              <a:buAutoNum type="arabicPeriod"/>
            </a:pPr>
            <a:endParaRPr lang="en-US" sz="2600" b="0" i="0" dirty="0">
              <a:effectLst/>
              <a:latin typeface="Calibri" panose="020F0502020204030204" pitchFamily="34" charset="0"/>
            </a:endParaRPr>
          </a:p>
          <a:p>
            <a:pPr rtl="0" fontAlgn="base">
              <a:buFont typeface="+mj-lt"/>
              <a:buAutoNum type="arabicPeriod" startAt="2"/>
            </a:pPr>
            <a:r>
              <a:rPr lang="en-US" sz="2600" dirty="0">
                <a:latin typeface="Calibri" panose="020F0502020204030204" pitchFamily="34" charset="0"/>
              </a:rPr>
              <a:t>T</a:t>
            </a:r>
            <a:r>
              <a:rPr lang="en-US" sz="2600" b="0" i="0" dirty="0">
                <a:effectLst/>
                <a:latin typeface="Calibri" panose="020F0502020204030204" pitchFamily="34" charset="0"/>
              </a:rPr>
              <a:t>alk with resident about risk for skin break down when skin not kept clean.   </a:t>
            </a:r>
          </a:p>
          <a:p>
            <a:pPr rtl="0" fontAlgn="base">
              <a:buFont typeface="+mj-lt"/>
              <a:buAutoNum type="arabicPeriod" startAt="2"/>
            </a:pPr>
            <a:endParaRPr lang="en-US" sz="2600" b="0" i="0" dirty="0">
              <a:effectLst/>
              <a:latin typeface="Calibri" panose="020F0502020204030204" pitchFamily="34" charset="0"/>
            </a:endParaRPr>
          </a:p>
          <a:p>
            <a:pPr marL="0" indent="0" rtl="0" fontAlgn="base">
              <a:buNone/>
            </a:pPr>
            <a:r>
              <a:rPr lang="en-US" sz="2600" b="0" i="0" dirty="0">
                <a:effectLst/>
                <a:latin typeface="Calibri" panose="020F0502020204030204" pitchFamily="34" charset="0"/>
              </a:rPr>
              <a:t>3. Staff can give alternative options such as:</a:t>
            </a:r>
          </a:p>
          <a:p>
            <a:pPr lvl="1" fontAlgn="base">
              <a:buFont typeface="+mj-lt"/>
              <a:buAutoNum type="arabicPeriod"/>
            </a:pPr>
            <a:r>
              <a:rPr lang="en-US" sz="2600" dirty="0">
                <a:latin typeface="Calibri" panose="020F0502020204030204" pitchFamily="34" charset="0"/>
              </a:rPr>
              <a:t>Spa tubes</a:t>
            </a:r>
            <a:endParaRPr lang="en-US" sz="2600" b="0" i="0" dirty="0">
              <a:effectLst/>
              <a:latin typeface="Calibri" panose="020F0502020204030204" pitchFamily="34" charset="0"/>
            </a:endParaRPr>
          </a:p>
          <a:p>
            <a:pPr lvl="1" fontAlgn="base">
              <a:buFont typeface="+mj-lt"/>
              <a:buAutoNum type="arabicPeriod"/>
            </a:pPr>
            <a:r>
              <a:rPr lang="en-US" sz="2600" b="0" i="0" dirty="0">
                <a:effectLst/>
                <a:latin typeface="Calibri" panose="020F0502020204030204" pitchFamily="34" charset="0"/>
              </a:rPr>
              <a:t>bed bath,</a:t>
            </a:r>
          </a:p>
          <a:p>
            <a:pPr lvl="1" fontAlgn="base">
              <a:buFont typeface="+mj-lt"/>
              <a:buAutoNum type="arabicPeriod"/>
            </a:pPr>
            <a:r>
              <a:rPr lang="en-US" sz="2600" b="0" i="0" dirty="0">
                <a:effectLst/>
                <a:latin typeface="Calibri" panose="020F0502020204030204" pitchFamily="34" charset="0"/>
              </a:rPr>
              <a:t>towelettes, </a:t>
            </a:r>
          </a:p>
          <a:p>
            <a:pPr lvl="1" fontAlgn="base">
              <a:buFont typeface="+mj-lt"/>
              <a:buAutoNum type="arabicPeriod"/>
            </a:pPr>
            <a:r>
              <a:rPr lang="en-US" sz="2600" b="0" i="0" dirty="0">
                <a:effectLst/>
                <a:latin typeface="Calibri" panose="020F0502020204030204" pitchFamily="34" charset="0"/>
              </a:rPr>
              <a:t>shower cap wash, </a:t>
            </a:r>
          </a:p>
          <a:p>
            <a:pPr lvl="1" fontAlgn="base">
              <a:buFont typeface="+mj-lt"/>
              <a:buAutoNum type="arabicPeriod"/>
            </a:pPr>
            <a:r>
              <a:rPr lang="en-US" sz="2600" dirty="0">
                <a:latin typeface="Calibri" panose="020F0502020204030204" pitchFamily="34" charset="0"/>
              </a:rPr>
              <a:t>S</a:t>
            </a:r>
            <a:r>
              <a:rPr lang="en-US" sz="2600" b="0" i="0" dirty="0">
                <a:effectLst/>
                <a:latin typeface="Calibri" panose="020F0502020204030204" pitchFamily="34" charset="0"/>
              </a:rPr>
              <a:t>ink  wash up</a:t>
            </a:r>
          </a:p>
          <a:p>
            <a:pPr lvl="1" fontAlgn="base">
              <a:buFont typeface="+mj-lt"/>
              <a:buAutoNum type="arabicPeriod"/>
            </a:pPr>
            <a:endParaRPr lang="en-US" sz="2600" b="0" i="0" dirty="0">
              <a:effectLst/>
              <a:latin typeface="Calibri" panose="020F0502020204030204" pitchFamily="34" charset="0"/>
            </a:endParaRPr>
          </a:p>
          <a:p>
            <a:pPr marL="0" indent="0" rtl="0" fontAlgn="base">
              <a:buNone/>
            </a:pPr>
            <a:r>
              <a:rPr lang="en-US" sz="2600" b="0" i="0" dirty="0">
                <a:effectLst/>
                <a:latin typeface="Calibri" panose="020F0502020204030204" pitchFamily="34" charset="0"/>
              </a:rPr>
              <a:t>4. If resident decline alternatives, then staff can respect their wishes in the moment without needing approval from nurse or management. Staff are to report to nurse after choice is respected.   </a:t>
            </a:r>
          </a:p>
          <a:p>
            <a:pPr rtl="0" fontAlgn="base">
              <a:buFont typeface="+mj-lt"/>
              <a:buAutoNum type="arabicPeriod" startAt="2"/>
            </a:pPr>
            <a:endParaRPr lang="en-US" sz="1100" b="0" i="0" dirty="0">
              <a:effectLst/>
              <a:latin typeface="Calibri" panose="020F0502020204030204" pitchFamily="34" charset="0"/>
            </a:endParaRPr>
          </a:p>
          <a:p>
            <a:pPr rtl="0" fontAlgn="base"/>
            <a:r>
              <a:rPr lang="en-US" sz="1100" b="0" i="0" dirty="0">
                <a:effectLst/>
                <a:latin typeface="Calibri" panose="020F0502020204030204" pitchFamily="34" charset="0"/>
              </a:rPr>
              <a:t>  </a:t>
            </a:r>
          </a:p>
          <a:p>
            <a:endParaRPr lang="en-US" sz="1100" dirty="0"/>
          </a:p>
        </p:txBody>
      </p:sp>
      <p:pic>
        <p:nvPicPr>
          <p:cNvPr id="5" name="Picture 4" descr="A basket, wooden clips, and cloth on a table">
            <a:extLst>
              <a:ext uri="{FF2B5EF4-FFF2-40B4-BE49-F238E27FC236}">
                <a16:creationId xmlns:a16="http://schemas.microsoft.com/office/drawing/2014/main" id="{EF06D73E-C6F1-1ACE-5CF2-EFFA8355EDC6}"/>
              </a:ext>
            </a:extLst>
          </p:cNvPr>
          <p:cNvPicPr>
            <a:picLocks noChangeAspect="1"/>
          </p:cNvPicPr>
          <p:nvPr/>
        </p:nvPicPr>
        <p:blipFill>
          <a:blip r:embed="rId2"/>
          <a:srcRect l="4310" r="37652"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201886653"/>
      </p:ext>
    </p:extLst>
  </p:cSld>
  <p:clrMapOvr>
    <a:masterClrMapping/>
  </p:clrMapOvr>
  <mc:AlternateContent xmlns:mc="http://schemas.openxmlformats.org/markup-compatibility/2006" xmlns:p14="http://schemas.microsoft.com/office/powerpoint/2010/main">
    <mc:Choice Requires="p14">
      <p:transition spd="slow" p14:dur="175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E4F6"/>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39C3025-4784-4B16-914D-CCFC3E833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AD20437-C88A-4F45-9C6D-DA32B29A4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8610598"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3671AE-9412-56BA-FCCF-3E86E86A95BE}"/>
              </a:ext>
            </a:extLst>
          </p:cNvPr>
          <p:cNvSpPr>
            <a:spLocks noGrp="1"/>
          </p:cNvSpPr>
          <p:nvPr>
            <p:ph type="title"/>
          </p:nvPr>
        </p:nvSpPr>
        <p:spPr>
          <a:xfrm>
            <a:off x="40968" y="-398834"/>
            <a:ext cx="7208286" cy="2948871"/>
          </a:xfrm>
        </p:spPr>
        <p:txBody>
          <a:bodyPr>
            <a:normAutofit/>
          </a:bodyPr>
          <a:lstStyle/>
          <a:p>
            <a:r>
              <a:rPr lang="en-US" sz="2100" b="1" i="0" dirty="0">
                <a:solidFill>
                  <a:schemeClr val="tx1">
                    <a:lumMod val="85000"/>
                    <a:lumOff val="15000"/>
                  </a:schemeClr>
                </a:solidFill>
                <a:effectLst/>
                <a:latin typeface="Calibri" panose="020F0502020204030204" pitchFamily="34" charset="0"/>
              </a:rPr>
              <a:t>Staff can in the moment respect resident wishes to wear clothing of choice. Such as night gown during the day, pajamas during the day, jeans to bed, etc.   </a:t>
            </a:r>
            <a:endParaRPr lang="en-US" sz="2100" b="1" dirty="0">
              <a:solidFill>
                <a:schemeClr val="tx1">
                  <a:lumMod val="85000"/>
                  <a:lumOff val="15000"/>
                </a:schemeClr>
              </a:solidFill>
            </a:endParaRPr>
          </a:p>
        </p:txBody>
      </p:sp>
      <p:sp>
        <p:nvSpPr>
          <p:cNvPr id="3" name="Content Placeholder 2">
            <a:extLst>
              <a:ext uri="{FF2B5EF4-FFF2-40B4-BE49-F238E27FC236}">
                <a16:creationId xmlns:a16="http://schemas.microsoft.com/office/drawing/2014/main" id="{57835D29-1D2F-79AD-718D-72AB5252E7B9}"/>
              </a:ext>
            </a:extLst>
          </p:cNvPr>
          <p:cNvSpPr>
            <a:spLocks noGrp="1"/>
          </p:cNvSpPr>
          <p:nvPr>
            <p:ph idx="1"/>
          </p:nvPr>
        </p:nvSpPr>
        <p:spPr>
          <a:xfrm>
            <a:off x="204281" y="2550039"/>
            <a:ext cx="6836599" cy="4405238"/>
          </a:xfrm>
        </p:spPr>
        <p:txBody>
          <a:bodyPr>
            <a:noAutofit/>
          </a:bodyPr>
          <a:lstStyle/>
          <a:p>
            <a:r>
              <a:rPr lang="en-US" sz="2000" dirty="0">
                <a:solidFill>
                  <a:schemeClr val="tx1">
                    <a:lumMod val="85000"/>
                    <a:lumOff val="15000"/>
                  </a:schemeClr>
                </a:solidFill>
                <a:latin typeface="+mj-lt"/>
              </a:rPr>
              <a:t>1. Staff to speak with resident about attire and offer choices and respect those choices even with resident with dementia </a:t>
            </a:r>
          </a:p>
          <a:p>
            <a:endParaRPr lang="en-US" sz="2000" dirty="0">
              <a:solidFill>
                <a:schemeClr val="tx1">
                  <a:lumMod val="85000"/>
                  <a:lumOff val="15000"/>
                </a:schemeClr>
              </a:solidFill>
              <a:latin typeface="+mj-lt"/>
            </a:endParaRPr>
          </a:p>
          <a:p>
            <a:r>
              <a:rPr lang="en-US" sz="2000" dirty="0">
                <a:solidFill>
                  <a:srgbClr val="000000"/>
                </a:solidFill>
                <a:latin typeface="+mj-lt"/>
              </a:rPr>
              <a:t>2. Staff to t</a:t>
            </a:r>
            <a:r>
              <a:rPr lang="en-US" sz="2000" b="0" i="0" dirty="0">
                <a:solidFill>
                  <a:srgbClr val="000000"/>
                </a:solidFill>
                <a:effectLst/>
                <a:latin typeface="+mj-lt"/>
              </a:rPr>
              <a:t>alk with resident on risk of dignity with clothing choices </a:t>
            </a:r>
            <a:endParaRPr lang="en-US" sz="2000" dirty="0">
              <a:solidFill>
                <a:schemeClr val="tx1">
                  <a:lumMod val="85000"/>
                  <a:lumOff val="15000"/>
                </a:schemeClr>
              </a:solidFill>
              <a:latin typeface="+mj-lt"/>
            </a:endParaRPr>
          </a:p>
          <a:p>
            <a:endParaRPr lang="en-US" sz="2000" dirty="0">
              <a:solidFill>
                <a:schemeClr val="tx1">
                  <a:lumMod val="85000"/>
                  <a:lumOff val="15000"/>
                </a:schemeClr>
              </a:solidFill>
              <a:latin typeface="+mj-lt"/>
            </a:endParaRPr>
          </a:p>
          <a:p>
            <a:r>
              <a:rPr lang="en-US" sz="2000" dirty="0">
                <a:solidFill>
                  <a:schemeClr val="tx1">
                    <a:lumMod val="85000"/>
                    <a:lumOff val="15000"/>
                  </a:schemeClr>
                </a:solidFill>
                <a:latin typeface="+mj-lt"/>
              </a:rPr>
              <a:t>3. Staff are Not supported by VSF to allow </a:t>
            </a:r>
            <a:r>
              <a:rPr lang="en-US" sz="2000" b="0" i="0" dirty="0">
                <a:solidFill>
                  <a:schemeClr val="tx1">
                    <a:lumMod val="85000"/>
                    <a:lumOff val="15000"/>
                  </a:schemeClr>
                </a:solidFill>
                <a:effectLst/>
                <a:latin typeface="+mj-lt"/>
              </a:rPr>
              <a:t>resident to wear no clothing out of room or clothing that does not cover private areas on body. In these cases Direct care staff are to refer to their nurse   </a:t>
            </a:r>
            <a:endParaRPr lang="en-US" sz="2000" dirty="0">
              <a:solidFill>
                <a:schemeClr val="tx1">
                  <a:lumMod val="85000"/>
                  <a:lumOff val="15000"/>
                </a:schemeClr>
              </a:solidFill>
              <a:latin typeface="+mj-lt"/>
            </a:endParaRPr>
          </a:p>
        </p:txBody>
      </p:sp>
      <p:pic>
        <p:nvPicPr>
          <p:cNvPr id="14" name="Picture 13" descr="Multi coloured shirts hanging on the closet">
            <a:extLst>
              <a:ext uri="{FF2B5EF4-FFF2-40B4-BE49-F238E27FC236}">
                <a16:creationId xmlns:a16="http://schemas.microsoft.com/office/drawing/2014/main" id="{3B7B3290-C240-2877-E1C6-05520AB253F5}"/>
              </a:ext>
            </a:extLst>
          </p:cNvPr>
          <p:cNvPicPr>
            <a:picLocks noChangeAspect="1"/>
          </p:cNvPicPr>
          <p:nvPr/>
        </p:nvPicPr>
        <p:blipFill>
          <a:blip r:embed="rId2"/>
          <a:srcRect r="14862"/>
          <a:stretch/>
        </p:blipFill>
        <p:spPr>
          <a:xfrm>
            <a:off x="7444409" y="3965712"/>
            <a:ext cx="4747591" cy="2892287"/>
          </a:xfrm>
          <a:custGeom>
            <a:avLst/>
            <a:gdLst/>
            <a:ahLst/>
            <a:cxnLst/>
            <a:rect l="l" t="t" r="r" b="b"/>
            <a:pathLst>
              <a:path w="4390035" h="3429000">
                <a:moveTo>
                  <a:pt x="73290" y="0"/>
                </a:moveTo>
                <a:lnTo>
                  <a:pt x="4390035" y="0"/>
                </a:lnTo>
                <a:lnTo>
                  <a:pt x="4390035" y="3429000"/>
                </a:lnTo>
                <a:lnTo>
                  <a:pt x="436073" y="3429000"/>
                </a:lnTo>
                <a:lnTo>
                  <a:pt x="427332" y="3410468"/>
                </a:lnTo>
                <a:cubicBezTo>
                  <a:pt x="419323" y="3391643"/>
                  <a:pt x="413863" y="3372861"/>
                  <a:pt x="421685" y="3366814"/>
                </a:cubicBezTo>
                <a:cubicBezTo>
                  <a:pt x="417583" y="3332384"/>
                  <a:pt x="433681" y="3294011"/>
                  <a:pt x="423663" y="3247798"/>
                </a:cubicBezTo>
                <a:cubicBezTo>
                  <a:pt x="421194" y="3188032"/>
                  <a:pt x="418245" y="3205513"/>
                  <a:pt x="412524" y="3110724"/>
                </a:cubicBezTo>
                <a:cubicBezTo>
                  <a:pt x="404022" y="3069386"/>
                  <a:pt x="436006" y="3027577"/>
                  <a:pt x="419732" y="3004503"/>
                </a:cubicBezTo>
                <a:cubicBezTo>
                  <a:pt x="407578" y="2949657"/>
                  <a:pt x="388511" y="2896851"/>
                  <a:pt x="363651" y="2842588"/>
                </a:cubicBezTo>
                <a:cubicBezTo>
                  <a:pt x="332103" y="2797699"/>
                  <a:pt x="331554" y="2711800"/>
                  <a:pt x="263212" y="2651456"/>
                </a:cubicBezTo>
                <a:cubicBezTo>
                  <a:pt x="235935" y="2585326"/>
                  <a:pt x="214760" y="2535145"/>
                  <a:pt x="194330" y="2484251"/>
                </a:cubicBezTo>
                <a:cubicBezTo>
                  <a:pt x="184580" y="2468441"/>
                  <a:pt x="154039" y="2380429"/>
                  <a:pt x="140630" y="2346096"/>
                </a:cubicBezTo>
                <a:cubicBezTo>
                  <a:pt x="76681" y="2257531"/>
                  <a:pt x="91260" y="2243719"/>
                  <a:pt x="77185" y="2144811"/>
                </a:cubicBezTo>
                <a:cubicBezTo>
                  <a:pt x="66953" y="2112233"/>
                  <a:pt x="67414" y="2096078"/>
                  <a:pt x="50887" y="2061697"/>
                </a:cubicBezTo>
                <a:lnTo>
                  <a:pt x="27133" y="1969379"/>
                </a:lnTo>
                <a:lnTo>
                  <a:pt x="29988" y="1961973"/>
                </a:lnTo>
                <a:lnTo>
                  <a:pt x="31559" y="1961231"/>
                </a:lnTo>
                <a:lnTo>
                  <a:pt x="14905" y="1880268"/>
                </a:lnTo>
                <a:cubicBezTo>
                  <a:pt x="12271" y="1874644"/>
                  <a:pt x="-805" y="1860096"/>
                  <a:pt x="2188" y="1847922"/>
                </a:cubicBezTo>
                <a:lnTo>
                  <a:pt x="21879" y="1779161"/>
                </a:lnTo>
                <a:lnTo>
                  <a:pt x="27968" y="1733684"/>
                </a:lnTo>
                <a:cubicBezTo>
                  <a:pt x="25035" y="1726530"/>
                  <a:pt x="21617" y="1619937"/>
                  <a:pt x="16511" y="1614373"/>
                </a:cubicBezTo>
                <a:cubicBezTo>
                  <a:pt x="47946" y="1547691"/>
                  <a:pt x="4394" y="1556097"/>
                  <a:pt x="12613" y="1479987"/>
                </a:cubicBezTo>
                <a:cubicBezTo>
                  <a:pt x="15110" y="1387360"/>
                  <a:pt x="4986" y="1320420"/>
                  <a:pt x="4190" y="1214801"/>
                </a:cubicBezTo>
                <a:cubicBezTo>
                  <a:pt x="3611" y="1152457"/>
                  <a:pt x="-6268" y="1080052"/>
                  <a:pt x="6503" y="966549"/>
                </a:cubicBezTo>
                <a:cubicBezTo>
                  <a:pt x="10182" y="901722"/>
                  <a:pt x="25065" y="884915"/>
                  <a:pt x="20609" y="845066"/>
                </a:cubicBezTo>
                <a:cubicBezTo>
                  <a:pt x="20199" y="816540"/>
                  <a:pt x="19791" y="788014"/>
                  <a:pt x="19381" y="759488"/>
                </a:cubicBezTo>
                <a:lnTo>
                  <a:pt x="21672" y="741102"/>
                </a:lnTo>
                <a:lnTo>
                  <a:pt x="30720" y="737125"/>
                </a:lnTo>
                <a:lnTo>
                  <a:pt x="23211" y="691098"/>
                </a:lnTo>
                <a:cubicBezTo>
                  <a:pt x="25461" y="680873"/>
                  <a:pt x="43338" y="650431"/>
                  <a:pt x="42062" y="637700"/>
                </a:cubicBezTo>
                <a:cubicBezTo>
                  <a:pt x="23297" y="593852"/>
                  <a:pt x="30263" y="601340"/>
                  <a:pt x="41571" y="540174"/>
                </a:cubicBezTo>
                <a:cubicBezTo>
                  <a:pt x="35397" y="519975"/>
                  <a:pt x="35174" y="428356"/>
                  <a:pt x="46636" y="415352"/>
                </a:cubicBezTo>
                <a:cubicBezTo>
                  <a:pt x="48960" y="401821"/>
                  <a:pt x="44602" y="386587"/>
                  <a:pt x="56977" y="379461"/>
                </a:cubicBezTo>
                <a:cubicBezTo>
                  <a:pt x="71829" y="368123"/>
                  <a:pt x="47958" y="323384"/>
                  <a:pt x="65759" y="328645"/>
                </a:cubicBezTo>
                <a:cubicBezTo>
                  <a:pt x="49386" y="296830"/>
                  <a:pt x="65237" y="231983"/>
                  <a:pt x="72589" y="203608"/>
                </a:cubicBezTo>
                <a:cubicBezTo>
                  <a:pt x="75524" y="153257"/>
                  <a:pt x="77980" y="142710"/>
                  <a:pt x="78370" y="105992"/>
                </a:cubicBezTo>
                <a:cubicBezTo>
                  <a:pt x="80828" y="104127"/>
                  <a:pt x="70890" y="52128"/>
                  <a:pt x="70125" y="25135"/>
                </a:cubicBezTo>
                <a:close/>
              </a:path>
            </a:pathLst>
          </a:custGeom>
        </p:spPr>
      </p:pic>
      <p:pic>
        <p:nvPicPr>
          <p:cNvPr id="6" name="Picture 5" descr="An old person in a wheelchair holding up her finger&#10;&#10;Description automatically generated">
            <a:extLst>
              <a:ext uri="{FF2B5EF4-FFF2-40B4-BE49-F238E27FC236}">
                <a16:creationId xmlns:a16="http://schemas.microsoft.com/office/drawing/2014/main" id="{07B66ACB-850E-6D41-AC9A-AFEE463C3788}"/>
              </a:ext>
            </a:extLst>
          </p:cNvPr>
          <p:cNvPicPr>
            <a:picLocks noChangeAspect="1"/>
          </p:cNvPicPr>
          <p:nvPr/>
        </p:nvPicPr>
        <p:blipFill>
          <a:blip r:embed="rId3" cstate="print">
            <a:extLst>
              <a:ext uri="{28A0092B-C50C-407E-A947-70E740481C1C}">
                <a14:useLocalDpi xmlns:a14="http://schemas.microsoft.com/office/drawing/2010/main" val="0"/>
              </a:ext>
            </a:extLst>
          </a:blip>
          <a:srcRect r="4967" b="-1"/>
          <a:stretch/>
        </p:blipFill>
        <p:spPr>
          <a:xfrm>
            <a:off x="7444409" y="-3351"/>
            <a:ext cx="4706623" cy="3969061"/>
          </a:xfrm>
          <a:custGeom>
            <a:avLst/>
            <a:gdLst/>
            <a:ahLst/>
            <a:cxnLst/>
            <a:rect l="l" t="t" r="r" b="b"/>
            <a:pathLst>
              <a:path w="4349068" h="3428999">
                <a:moveTo>
                  <a:pt x="711944" y="0"/>
                </a:moveTo>
                <a:lnTo>
                  <a:pt x="4349068" y="0"/>
                </a:lnTo>
                <a:lnTo>
                  <a:pt x="4349068" y="3428999"/>
                </a:lnTo>
                <a:lnTo>
                  <a:pt x="32307" y="3428999"/>
                </a:lnTo>
                <a:lnTo>
                  <a:pt x="34693" y="3410051"/>
                </a:lnTo>
                <a:cubicBezTo>
                  <a:pt x="37039" y="3395347"/>
                  <a:pt x="38143" y="3381819"/>
                  <a:pt x="32792" y="3373027"/>
                </a:cubicBezTo>
                <a:cubicBezTo>
                  <a:pt x="29961" y="3298527"/>
                  <a:pt x="20335" y="3290617"/>
                  <a:pt x="14318" y="3222737"/>
                </a:cubicBezTo>
                <a:cubicBezTo>
                  <a:pt x="11384" y="3146284"/>
                  <a:pt x="-6116" y="3184007"/>
                  <a:pt x="2241" y="3118188"/>
                </a:cubicBezTo>
                <a:cubicBezTo>
                  <a:pt x="16306" y="3109217"/>
                  <a:pt x="34183" y="3024732"/>
                  <a:pt x="27952" y="3003808"/>
                </a:cubicBezTo>
                <a:cubicBezTo>
                  <a:pt x="27563" y="2966753"/>
                  <a:pt x="27366" y="2989870"/>
                  <a:pt x="27149" y="2944921"/>
                </a:cubicBezTo>
                <a:lnTo>
                  <a:pt x="41941" y="2877744"/>
                </a:lnTo>
                <a:cubicBezTo>
                  <a:pt x="36258" y="2880724"/>
                  <a:pt x="54303" y="2822146"/>
                  <a:pt x="53926" y="2807161"/>
                </a:cubicBezTo>
                <a:cubicBezTo>
                  <a:pt x="56083" y="2775643"/>
                  <a:pt x="30060" y="2769288"/>
                  <a:pt x="53334" y="2752347"/>
                </a:cubicBezTo>
                <a:lnTo>
                  <a:pt x="60008" y="2748299"/>
                </a:lnTo>
                <a:cubicBezTo>
                  <a:pt x="60210" y="2745962"/>
                  <a:pt x="60411" y="2743625"/>
                  <a:pt x="60613" y="2741288"/>
                </a:cubicBezTo>
                <a:cubicBezTo>
                  <a:pt x="60116" y="2737657"/>
                  <a:pt x="58269" y="2735847"/>
                  <a:pt x="53819" y="2737160"/>
                </a:cubicBezTo>
                <a:cubicBezTo>
                  <a:pt x="70191" y="2705347"/>
                  <a:pt x="64153" y="2699356"/>
                  <a:pt x="66799" y="2659631"/>
                </a:cubicBezTo>
                <a:cubicBezTo>
                  <a:pt x="77943" y="2612127"/>
                  <a:pt x="64846" y="2628594"/>
                  <a:pt x="86795" y="2573336"/>
                </a:cubicBezTo>
                <a:cubicBezTo>
                  <a:pt x="96119" y="2559732"/>
                  <a:pt x="108676" y="2541339"/>
                  <a:pt x="108890" y="2528057"/>
                </a:cubicBezTo>
                <a:lnTo>
                  <a:pt x="137074" y="2489594"/>
                </a:lnTo>
                <a:cubicBezTo>
                  <a:pt x="138076" y="2487774"/>
                  <a:pt x="138422" y="2473350"/>
                  <a:pt x="137897" y="2468303"/>
                </a:cubicBezTo>
                <a:lnTo>
                  <a:pt x="155171" y="2460480"/>
                </a:lnTo>
                <a:lnTo>
                  <a:pt x="147972" y="2423535"/>
                </a:lnTo>
                <a:lnTo>
                  <a:pt x="155293" y="2404394"/>
                </a:lnTo>
                <a:cubicBezTo>
                  <a:pt x="172891" y="2392610"/>
                  <a:pt x="160687" y="2347474"/>
                  <a:pt x="168818" y="2324643"/>
                </a:cubicBezTo>
                <a:cubicBezTo>
                  <a:pt x="169390" y="2297698"/>
                  <a:pt x="193082" y="2284202"/>
                  <a:pt x="198340" y="2255535"/>
                </a:cubicBezTo>
                <a:cubicBezTo>
                  <a:pt x="214268" y="2249648"/>
                  <a:pt x="228319" y="2207828"/>
                  <a:pt x="217338" y="2184679"/>
                </a:cubicBezTo>
                <a:lnTo>
                  <a:pt x="242924" y="2093132"/>
                </a:lnTo>
                <a:cubicBezTo>
                  <a:pt x="264937" y="2084587"/>
                  <a:pt x="280562" y="1985868"/>
                  <a:pt x="290446" y="1950235"/>
                </a:cubicBezTo>
                <a:cubicBezTo>
                  <a:pt x="308239" y="1920183"/>
                  <a:pt x="350073" y="1898905"/>
                  <a:pt x="361001" y="1861568"/>
                </a:cubicBezTo>
                <a:cubicBezTo>
                  <a:pt x="367163" y="1810687"/>
                  <a:pt x="352049" y="1869507"/>
                  <a:pt x="356015" y="1809499"/>
                </a:cubicBezTo>
                <a:cubicBezTo>
                  <a:pt x="355145" y="1754297"/>
                  <a:pt x="367821" y="1767680"/>
                  <a:pt x="375846" y="1693716"/>
                </a:cubicBezTo>
                <a:cubicBezTo>
                  <a:pt x="374712" y="1654244"/>
                  <a:pt x="382062" y="1627007"/>
                  <a:pt x="381776" y="1605195"/>
                </a:cubicBezTo>
                <a:cubicBezTo>
                  <a:pt x="389848" y="1568952"/>
                  <a:pt x="392552" y="1564518"/>
                  <a:pt x="396301" y="1516217"/>
                </a:cubicBezTo>
                <a:cubicBezTo>
                  <a:pt x="401397" y="1488452"/>
                  <a:pt x="428137" y="1457870"/>
                  <a:pt x="409866" y="1429841"/>
                </a:cubicBezTo>
                <a:cubicBezTo>
                  <a:pt x="422203" y="1412325"/>
                  <a:pt x="460064" y="1413592"/>
                  <a:pt x="442210" y="1380081"/>
                </a:cubicBezTo>
                <a:cubicBezTo>
                  <a:pt x="464590" y="1394128"/>
                  <a:pt x="443394" y="1335176"/>
                  <a:pt x="463662" y="1334891"/>
                </a:cubicBezTo>
                <a:cubicBezTo>
                  <a:pt x="480316" y="1336427"/>
                  <a:pt x="515162" y="1194568"/>
                  <a:pt x="519523" y="1185551"/>
                </a:cubicBezTo>
                <a:cubicBezTo>
                  <a:pt x="527731" y="1149210"/>
                  <a:pt x="536547" y="1148087"/>
                  <a:pt x="542909" y="1111168"/>
                </a:cubicBezTo>
                <a:cubicBezTo>
                  <a:pt x="555522" y="1057226"/>
                  <a:pt x="531818" y="1022543"/>
                  <a:pt x="543055" y="993353"/>
                </a:cubicBezTo>
                <a:cubicBezTo>
                  <a:pt x="559986" y="960214"/>
                  <a:pt x="580459" y="867450"/>
                  <a:pt x="592544" y="813953"/>
                </a:cubicBezTo>
                <a:cubicBezTo>
                  <a:pt x="604272" y="746430"/>
                  <a:pt x="608119" y="666470"/>
                  <a:pt x="613420" y="588218"/>
                </a:cubicBezTo>
                <a:cubicBezTo>
                  <a:pt x="604962" y="475380"/>
                  <a:pt x="590630" y="536119"/>
                  <a:pt x="596055" y="376479"/>
                </a:cubicBezTo>
                <a:lnTo>
                  <a:pt x="605018" y="280992"/>
                </a:lnTo>
                <a:cubicBezTo>
                  <a:pt x="604854" y="276227"/>
                  <a:pt x="610771" y="223140"/>
                  <a:pt x="610608" y="218374"/>
                </a:cubicBezTo>
                <a:lnTo>
                  <a:pt x="604880" y="188178"/>
                </a:lnTo>
                <a:lnTo>
                  <a:pt x="630913" y="152404"/>
                </a:lnTo>
                <a:cubicBezTo>
                  <a:pt x="640688" y="136342"/>
                  <a:pt x="647365" y="122048"/>
                  <a:pt x="663530" y="91810"/>
                </a:cubicBezTo>
                <a:lnTo>
                  <a:pt x="705264" y="3016"/>
                </a:lnTo>
                <a:close/>
              </a:path>
            </a:pathLst>
          </a:custGeom>
        </p:spPr>
      </p:pic>
    </p:spTree>
    <p:extLst>
      <p:ext uri="{BB962C8B-B14F-4D97-AF65-F5344CB8AC3E}">
        <p14:creationId xmlns:p14="http://schemas.microsoft.com/office/powerpoint/2010/main" val="1869182387"/>
      </p:ext>
    </p:extLst>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5">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9AB23CA-CF96-42B0-847F-37A181DEBF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379E5219-4B88-EE12-D733-AC93C323D900}"/>
              </a:ext>
            </a:extLst>
          </p:cNvPr>
          <p:cNvSpPr>
            <a:spLocks noGrp="1"/>
          </p:cNvSpPr>
          <p:nvPr>
            <p:ph type="title"/>
          </p:nvPr>
        </p:nvSpPr>
        <p:spPr>
          <a:xfrm>
            <a:off x="1179576" y="87550"/>
            <a:ext cx="7134415" cy="1303506"/>
          </a:xfrm>
        </p:spPr>
        <p:txBody>
          <a:bodyPr anchor="b">
            <a:normAutofit/>
          </a:bodyPr>
          <a:lstStyle/>
          <a:p>
            <a:r>
              <a:rPr lang="en-US" sz="2800" b="0" i="0" dirty="0">
                <a:effectLst/>
                <a:latin typeface="Calibri" panose="020F0502020204030204" pitchFamily="34" charset="0"/>
              </a:rPr>
              <a:t>Staff have access to always available menu for resident and can order or make resident food</a:t>
            </a:r>
            <a:endParaRPr lang="en-US" sz="2800" dirty="0"/>
          </a:p>
        </p:txBody>
      </p:sp>
      <p:sp>
        <p:nvSpPr>
          <p:cNvPr id="14" name="Freeform: Shape 13">
            <a:extLst>
              <a:ext uri="{FF2B5EF4-FFF2-40B4-BE49-F238E27FC236}">
                <a16:creationId xmlns:a16="http://schemas.microsoft.com/office/drawing/2014/main" id="{A45FD7F6-BF7B-4588-AE38-90035891A1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0690" y="-1891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A person in a pink shirt mixing food with a spoon&#10;&#10;Description automatically generated">
            <a:extLst>
              <a:ext uri="{FF2B5EF4-FFF2-40B4-BE49-F238E27FC236}">
                <a16:creationId xmlns:a16="http://schemas.microsoft.com/office/drawing/2014/main" id="{70A164B5-AAD6-36AB-A2D0-B180104710A1}"/>
              </a:ext>
            </a:extLst>
          </p:cNvPr>
          <p:cNvPicPr>
            <a:picLocks noChangeAspect="1"/>
          </p:cNvPicPr>
          <p:nvPr/>
        </p:nvPicPr>
        <p:blipFill>
          <a:blip r:embed="rId2" cstate="print">
            <a:extLst>
              <a:ext uri="{28A0092B-C50C-407E-A947-70E740481C1C}">
                <a14:useLocalDpi xmlns:a14="http://schemas.microsoft.com/office/drawing/2010/main" val="0"/>
              </a:ext>
            </a:extLst>
          </a:blip>
          <a:srcRect t="10506" r="-2" b="-2"/>
          <a:stretch/>
        </p:blipFill>
        <p:spPr>
          <a:xfrm>
            <a:off x="6232303" y="3297831"/>
            <a:ext cx="5959692" cy="3560169"/>
          </a:xfrm>
          <a:custGeom>
            <a:avLst/>
            <a:gdLst/>
            <a:ahLst/>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p:spPr>
      </p:pic>
      <p:sp>
        <p:nvSpPr>
          <p:cNvPr id="16" name="Freeform: Shape 15">
            <a:extLst>
              <a:ext uri="{FF2B5EF4-FFF2-40B4-BE49-F238E27FC236}">
                <a16:creationId xmlns:a16="http://schemas.microsoft.com/office/drawing/2014/main" id="{2F05AAE2-453E-4EDA-8961-D9B3199781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32156" y="3297832"/>
            <a:ext cx="5959692" cy="3560169"/>
          </a:xfrm>
          <a:custGeom>
            <a:avLst/>
            <a:gdLst>
              <a:gd name="connsiteX0" fmla="*/ 5959692 w 5959692"/>
              <a:gd name="connsiteY0" fmla="*/ 3363787 h 3560169"/>
              <a:gd name="connsiteX1" fmla="*/ 5959692 w 5959692"/>
              <a:gd name="connsiteY1" fmla="*/ 3560169 h 3560169"/>
              <a:gd name="connsiteX2" fmla="*/ 5918326 w 5959692"/>
              <a:gd name="connsiteY2" fmla="*/ 3560169 h 3560169"/>
              <a:gd name="connsiteX3" fmla="*/ 3008109 w 5959692"/>
              <a:gd name="connsiteY3" fmla="*/ 42 h 3560169"/>
              <a:gd name="connsiteX4" fmla="*/ 4702247 w 5959692"/>
              <a:gd name="connsiteY4" fmla="*/ 626282 h 3560169"/>
              <a:gd name="connsiteX5" fmla="*/ 5069411 w 5959692"/>
              <a:gd name="connsiteY5" fmla="*/ 865826 h 3560169"/>
              <a:gd name="connsiteX6" fmla="*/ 5895906 w 5959692"/>
              <a:gd name="connsiteY6" fmla="*/ 1594994 h 3560169"/>
              <a:gd name="connsiteX7" fmla="*/ 5959691 w 5959692"/>
              <a:gd name="connsiteY7" fmla="*/ 1728783 h 3560169"/>
              <a:gd name="connsiteX8" fmla="*/ 5959691 w 5959692"/>
              <a:gd name="connsiteY8" fmla="*/ 2242763 h 3560169"/>
              <a:gd name="connsiteX9" fmla="*/ 5918347 w 5959692"/>
              <a:gd name="connsiteY9" fmla="*/ 2056598 h 3560169"/>
              <a:gd name="connsiteX10" fmla="*/ 5820285 w 5959692"/>
              <a:gd name="connsiteY10" fmla="*/ 1774807 h 3560169"/>
              <a:gd name="connsiteX11" fmla="*/ 4980935 w 5959692"/>
              <a:gd name="connsiteY11" fmla="*/ 946614 h 3560169"/>
              <a:gd name="connsiteX12" fmla="*/ 4635662 w 5959692"/>
              <a:gd name="connsiteY12" fmla="*/ 716464 h 3560169"/>
              <a:gd name="connsiteX13" fmla="*/ 3044280 w 5959692"/>
              <a:gd name="connsiteY13" fmla="*/ 109209 h 3560169"/>
              <a:gd name="connsiteX14" fmla="*/ 2119450 w 5959692"/>
              <a:gd name="connsiteY14" fmla="*/ 300880 h 3560169"/>
              <a:gd name="connsiteX15" fmla="*/ 919412 w 5959692"/>
              <a:gd name="connsiteY15" fmla="*/ 1696777 h 3560169"/>
              <a:gd name="connsiteX16" fmla="*/ 797804 w 5959692"/>
              <a:gd name="connsiteY16" fmla="*/ 1925546 h 3560169"/>
              <a:gd name="connsiteX17" fmla="*/ 287588 w 5959692"/>
              <a:gd name="connsiteY17" fmla="*/ 3069391 h 3560169"/>
              <a:gd name="connsiteX18" fmla="*/ 235658 w 5959692"/>
              <a:gd name="connsiteY18" fmla="*/ 3441477 h 3560169"/>
              <a:gd name="connsiteX19" fmla="*/ 239056 w 5959692"/>
              <a:gd name="connsiteY19" fmla="*/ 3560169 h 3560169"/>
              <a:gd name="connsiteX20" fmla="*/ 635 w 5959692"/>
              <a:gd name="connsiteY20" fmla="*/ 3560169 h 3560169"/>
              <a:gd name="connsiteX21" fmla="*/ 0 w 5959692"/>
              <a:gd name="connsiteY21" fmla="*/ 3534810 h 3560169"/>
              <a:gd name="connsiteX22" fmla="*/ 56896 w 5959692"/>
              <a:gd name="connsiteY22" fmla="*/ 3142342 h 3560169"/>
              <a:gd name="connsiteX23" fmla="*/ 605568 w 5959692"/>
              <a:gd name="connsiteY23" fmla="*/ 1932853 h 3560169"/>
              <a:gd name="connsiteX24" fmla="*/ 736162 w 5959692"/>
              <a:gd name="connsiteY24" fmla="*/ 1690788 h 3560169"/>
              <a:gd name="connsiteX25" fmla="*/ 2021319 w 5959692"/>
              <a:gd name="connsiteY25" fmla="*/ 209863 h 3560169"/>
              <a:gd name="connsiteX26" fmla="*/ 3008109 w 5959692"/>
              <a:gd name="connsiteY26"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59692" h="3560169">
                <a:moveTo>
                  <a:pt x="5959692" y="3363787"/>
                </a:moveTo>
                <a:lnTo>
                  <a:pt x="5959692" y="3560169"/>
                </a:lnTo>
                <a:lnTo>
                  <a:pt x="5918326" y="3560169"/>
                </a:lnTo>
                <a:close/>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1" y="2242763"/>
                </a:lnTo>
                <a:lnTo>
                  <a:pt x="5918347" y="2056598"/>
                </a:lnTo>
                <a:cubicBezTo>
                  <a:pt x="5891169" y="1960834"/>
                  <a:pt x="5858474" y="1866845"/>
                  <a:pt x="5820285" y="1774807"/>
                </a:cubicBezTo>
                <a:cubicBezTo>
                  <a:pt x="5666444" y="1404038"/>
                  <a:pt x="5439344" y="1244459"/>
                  <a:pt x="4980935" y="946614"/>
                </a:cubicBezTo>
                <a:cubicBezTo>
                  <a:pt x="4870349" y="874793"/>
                  <a:pt x="4755972" y="800460"/>
                  <a:pt x="4635662" y="716464"/>
                </a:cubicBezTo>
                <a:cubicBezTo>
                  <a:pt x="4061110" y="315407"/>
                  <a:pt x="3551697" y="116473"/>
                  <a:pt x="3044280" y="109209"/>
                </a:cubicBezTo>
                <a:cubicBezTo>
                  <a:pt x="2739831" y="104851"/>
                  <a:pt x="2436100" y="169494"/>
                  <a:pt x="2119450" y="300880"/>
                </a:cubicBezTo>
                <a:cubicBezTo>
                  <a:pt x="1565269" y="530823"/>
                  <a:pt x="1284534" y="1002904"/>
                  <a:pt x="919412" y="1696777"/>
                </a:cubicBezTo>
                <a:cubicBezTo>
                  <a:pt x="878625" y="1774305"/>
                  <a:pt x="837580" y="1851211"/>
                  <a:pt x="797804" y="1925546"/>
                </a:cubicBezTo>
                <a:cubicBezTo>
                  <a:pt x="582340" y="2328776"/>
                  <a:pt x="378892" y="2709642"/>
                  <a:pt x="287588" y="3069391"/>
                </a:cubicBezTo>
                <a:cubicBezTo>
                  <a:pt x="254851" y="3198359"/>
                  <a:pt x="237447" y="3321111"/>
                  <a:pt x="235658" y="3441477"/>
                </a:cubicBezTo>
                <a:lnTo>
                  <a:pt x="239056"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6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CE2CF453-4871-4F22-8746-957F757DA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493" y="3124529"/>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Content Placeholder 2">
            <a:extLst>
              <a:ext uri="{FF2B5EF4-FFF2-40B4-BE49-F238E27FC236}">
                <a16:creationId xmlns:a16="http://schemas.microsoft.com/office/drawing/2014/main" id="{4F2E0054-07D0-89FA-D14B-4D69BF7DE37F}"/>
              </a:ext>
            </a:extLst>
          </p:cNvPr>
          <p:cNvSpPr>
            <a:spLocks noGrp="1"/>
          </p:cNvSpPr>
          <p:nvPr>
            <p:ph idx="1"/>
          </p:nvPr>
        </p:nvSpPr>
        <p:spPr>
          <a:xfrm>
            <a:off x="223736" y="1966431"/>
            <a:ext cx="6441171" cy="5020778"/>
          </a:xfrm>
        </p:spPr>
        <p:txBody>
          <a:bodyPr>
            <a:normAutofit/>
          </a:bodyPr>
          <a:lstStyle/>
          <a:p>
            <a:pPr rtl="0" fontAlgn="base">
              <a:buFont typeface="+mj-lt"/>
              <a:buAutoNum type="arabicPeriod"/>
            </a:pPr>
            <a:r>
              <a:rPr lang="en-US" sz="1600" b="0" i="0" dirty="0">
                <a:effectLst/>
                <a:latin typeface="Calibri" panose="020F0502020204030204" pitchFamily="34" charset="0"/>
              </a:rPr>
              <a:t>Staff can respect resident wishes in the moment and order or serve any food or fluids even if resident has dx such as CHF, DMII. – Staff to notify nurse of resident choice after serving so nurse can know if monitoring is needed.   </a:t>
            </a:r>
          </a:p>
          <a:p>
            <a:pPr rtl="0" fontAlgn="base">
              <a:buFont typeface="+mj-lt"/>
              <a:buAutoNum type="arabicPeriod" startAt="2"/>
            </a:pPr>
            <a:r>
              <a:rPr lang="en-US" sz="1600" b="0" i="0" dirty="0">
                <a:effectLst/>
                <a:latin typeface="Calibri" panose="020F0502020204030204" pitchFamily="34" charset="0"/>
              </a:rPr>
              <a:t>Staff can respect resident wishes and order food/drinks for resident even if resident already had several meals that day. (see 24 hours kitchen training)   </a:t>
            </a:r>
          </a:p>
          <a:p>
            <a:pPr rtl="0" fontAlgn="base">
              <a:buFont typeface="+mj-lt"/>
              <a:buAutoNum type="arabicPeriod" startAt="3"/>
            </a:pPr>
            <a:r>
              <a:rPr lang="en-US" sz="1600" b="0" i="0" dirty="0">
                <a:effectLst/>
                <a:latin typeface="Calibri" panose="020F0502020204030204" pitchFamily="34" charset="0"/>
              </a:rPr>
              <a:t>Direct care staff are </a:t>
            </a:r>
            <a:r>
              <a:rPr lang="en-US" sz="1600" b="0" i="0" u="sng" dirty="0">
                <a:effectLst/>
                <a:latin typeface="Calibri" panose="020F0502020204030204" pitchFamily="34" charset="0"/>
              </a:rPr>
              <a:t>NOT</a:t>
            </a:r>
            <a:r>
              <a:rPr lang="en-US" sz="1600" b="0" i="0" dirty="0">
                <a:effectLst/>
                <a:latin typeface="Calibri" panose="020F0502020204030204" pitchFamily="34" charset="0"/>
              </a:rPr>
              <a:t> supported by facility to provide diet that is not ordered by physician. Example staff are </a:t>
            </a:r>
            <a:r>
              <a:rPr lang="en-US" sz="1600" b="0" i="0" u="sng" dirty="0">
                <a:effectLst/>
                <a:latin typeface="Calibri" panose="020F0502020204030204" pitchFamily="34" charset="0"/>
              </a:rPr>
              <a:t>NOT</a:t>
            </a:r>
            <a:r>
              <a:rPr lang="en-US" sz="1600" b="0" i="0" dirty="0">
                <a:effectLst/>
                <a:latin typeface="Calibri" panose="020F0502020204030204" pitchFamily="34" charset="0"/>
              </a:rPr>
              <a:t> able to provide a full piece of steak to a resident who is on a puree diet. Staff are to notify charge nurse for these situations. </a:t>
            </a:r>
          </a:p>
          <a:p>
            <a:pPr marL="0" indent="0" rtl="0" fontAlgn="base">
              <a:buNone/>
            </a:pPr>
            <a:endParaRPr lang="en-US" sz="1200" b="0" i="0" dirty="0">
              <a:effectLst/>
              <a:latin typeface="Calibri" panose="020F0502020204030204" pitchFamily="34" charset="0"/>
            </a:endParaRPr>
          </a:p>
          <a:p>
            <a:pPr marL="0" indent="0" rtl="0" fontAlgn="base">
              <a:buNone/>
            </a:pPr>
            <a:r>
              <a:rPr lang="en-US" sz="2000" b="0" i="0" dirty="0">
                <a:effectLst/>
                <a:latin typeface="Calibri" panose="020F0502020204030204" pitchFamily="34" charset="0"/>
              </a:rPr>
              <a:t>***When unable to say yes in moment with risk staff should still not use v</a:t>
            </a:r>
            <a:r>
              <a:rPr lang="en-US" sz="2000" dirty="0">
                <a:latin typeface="Calibri" panose="020F0502020204030204" pitchFamily="34" charset="0"/>
              </a:rPr>
              <a:t>erbiage such as “ I’ll go ask the nurse” I need to ask the nurse” this indicates to resident that nurse has final say over their life not them having choices. Instead try to use verbiage of “</a:t>
            </a:r>
            <a:r>
              <a:rPr lang="en-US" sz="2000" dirty="0">
                <a:highlight>
                  <a:srgbClr val="FFFF00"/>
                </a:highlight>
                <a:latin typeface="Calibri" panose="020F0502020204030204" pitchFamily="34" charset="0"/>
              </a:rPr>
              <a:t>Ok, let me see what I can do about this” </a:t>
            </a:r>
            <a:endParaRPr lang="en-US" sz="2000" b="0" i="0" dirty="0">
              <a:effectLst/>
              <a:highlight>
                <a:srgbClr val="FFFF00"/>
              </a:highlight>
              <a:latin typeface="Calibri" panose="020F0502020204030204" pitchFamily="34" charset="0"/>
            </a:endParaRPr>
          </a:p>
          <a:p>
            <a:endParaRPr lang="en-US" sz="1400" dirty="0"/>
          </a:p>
        </p:txBody>
      </p:sp>
      <p:pic>
        <p:nvPicPr>
          <p:cNvPr id="7" name="Picture 6" descr="A person smiling while eating food&#10;&#10;Description automatically generated">
            <a:extLst>
              <a:ext uri="{FF2B5EF4-FFF2-40B4-BE49-F238E27FC236}">
                <a16:creationId xmlns:a16="http://schemas.microsoft.com/office/drawing/2014/main" id="{A075AA3E-B1D6-9E5C-D1F5-C8766A0FA505}"/>
              </a:ext>
            </a:extLst>
          </p:cNvPr>
          <p:cNvPicPr>
            <a:picLocks noChangeAspect="1"/>
          </p:cNvPicPr>
          <p:nvPr/>
        </p:nvPicPr>
        <p:blipFill>
          <a:blip r:embed="rId3" cstate="print">
            <a:extLst>
              <a:ext uri="{28A0092B-C50C-407E-A947-70E740481C1C}">
                <a14:useLocalDpi xmlns:a14="http://schemas.microsoft.com/office/drawing/2010/main" val="0"/>
              </a:ext>
            </a:extLst>
          </a:blip>
          <a:srcRect t="16718" r="4" b="4"/>
          <a:stretch/>
        </p:blipFill>
        <p:spPr>
          <a:xfrm>
            <a:off x="8898128" y="10"/>
            <a:ext cx="3293877" cy="2743202"/>
          </a:xfrm>
          <a:custGeom>
            <a:avLst/>
            <a:gdLst/>
            <a:ahLst/>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p:spPr>
      </p:pic>
      <p:sp>
        <p:nvSpPr>
          <p:cNvPr id="20" name="Freeform: Shape 19">
            <a:extLst>
              <a:ext uri="{FF2B5EF4-FFF2-40B4-BE49-F238E27FC236}">
                <a16:creationId xmlns:a16="http://schemas.microsoft.com/office/drawing/2014/main" id="{6A0E0FAE-D6BC-43D5-ACA6-8CDE484777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97970" y="0"/>
            <a:ext cx="3293877" cy="2743212"/>
          </a:xfrm>
          <a:custGeom>
            <a:avLst/>
            <a:gdLst>
              <a:gd name="connsiteX0" fmla="*/ 37772 w 3293877"/>
              <a:gd name="connsiteY0" fmla="*/ 0 h 2743212"/>
              <a:gd name="connsiteX1" fmla="*/ 175506 w 3293877"/>
              <a:gd name="connsiteY1" fmla="*/ 0 h 2743212"/>
              <a:gd name="connsiteX2" fmla="*/ 149226 w 3293877"/>
              <a:gd name="connsiteY2" fmla="*/ 78193 h 2743212"/>
              <a:gd name="connsiteX3" fmla="*/ 122819 w 3293877"/>
              <a:gd name="connsiteY3" fmla="*/ 237010 h 2743212"/>
              <a:gd name="connsiteX4" fmla="*/ 180914 w 3293877"/>
              <a:gd name="connsiteY4" fmla="*/ 1023956 h 2743212"/>
              <a:gd name="connsiteX5" fmla="*/ 203979 w 3293877"/>
              <a:gd name="connsiteY5" fmla="*/ 1185356 h 2743212"/>
              <a:gd name="connsiteX6" fmla="*/ 612631 w 3293877"/>
              <a:gd name="connsiteY6" fmla="*/ 2264082 h 2743212"/>
              <a:gd name="connsiteX7" fmla="*/ 2171849 w 3293877"/>
              <a:gd name="connsiteY7" fmla="*/ 2532019 h 2743212"/>
              <a:gd name="connsiteX8" fmla="*/ 2422184 w 3293877"/>
              <a:gd name="connsiteY8" fmla="*/ 2465509 h 2743212"/>
              <a:gd name="connsiteX9" fmla="*/ 3087206 w 3293877"/>
              <a:gd name="connsiteY9" fmla="*/ 2143537 h 2743212"/>
              <a:gd name="connsiteX10" fmla="*/ 3203783 w 3293877"/>
              <a:gd name="connsiteY10" fmla="*/ 1995541 h 2743212"/>
              <a:gd name="connsiteX11" fmla="*/ 3293877 w 3293877"/>
              <a:gd name="connsiteY11" fmla="*/ 1849554 h 2743212"/>
              <a:gd name="connsiteX12" fmla="*/ 3293877 w 3293877"/>
              <a:gd name="connsiteY12" fmla="*/ 2133887 h 2743212"/>
              <a:gd name="connsiteX13" fmla="*/ 3222757 w 3293877"/>
              <a:gd name="connsiteY13" fmla="*/ 2223039 h 2743212"/>
              <a:gd name="connsiteX14" fmla="*/ 2503136 w 3293877"/>
              <a:gd name="connsiteY14" fmla="*/ 2565392 h 2743212"/>
              <a:gd name="connsiteX15" fmla="*/ 2232111 w 3293877"/>
              <a:gd name="connsiteY15" fmla="*/ 2635826 h 2743212"/>
              <a:gd name="connsiteX16" fmla="*/ 542319 w 3293877"/>
              <a:gd name="connsiteY16" fmla="*/ 2345567 h 2743212"/>
              <a:gd name="connsiteX17" fmla="*/ 96920 w 3293877"/>
              <a:gd name="connsiteY17" fmla="*/ 1191868 h 2743212"/>
              <a:gd name="connsiteX18" fmla="*/ 71529 w 3293877"/>
              <a:gd name="connsiteY18" fmla="*/ 1019346 h 2743212"/>
              <a:gd name="connsiteX19" fmla="*/ 6623 w 3293877"/>
              <a:gd name="connsiteY19" fmla="*/ 178315 h 2743212"/>
              <a:gd name="connsiteX20" fmla="*/ 34833 w 3293877"/>
              <a:gd name="connsiteY2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93877" h="2743212">
                <a:moveTo>
                  <a:pt x="37772" y="0"/>
                </a:moveTo>
                <a:lnTo>
                  <a:pt x="175506" y="0"/>
                </a:lnTo>
                <a:lnTo>
                  <a:pt x="149226" y="78193"/>
                </a:lnTo>
                <a:cubicBezTo>
                  <a:pt x="136827" y="128527"/>
                  <a:pt x="128121" y="181246"/>
                  <a:pt x="122819" y="237010"/>
                </a:cubicBezTo>
                <a:cubicBezTo>
                  <a:pt x="100634" y="470331"/>
                  <a:pt x="139609" y="739241"/>
                  <a:pt x="180914" y="1023956"/>
                </a:cubicBezTo>
                <a:cubicBezTo>
                  <a:pt x="188562" y="1076454"/>
                  <a:pt x="196412" y="1130747"/>
                  <a:pt x="203979" y="1185356"/>
                </a:cubicBezTo>
                <a:cubicBezTo>
                  <a:pt x="271754" y="1674130"/>
                  <a:pt x="336774" y="2013298"/>
                  <a:pt x="612631" y="2264082"/>
                </a:cubicBezTo>
                <a:cubicBezTo>
                  <a:pt x="1032949" y="2646196"/>
                  <a:pt x="1499262" y="2726349"/>
                  <a:pt x="2171849" y="2532019"/>
                </a:cubicBezTo>
                <a:cubicBezTo>
                  <a:pt x="2259876" y="2506576"/>
                  <a:pt x="2342402" y="2485683"/>
                  <a:pt x="2422184" y="2465509"/>
                </a:cubicBezTo>
                <a:cubicBezTo>
                  <a:pt x="2752924" y="2381814"/>
                  <a:pt x="2919303" y="2333175"/>
                  <a:pt x="3087206" y="2143537"/>
                </a:cubicBezTo>
                <a:cubicBezTo>
                  <a:pt x="3128886" y="2096462"/>
                  <a:pt x="3167762" y="2047097"/>
                  <a:pt x="3203783" y="1995541"/>
                </a:cubicBezTo>
                <a:lnTo>
                  <a:pt x="3293877" y="1849554"/>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2122462431"/>
      </p:ext>
    </p:extLst>
  </p:cSld>
  <p:clrMapOvr>
    <a:masterClrMapping/>
  </p:clrMapOvr>
  <p:transition spd="slow">
    <p:circl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CAC5"/>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4DF5DA-5092-9317-5949-EEFC35F6704D}"/>
              </a:ext>
            </a:extLst>
          </p:cNvPr>
          <p:cNvSpPr>
            <a:spLocks noGrp="1"/>
          </p:cNvSpPr>
          <p:nvPr>
            <p:ph type="title"/>
          </p:nvPr>
        </p:nvSpPr>
        <p:spPr>
          <a:xfrm>
            <a:off x="836679" y="723898"/>
            <a:ext cx="6002110" cy="1495425"/>
          </a:xfrm>
        </p:spPr>
        <p:txBody>
          <a:bodyPr>
            <a:normAutofit/>
          </a:bodyPr>
          <a:lstStyle/>
          <a:p>
            <a:r>
              <a:rPr lang="en-US" sz="3400" b="0" i="0" dirty="0">
                <a:effectLst/>
                <a:latin typeface="Calibri" panose="020F0502020204030204" pitchFamily="34" charset="0"/>
              </a:rPr>
              <a:t>Staff can in the moment respect resident choice to not have room cleaned or laundry put away   </a:t>
            </a:r>
            <a:endParaRPr lang="en-US" sz="3400" dirty="0"/>
          </a:p>
        </p:txBody>
      </p:sp>
      <p:sp>
        <p:nvSpPr>
          <p:cNvPr id="3" name="Content Placeholder 2">
            <a:extLst>
              <a:ext uri="{FF2B5EF4-FFF2-40B4-BE49-F238E27FC236}">
                <a16:creationId xmlns:a16="http://schemas.microsoft.com/office/drawing/2014/main" id="{3DAA320E-79AC-8C00-B5A8-02822D6746A4}"/>
              </a:ext>
            </a:extLst>
          </p:cNvPr>
          <p:cNvSpPr>
            <a:spLocks noGrp="1"/>
          </p:cNvSpPr>
          <p:nvPr>
            <p:ph idx="1"/>
          </p:nvPr>
        </p:nvSpPr>
        <p:spPr>
          <a:xfrm>
            <a:off x="836680" y="2943221"/>
            <a:ext cx="6002110" cy="3914778"/>
          </a:xfrm>
        </p:spPr>
        <p:txBody>
          <a:bodyPr>
            <a:normAutofit/>
          </a:bodyPr>
          <a:lstStyle/>
          <a:p>
            <a:pPr marL="457200" indent="-457200" rtl="0" fontAlgn="base">
              <a:buFont typeface="+mj-lt"/>
              <a:buAutoNum type="arabicPeriod"/>
            </a:pPr>
            <a:r>
              <a:rPr lang="en-US" sz="2000" b="0" i="0" dirty="0">
                <a:effectLst/>
                <a:latin typeface="Calibri" panose="020F0502020204030204" pitchFamily="34" charset="0"/>
              </a:rPr>
              <a:t>Staff can talk with resident on infection risk with room not being cleaned  </a:t>
            </a:r>
          </a:p>
          <a:p>
            <a:pPr marL="457200" indent="-457200" rtl="0" fontAlgn="base">
              <a:buFont typeface="+mj-lt"/>
              <a:buAutoNum type="arabicPeriod"/>
            </a:pPr>
            <a:r>
              <a:rPr lang="en-US" sz="2000" b="0" i="0" dirty="0">
                <a:effectLst/>
                <a:latin typeface="Calibri" panose="020F0502020204030204" pitchFamily="34" charset="0"/>
              </a:rPr>
              <a:t>Staff can talk with resident about safety risk such as trips with room not being cleaned.   </a:t>
            </a:r>
          </a:p>
          <a:p>
            <a:pPr marL="457200" indent="-457200" rtl="0" fontAlgn="base">
              <a:buFont typeface="+mj-lt"/>
              <a:buAutoNum type="arabicPeriod"/>
            </a:pPr>
            <a:r>
              <a:rPr lang="en-US" sz="2000" b="0" i="0" dirty="0">
                <a:effectLst/>
                <a:latin typeface="Calibri" panose="020F0502020204030204" pitchFamily="34" charset="0"/>
              </a:rPr>
              <a:t>Staff can offer small cleaning and or later time of day to clean.   </a:t>
            </a:r>
          </a:p>
          <a:p>
            <a:pPr marL="457200" indent="-457200" rtl="0" fontAlgn="base">
              <a:buFont typeface="+mj-lt"/>
              <a:buAutoNum type="arabicPeriod"/>
            </a:pPr>
            <a:r>
              <a:rPr lang="en-US" sz="2000" b="0" i="0" dirty="0">
                <a:effectLst/>
                <a:latin typeface="Calibri" panose="020F0502020204030204" pitchFamily="34" charset="0"/>
              </a:rPr>
              <a:t>Staff are NOT supported to leave spills on floor in room. If resident request not cleaned, then staff are to report to nurse immediately.   </a:t>
            </a:r>
          </a:p>
          <a:p>
            <a:endParaRPr lang="en-US" sz="2000" dirty="0"/>
          </a:p>
        </p:txBody>
      </p:sp>
      <p:pic>
        <p:nvPicPr>
          <p:cNvPr id="5" name="Picture 4" descr="A person and person looking at a book&#10;&#10;Description automatically generated">
            <a:extLst>
              <a:ext uri="{FF2B5EF4-FFF2-40B4-BE49-F238E27FC236}">
                <a16:creationId xmlns:a16="http://schemas.microsoft.com/office/drawing/2014/main" id="{D736C788-2F33-5621-1278-95CE69BAA446}"/>
              </a:ext>
            </a:extLst>
          </p:cNvPr>
          <p:cNvPicPr>
            <a:picLocks noChangeAspect="1"/>
          </p:cNvPicPr>
          <p:nvPr/>
        </p:nvPicPr>
        <p:blipFill>
          <a:blip r:embed="rId2">
            <a:extLst>
              <a:ext uri="{28A0092B-C50C-407E-A947-70E740481C1C}">
                <a14:useLocalDpi xmlns:a14="http://schemas.microsoft.com/office/drawing/2010/main" val="0"/>
              </a:ext>
            </a:extLst>
          </a:blip>
          <a:srcRect l="26964" r="12249"/>
          <a:stretch/>
        </p:blipFill>
        <p:spPr>
          <a:xfrm>
            <a:off x="7199440" y="10"/>
            <a:ext cx="4992560" cy="6857990"/>
          </a:xfrm>
          <a:prstGeom prst="rect">
            <a:avLst/>
          </a:prstGeom>
          <a:effectLst/>
        </p:spPr>
      </p:pic>
    </p:spTree>
    <p:extLst>
      <p:ext uri="{BB962C8B-B14F-4D97-AF65-F5344CB8AC3E}">
        <p14:creationId xmlns:p14="http://schemas.microsoft.com/office/powerpoint/2010/main" val="29313157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FEF6"/>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n old person in a garden&#10;&#10;Description automatically generated">
            <a:extLst>
              <a:ext uri="{FF2B5EF4-FFF2-40B4-BE49-F238E27FC236}">
                <a16:creationId xmlns:a16="http://schemas.microsoft.com/office/drawing/2014/main" id="{ABEB708D-653C-3C03-90FE-0E8D2B273DBF}"/>
              </a:ext>
            </a:extLst>
          </p:cNvPr>
          <p:cNvPicPr>
            <a:picLocks noChangeAspect="1"/>
          </p:cNvPicPr>
          <p:nvPr/>
        </p:nvPicPr>
        <p:blipFill>
          <a:blip r:embed="rId2">
            <a:extLst>
              <a:ext uri="{28A0092B-C50C-407E-A947-70E740481C1C}">
                <a14:useLocalDpi xmlns:a14="http://schemas.microsoft.com/office/drawing/2010/main" val="0"/>
              </a:ext>
            </a:extLst>
          </a:blip>
          <a:srcRect l="28200" r="24979" b="-1"/>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7" name="Picture 6" descr="A person sitting on a chair outside of a house&#10;&#10;Description automatically generated">
            <a:extLst>
              <a:ext uri="{FF2B5EF4-FFF2-40B4-BE49-F238E27FC236}">
                <a16:creationId xmlns:a16="http://schemas.microsoft.com/office/drawing/2014/main" id="{3FF86A8B-B105-BD93-12ED-50EF181FB943}"/>
              </a:ext>
            </a:extLst>
          </p:cNvPr>
          <p:cNvPicPr>
            <a:picLocks noChangeAspect="1"/>
          </p:cNvPicPr>
          <p:nvPr/>
        </p:nvPicPr>
        <p:blipFill>
          <a:blip r:embed="rId3" cstate="print">
            <a:extLst>
              <a:ext uri="{28A0092B-C50C-407E-A947-70E740481C1C}">
                <a14:useLocalDpi xmlns:a14="http://schemas.microsoft.com/office/drawing/2010/main" val="0"/>
              </a:ext>
            </a:extLst>
          </a:blip>
          <a:srcRect t="605" r="-2" b="8308"/>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9" name="Picture 8" descr="A group of people in a garden&#10;&#10;Description automatically generated">
            <a:extLst>
              <a:ext uri="{FF2B5EF4-FFF2-40B4-BE49-F238E27FC236}">
                <a16:creationId xmlns:a16="http://schemas.microsoft.com/office/drawing/2014/main" id="{8297E62E-CBA6-5565-0E59-191F74D5B64D}"/>
              </a:ext>
            </a:extLst>
          </p:cNvPr>
          <p:cNvPicPr>
            <a:picLocks noChangeAspect="1"/>
          </p:cNvPicPr>
          <p:nvPr/>
        </p:nvPicPr>
        <p:blipFill>
          <a:blip r:embed="rId4" cstate="print">
            <a:extLst>
              <a:ext uri="{28A0092B-C50C-407E-A947-70E740481C1C}">
                <a14:useLocalDpi xmlns:a14="http://schemas.microsoft.com/office/drawing/2010/main" val="0"/>
              </a:ext>
            </a:extLst>
          </a:blip>
          <a:srcRect r="3346"/>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6" name="Freeform: Shape 15">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EFE6E20-D8CB-8B9D-D56F-3F0ABC5BBE2F}"/>
              </a:ext>
            </a:extLst>
          </p:cNvPr>
          <p:cNvSpPr>
            <a:spLocks noGrp="1"/>
          </p:cNvSpPr>
          <p:nvPr>
            <p:ph type="title"/>
          </p:nvPr>
        </p:nvSpPr>
        <p:spPr>
          <a:xfrm>
            <a:off x="448056" y="685800"/>
            <a:ext cx="2807208" cy="1325563"/>
          </a:xfrm>
        </p:spPr>
        <p:txBody>
          <a:bodyPr>
            <a:normAutofit/>
          </a:bodyPr>
          <a:lstStyle/>
          <a:p>
            <a:r>
              <a:rPr lang="en-US" sz="2800" b="0" i="0" dirty="0">
                <a:effectLst/>
                <a:latin typeface="Calibri" panose="020F0502020204030204" pitchFamily="34" charset="0"/>
              </a:rPr>
              <a:t>Staff can respect wishes on activity of choice</a:t>
            </a:r>
            <a:endParaRPr lang="en-US" sz="2800" dirty="0"/>
          </a:p>
        </p:txBody>
      </p:sp>
      <p:sp>
        <p:nvSpPr>
          <p:cNvPr id="20" name="Rectangle 19">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F1A1939-D721-11BB-ADCC-E77EFE87AA63}"/>
              </a:ext>
            </a:extLst>
          </p:cNvPr>
          <p:cNvSpPr>
            <a:spLocks noGrp="1"/>
          </p:cNvSpPr>
          <p:nvPr>
            <p:ph idx="1"/>
          </p:nvPr>
        </p:nvSpPr>
        <p:spPr>
          <a:xfrm>
            <a:off x="128015" y="2258568"/>
            <a:ext cx="3499767" cy="4599432"/>
          </a:xfrm>
        </p:spPr>
        <p:txBody>
          <a:bodyPr>
            <a:normAutofit/>
          </a:bodyPr>
          <a:lstStyle/>
          <a:p>
            <a:pPr rtl="0" fontAlgn="base">
              <a:buFont typeface="+mj-lt"/>
              <a:buAutoNum type="arabicPeriod"/>
            </a:pPr>
            <a:endParaRPr lang="en-US" sz="1700" b="0" i="0" dirty="0">
              <a:effectLst/>
              <a:latin typeface="+mj-lt"/>
            </a:endParaRPr>
          </a:p>
          <a:p>
            <a:pPr rtl="0" fontAlgn="base">
              <a:buFont typeface="+mj-lt"/>
              <a:buAutoNum type="arabicPeriod"/>
            </a:pPr>
            <a:r>
              <a:rPr lang="en-US" sz="1700" b="0" i="0" dirty="0">
                <a:effectLst/>
                <a:latin typeface="+mj-lt"/>
              </a:rPr>
              <a:t>Staff can assist resident to any activity they would like to attend.  </a:t>
            </a:r>
          </a:p>
          <a:p>
            <a:pPr rtl="0" fontAlgn="base">
              <a:buFont typeface="+mj-lt"/>
              <a:buAutoNum type="arabicPeriod"/>
            </a:pPr>
            <a:endParaRPr lang="en-US" sz="1700" b="0" i="0" dirty="0">
              <a:effectLst/>
              <a:latin typeface="+mj-lt"/>
            </a:endParaRPr>
          </a:p>
          <a:p>
            <a:pPr rtl="0" fontAlgn="base">
              <a:buFont typeface="+mj-lt"/>
              <a:buAutoNum type="arabicPeriod" startAt="2"/>
            </a:pPr>
            <a:r>
              <a:rPr lang="en-US" sz="1700" b="0" i="0" dirty="0">
                <a:effectLst/>
                <a:latin typeface="+mj-lt"/>
              </a:rPr>
              <a:t>Staff can also respect wishes if resident does not want to attend activity even if family told staff to take them.   </a:t>
            </a:r>
          </a:p>
          <a:p>
            <a:pPr rtl="0" fontAlgn="base">
              <a:buFont typeface="+mj-lt"/>
              <a:buAutoNum type="arabicPeriod" startAt="2"/>
            </a:pPr>
            <a:endParaRPr lang="en-US" sz="1700" b="0" i="0" dirty="0">
              <a:effectLst/>
              <a:latin typeface="+mj-lt"/>
            </a:endParaRPr>
          </a:p>
          <a:p>
            <a:pPr rtl="0" fontAlgn="base">
              <a:buFont typeface="+mj-lt"/>
              <a:buAutoNum type="arabicPeriod" startAt="2"/>
            </a:pPr>
            <a:r>
              <a:rPr lang="en-US" sz="1700" dirty="0">
                <a:latin typeface="+mj-lt"/>
              </a:rPr>
              <a:t>Staff can respect wishes to go outside even if hot. Staff to go tell nurse after respecting wishes</a:t>
            </a:r>
          </a:p>
        </p:txBody>
      </p:sp>
    </p:spTree>
    <p:extLst>
      <p:ext uri="{BB962C8B-B14F-4D97-AF65-F5344CB8AC3E}">
        <p14:creationId xmlns:p14="http://schemas.microsoft.com/office/powerpoint/2010/main" val="1770246374"/>
      </p:ext>
    </p:extLst>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DEFA"/>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E1EDB-EC79-6623-7D3B-A6A0C1618C8A}"/>
              </a:ext>
            </a:extLst>
          </p:cNvPr>
          <p:cNvSpPr>
            <a:spLocks noGrp="1"/>
          </p:cNvSpPr>
          <p:nvPr>
            <p:ph type="title"/>
          </p:nvPr>
        </p:nvSpPr>
        <p:spPr>
          <a:xfrm>
            <a:off x="838201" y="345810"/>
            <a:ext cx="5120561" cy="1325563"/>
          </a:xfrm>
        </p:spPr>
        <p:txBody>
          <a:bodyPr>
            <a:normAutofit/>
          </a:bodyPr>
          <a:lstStyle/>
          <a:p>
            <a:r>
              <a:rPr lang="en-US" b="0" i="0">
                <a:effectLst/>
                <a:latin typeface="Calibri" panose="020F0502020204030204" pitchFamily="34" charset="0"/>
              </a:rPr>
              <a:t>Family and resident choices/rights  </a:t>
            </a:r>
            <a:endParaRPr lang="en-US" dirty="0"/>
          </a:p>
        </p:txBody>
      </p:sp>
      <p:sp>
        <p:nvSpPr>
          <p:cNvPr id="3" name="Content Placeholder 2">
            <a:extLst>
              <a:ext uri="{FF2B5EF4-FFF2-40B4-BE49-F238E27FC236}">
                <a16:creationId xmlns:a16="http://schemas.microsoft.com/office/drawing/2014/main" id="{4DFA0213-EE4E-16B7-7674-E88B78E0B4D5}"/>
              </a:ext>
            </a:extLst>
          </p:cNvPr>
          <p:cNvSpPr>
            <a:spLocks noGrp="1"/>
          </p:cNvSpPr>
          <p:nvPr>
            <p:ph idx="1"/>
          </p:nvPr>
        </p:nvSpPr>
        <p:spPr>
          <a:xfrm>
            <a:off x="838201" y="1825625"/>
            <a:ext cx="5112514" cy="4839018"/>
          </a:xfrm>
        </p:spPr>
        <p:txBody>
          <a:bodyPr vert="horz" lIns="91440" tIns="45720" rIns="91440" bIns="45720" rtlCol="0" anchor="t">
            <a:normAutofit/>
          </a:bodyPr>
          <a:lstStyle/>
          <a:p>
            <a:pPr fontAlgn="base">
              <a:buFont typeface="Arial" panose="020F0302020204030204"/>
              <a:buChar char="•"/>
            </a:pPr>
            <a:r>
              <a:rPr lang="en-US" sz="1800" b="0" i="0" dirty="0">
                <a:effectLst/>
                <a:latin typeface="Calibri"/>
                <a:ea typeface="Calibri"/>
                <a:cs typeface="Calibri"/>
              </a:rPr>
              <a:t>Staff can in the moment talk with family about resident choices. Staff also can utilize</a:t>
            </a:r>
            <a:r>
              <a:rPr lang="en-US" sz="1800" dirty="0">
                <a:latin typeface="Calibri"/>
                <a:ea typeface="Calibri"/>
                <a:cs typeface="Calibri"/>
              </a:rPr>
              <a:t> phones</a:t>
            </a:r>
            <a:r>
              <a:rPr lang="en-US" sz="1800" b="0" i="0" dirty="0">
                <a:effectLst/>
                <a:latin typeface="Calibri"/>
                <a:ea typeface="Calibri"/>
                <a:cs typeface="Calibri"/>
              </a:rPr>
              <a:t> and call for other support if needed such as nurse, Social Services, management to talk with family about resident choices and risks.  </a:t>
            </a:r>
            <a:endParaRPr lang="en-US">
              <a:latin typeface="Aptos" panose="020B0004020202020204"/>
              <a:ea typeface="Calibri"/>
              <a:cs typeface="Calibri"/>
            </a:endParaRPr>
          </a:p>
          <a:p>
            <a:pPr>
              <a:buFont typeface="Arial" panose="020F0302020204030204"/>
              <a:buChar char="•"/>
            </a:pPr>
            <a:r>
              <a:rPr lang="en-US" sz="1800" b="0" i="0" dirty="0">
                <a:effectLst/>
                <a:latin typeface="Calibri"/>
                <a:ea typeface="Calibri"/>
                <a:cs typeface="Calibri"/>
              </a:rPr>
              <a:t>Example:  </a:t>
            </a:r>
            <a:endParaRPr lang="en-US" dirty="0"/>
          </a:p>
          <a:p>
            <a:pPr marL="0" indent="0" rtl="0" fontAlgn="base">
              <a:buNone/>
            </a:pPr>
            <a:r>
              <a:rPr lang="en-US" sz="1800" b="0" i="0" dirty="0">
                <a:effectLst/>
                <a:latin typeface="Calibri"/>
                <a:ea typeface="Calibri"/>
                <a:cs typeface="Calibri"/>
              </a:rPr>
              <a:t>If resident family wants resident to get hair cut/ permed and resident </a:t>
            </a:r>
            <a:r>
              <a:rPr lang="en-US" sz="1800" b="0" i="0">
                <a:effectLst/>
                <a:latin typeface="Calibri"/>
                <a:ea typeface="Calibri"/>
                <a:cs typeface="Calibri"/>
              </a:rPr>
              <a:t>states</a:t>
            </a:r>
            <a:r>
              <a:rPr lang="en-US" sz="1800">
                <a:latin typeface="Calibri"/>
                <a:ea typeface="Calibri"/>
                <a:cs typeface="Calibri"/>
              </a:rPr>
              <a:t>,</a:t>
            </a:r>
            <a:r>
              <a:rPr lang="en-US" sz="1800" b="0" i="0" dirty="0">
                <a:effectLst/>
                <a:latin typeface="Calibri"/>
                <a:ea typeface="Calibri"/>
                <a:cs typeface="Calibri"/>
              </a:rPr>
              <a:t> they do not want to get hair done. Staff are to respect resident wishes in the moment and educate family of their choices.   </a:t>
            </a:r>
          </a:p>
          <a:p>
            <a:pPr marL="0" indent="0">
              <a:buNone/>
            </a:pPr>
            <a:endParaRPr lang="en-US" sz="1800" dirty="0">
              <a:latin typeface="Calibri"/>
              <a:ea typeface="Calibri"/>
              <a:cs typeface="Calibri"/>
            </a:endParaRPr>
          </a:p>
          <a:p>
            <a:pPr marL="0" indent="0" fontAlgn="base">
              <a:buNone/>
            </a:pPr>
            <a:r>
              <a:rPr lang="en-US" sz="1800" b="0" i="0" dirty="0">
                <a:effectLst/>
                <a:latin typeface="Calibri"/>
                <a:ea typeface="Calibri"/>
                <a:cs typeface="Calibri"/>
              </a:rPr>
              <a:t>If family state</a:t>
            </a:r>
            <a:r>
              <a:rPr lang="en-US" sz="1800" dirty="0">
                <a:latin typeface="Calibri"/>
                <a:ea typeface="Calibri"/>
                <a:cs typeface="Calibri"/>
              </a:rPr>
              <a:t>s </a:t>
            </a:r>
            <a:r>
              <a:rPr lang="en-US" sz="1800" b="0" i="0" dirty="0">
                <a:effectLst/>
                <a:latin typeface="Calibri"/>
                <a:ea typeface="Calibri"/>
                <a:cs typeface="Calibri"/>
              </a:rPr>
              <a:t>they want mom/dad up and out for activity. But resident tells you he/she does not want to go to activity</a:t>
            </a:r>
            <a:r>
              <a:rPr lang="en-US" sz="1800" dirty="0">
                <a:latin typeface="Calibri"/>
                <a:ea typeface="Calibri"/>
                <a:cs typeface="Calibri"/>
              </a:rPr>
              <a:t>;</a:t>
            </a:r>
            <a:r>
              <a:rPr lang="en-US" sz="1800" b="0" i="0" dirty="0">
                <a:effectLst/>
                <a:latin typeface="Calibri"/>
                <a:ea typeface="Calibri"/>
                <a:cs typeface="Calibri"/>
              </a:rPr>
              <a:t> </a:t>
            </a:r>
            <a:r>
              <a:rPr lang="en-US" sz="1800" dirty="0">
                <a:latin typeface="Calibri"/>
                <a:ea typeface="Calibri"/>
                <a:cs typeface="Calibri"/>
              </a:rPr>
              <a:t>Staff</a:t>
            </a:r>
            <a:r>
              <a:rPr lang="en-US" sz="1800" b="0" i="0" dirty="0">
                <a:effectLst/>
                <a:latin typeface="Calibri"/>
                <a:ea typeface="Calibri"/>
                <a:cs typeface="Calibri"/>
              </a:rPr>
              <a:t> should respect </a:t>
            </a:r>
            <a:r>
              <a:rPr lang="en-US" sz="1800" dirty="0">
                <a:latin typeface="Calibri"/>
                <a:ea typeface="Calibri"/>
                <a:cs typeface="Calibri"/>
              </a:rPr>
              <a:t>resident wish</a:t>
            </a:r>
            <a:r>
              <a:rPr lang="en-US" sz="1800" b="0" i="0" dirty="0">
                <a:effectLst/>
                <a:latin typeface="Calibri"/>
                <a:ea typeface="Calibri"/>
                <a:cs typeface="Calibri"/>
              </a:rPr>
              <a:t> in that moment and education family on resident choices. This is the resident right to do activity of their choice.   </a:t>
            </a:r>
          </a:p>
          <a:p>
            <a:endParaRPr lang="en-US" sz="1800" dirty="0"/>
          </a:p>
        </p:txBody>
      </p:sp>
      <p:sp>
        <p:nvSpPr>
          <p:cNvPr id="16" name="Oval 15">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descr="A person hugging another person&#10;&#10;Description automatically generated">
            <a:extLst>
              <a:ext uri="{FF2B5EF4-FFF2-40B4-BE49-F238E27FC236}">
                <a16:creationId xmlns:a16="http://schemas.microsoft.com/office/drawing/2014/main" id="{BA21AE76-277E-8747-A656-C7AA41C87B27}"/>
              </a:ext>
            </a:extLst>
          </p:cNvPr>
          <p:cNvPicPr>
            <a:picLocks noChangeAspect="1"/>
          </p:cNvPicPr>
          <p:nvPr/>
        </p:nvPicPr>
        <p:blipFill>
          <a:blip r:embed="rId2" cstate="print">
            <a:extLst>
              <a:ext uri="{28A0092B-C50C-407E-A947-70E740481C1C}">
                <a14:useLocalDpi xmlns:a14="http://schemas.microsoft.com/office/drawing/2010/main" val="0"/>
              </a:ext>
            </a:extLst>
          </a:blip>
          <a:srcRect l="1828" r="3" b="3"/>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8" name="Arc 17">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7" name="Picture 6" descr="A group of people posing for a photo">
            <a:extLst>
              <a:ext uri="{FF2B5EF4-FFF2-40B4-BE49-F238E27FC236}">
                <a16:creationId xmlns:a16="http://schemas.microsoft.com/office/drawing/2014/main" id="{122F609F-F338-0045-5B15-16656CFFAAB1}"/>
              </a:ext>
            </a:extLst>
          </p:cNvPr>
          <p:cNvPicPr>
            <a:picLocks noChangeAspect="1"/>
          </p:cNvPicPr>
          <p:nvPr/>
        </p:nvPicPr>
        <p:blipFill>
          <a:blip r:embed="rId3" cstate="print">
            <a:extLst>
              <a:ext uri="{28A0092B-C50C-407E-A947-70E740481C1C}">
                <a14:useLocalDpi xmlns:a14="http://schemas.microsoft.com/office/drawing/2010/main" val="0"/>
              </a:ext>
            </a:extLst>
          </a:blip>
          <a:srcRect l="11070" r="10834"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267304664"/>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AE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D731904-7733-45B0-902C-289497204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504E6397-35D7-4AEC-9DA9-B7F6B12B8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3FB57-F390-1CEC-E802-789A36AC381E}"/>
              </a:ext>
            </a:extLst>
          </p:cNvPr>
          <p:cNvSpPr>
            <a:spLocks noGrp="1"/>
          </p:cNvSpPr>
          <p:nvPr>
            <p:ph type="title"/>
          </p:nvPr>
        </p:nvSpPr>
        <p:spPr>
          <a:xfrm>
            <a:off x="835153" y="3995928"/>
            <a:ext cx="4054110" cy="2435342"/>
          </a:xfrm>
        </p:spPr>
        <p:txBody>
          <a:bodyPr>
            <a:normAutofit fontScale="90000"/>
          </a:bodyPr>
          <a:lstStyle/>
          <a:p>
            <a:br>
              <a:rPr lang="en-US" sz="1300" b="0" i="0" dirty="0">
                <a:effectLst/>
                <a:latin typeface="Calibri" panose="020F0502020204030204" pitchFamily="34" charset="0"/>
              </a:rPr>
            </a:br>
            <a:br>
              <a:rPr lang="en-US" sz="1300" b="0" i="0" dirty="0">
                <a:effectLst/>
                <a:latin typeface="Calibri" panose="020F0502020204030204" pitchFamily="34" charset="0"/>
              </a:rPr>
            </a:br>
            <a:r>
              <a:rPr lang="en-US" sz="2000" b="0" i="0" dirty="0">
                <a:effectLst/>
                <a:latin typeface="Calibri"/>
                <a:ea typeface="Calibri"/>
                <a:cs typeface="Calibri"/>
              </a:rPr>
              <a:t>Transportation- resident have rights to go on outings as they should choose. This is for </a:t>
            </a:r>
            <a:r>
              <a:rPr lang="en-US" sz="2000" dirty="0">
                <a:latin typeface="Calibri"/>
                <a:ea typeface="Calibri"/>
                <a:cs typeface="Calibri"/>
              </a:rPr>
              <a:t>the residents.</a:t>
            </a:r>
            <a:br>
              <a:rPr lang="en-US" dirty="0"/>
            </a:br>
            <a:r>
              <a:rPr lang="en-US" sz="2000" dirty="0">
                <a:latin typeface="Calibri"/>
                <a:ea typeface="Calibri"/>
                <a:cs typeface="Calibri"/>
              </a:rPr>
              <a:t>Staff</a:t>
            </a:r>
            <a:r>
              <a:rPr lang="en-US" sz="2000" b="0" i="0" dirty="0">
                <a:effectLst/>
                <a:latin typeface="Calibri"/>
                <a:ea typeface="Calibri"/>
                <a:cs typeface="Calibri"/>
              </a:rPr>
              <a:t> </a:t>
            </a:r>
            <a:r>
              <a:rPr lang="en-US" sz="2000" dirty="0">
                <a:latin typeface="Calibri"/>
                <a:ea typeface="Calibri"/>
                <a:cs typeface="Calibri"/>
              </a:rPr>
              <a:t>not to</a:t>
            </a:r>
            <a:r>
              <a:rPr lang="en-US" sz="2000" b="0" i="0" dirty="0">
                <a:effectLst/>
                <a:latin typeface="Calibri"/>
                <a:ea typeface="Calibri"/>
                <a:cs typeface="Calibri"/>
              </a:rPr>
              <a:t> </a:t>
            </a:r>
            <a:r>
              <a:rPr lang="en-US" sz="2000" dirty="0">
                <a:latin typeface="Calibri"/>
                <a:ea typeface="Calibri"/>
                <a:cs typeface="Calibri"/>
              </a:rPr>
              <a:t>use this to </a:t>
            </a:r>
            <a:r>
              <a:rPr lang="en-US" sz="2000" b="0" i="0" dirty="0">
                <a:effectLst/>
                <a:latin typeface="Calibri"/>
                <a:ea typeface="Calibri"/>
                <a:cs typeface="Calibri"/>
              </a:rPr>
              <a:t>get out of work for a few hours. </a:t>
            </a:r>
            <a:br>
              <a:rPr lang="en-US" sz="2000" dirty="0">
                <a:latin typeface="Calibri"/>
                <a:ea typeface="Calibri"/>
                <a:cs typeface="Calibri"/>
              </a:rPr>
            </a:br>
            <a:r>
              <a:rPr lang="en-US" sz="2000" b="0" i="0" dirty="0">
                <a:effectLst/>
                <a:latin typeface="Calibri"/>
                <a:ea typeface="Calibri"/>
                <a:cs typeface="Calibri"/>
              </a:rPr>
              <a:t>Do Not except money or them to buy you items or food on outings.   </a:t>
            </a:r>
            <a:br>
              <a:rPr lang="en-US" sz="1300" b="0" i="0" dirty="0">
                <a:effectLst/>
                <a:latin typeface="Calibri" panose="020F0502020204030204" pitchFamily="34" charset="0"/>
              </a:rPr>
            </a:br>
            <a:endParaRPr lang="en-US" sz="1300" dirty="0"/>
          </a:p>
        </p:txBody>
      </p:sp>
      <p:pic>
        <p:nvPicPr>
          <p:cNvPr id="5" name="Picture 4" descr="A group of people standing around a cake&#10;&#10;Description automatically generated">
            <a:extLst>
              <a:ext uri="{FF2B5EF4-FFF2-40B4-BE49-F238E27FC236}">
                <a16:creationId xmlns:a16="http://schemas.microsoft.com/office/drawing/2014/main" id="{FD267FE7-2009-E7BD-FEDA-DAF8B841092A}"/>
              </a:ext>
            </a:extLst>
          </p:cNvPr>
          <p:cNvPicPr>
            <a:picLocks noChangeAspect="1"/>
          </p:cNvPicPr>
          <p:nvPr/>
        </p:nvPicPr>
        <p:blipFill>
          <a:blip r:embed="rId2" cstate="print">
            <a:extLst>
              <a:ext uri="{28A0092B-C50C-407E-A947-70E740481C1C}">
                <a14:useLocalDpi xmlns:a14="http://schemas.microsoft.com/office/drawing/2010/main" val="0"/>
              </a:ext>
            </a:extLst>
          </a:blip>
          <a:srcRect b="9602"/>
          <a:stretch/>
        </p:blipFill>
        <p:spPr>
          <a:xfrm>
            <a:off x="6" y="10"/>
            <a:ext cx="4884383" cy="3995918"/>
          </a:xfrm>
          <a:prstGeom prst="rect">
            <a:avLst/>
          </a:prstGeom>
        </p:spPr>
      </p:pic>
      <p:pic>
        <p:nvPicPr>
          <p:cNvPr id="7" name="Picture 6" descr="A person standing next to a person in a wheelchair&#10;&#10;Description automatically generated">
            <a:extLst>
              <a:ext uri="{FF2B5EF4-FFF2-40B4-BE49-F238E27FC236}">
                <a16:creationId xmlns:a16="http://schemas.microsoft.com/office/drawing/2014/main" id="{8F1D5422-18B1-F8FB-FC90-7D7F11C265C9}"/>
              </a:ext>
            </a:extLst>
          </p:cNvPr>
          <p:cNvPicPr>
            <a:picLocks noChangeAspect="1"/>
          </p:cNvPicPr>
          <p:nvPr/>
        </p:nvPicPr>
        <p:blipFill>
          <a:blip r:embed="rId3" cstate="print">
            <a:extLst>
              <a:ext uri="{28A0092B-C50C-407E-A947-70E740481C1C}">
                <a14:useLocalDpi xmlns:a14="http://schemas.microsoft.com/office/drawing/2010/main" val="0"/>
              </a:ext>
            </a:extLst>
          </a:blip>
          <a:srcRect r="1" b="15888"/>
          <a:stretch/>
        </p:blipFill>
        <p:spPr>
          <a:xfrm>
            <a:off x="5074877" y="10"/>
            <a:ext cx="7117118" cy="3995918"/>
          </a:xfrm>
          <a:prstGeom prst="rect">
            <a:avLst/>
          </a:prstGeom>
        </p:spPr>
      </p:pic>
      <p:sp>
        <p:nvSpPr>
          <p:cNvPr id="21" name="Rectangle 20">
            <a:extLst>
              <a:ext uri="{FF2B5EF4-FFF2-40B4-BE49-F238E27FC236}">
                <a16:creationId xmlns:a16="http://schemas.microsoft.com/office/drawing/2014/main" id="{62C5A04F-2AEB-4631-8314-A8B812E1E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8" name="Rectangle 17">
            <a:extLst>
              <a:ext uri="{FF2B5EF4-FFF2-40B4-BE49-F238E27FC236}">
                <a16:creationId xmlns:a16="http://schemas.microsoft.com/office/drawing/2014/main" id="{4B2B1C70-BF3F-41BD-871B-63D8F911F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CE66001-32AC-4744-6B19-248968492B82}"/>
              </a:ext>
            </a:extLst>
          </p:cNvPr>
          <p:cNvSpPr>
            <a:spLocks noGrp="1"/>
          </p:cNvSpPr>
          <p:nvPr>
            <p:ph idx="1"/>
          </p:nvPr>
        </p:nvSpPr>
        <p:spPr>
          <a:xfrm>
            <a:off x="5075512" y="4435723"/>
            <a:ext cx="6281336" cy="1753705"/>
          </a:xfrm>
        </p:spPr>
        <p:txBody>
          <a:bodyPr anchor="ctr">
            <a:noAutofit/>
          </a:bodyPr>
          <a:lstStyle/>
          <a:p>
            <a:pPr rtl="0" fontAlgn="base">
              <a:buFont typeface="+mj-lt"/>
              <a:buAutoNum type="arabicPeriod"/>
            </a:pPr>
            <a:r>
              <a:rPr lang="en-US" sz="1800" b="0" i="0" dirty="0">
                <a:effectLst/>
                <a:latin typeface="Abadi" panose="020F0502020204030204" pitchFamily="34" charset="0"/>
              </a:rPr>
              <a:t>Staff can educate resident on risk factors such as safety when wanting to uber</a:t>
            </a:r>
          </a:p>
          <a:p>
            <a:pPr rtl="0" fontAlgn="base">
              <a:buFont typeface="+mj-lt"/>
              <a:buAutoNum type="arabicPeriod"/>
            </a:pPr>
            <a:r>
              <a:rPr lang="en-US" sz="1800" dirty="0">
                <a:latin typeface="Abadi" panose="020F0502020204030204" pitchFamily="34" charset="0"/>
              </a:rPr>
              <a:t>Staff </a:t>
            </a:r>
            <a:r>
              <a:rPr lang="en-US" sz="1800" b="0" i="0" dirty="0">
                <a:effectLst/>
                <a:latin typeface="Abadi" panose="020F0502020204030204" pitchFamily="34" charset="0"/>
              </a:rPr>
              <a:t>are to assist resident when they want to go on outings.   </a:t>
            </a:r>
          </a:p>
          <a:p>
            <a:pPr rtl="0" fontAlgn="base">
              <a:buFont typeface="+mj-lt"/>
              <a:buAutoNum type="arabicPeriod" startAt="2"/>
            </a:pPr>
            <a:r>
              <a:rPr lang="en-US" sz="1800" b="0" i="0" dirty="0">
                <a:effectLst/>
                <a:latin typeface="Abadi" panose="020F0502020204030204" pitchFamily="34" charset="0"/>
              </a:rPr>
              <a:t>Staff can assist resident on getting out their resident funds from </a:t>
            </a:r>
            <a:r>
              <a:rPr lang="en-US" sz="1800" b="0" i="0" dirty="0" err="1">
                <a:effectLst/>
                <a:latin typeface="Abadi" panose="020F0502020204030204" pitchFamily="34" charset="0"/>
              </a:rPr>
              <a:t>cubex</a:t>
            </a:r>
            <a:r>
              <a:rPr lang="en-US" sz="1800" b="0" i="0" dirty="0">
                <a:effectLst/>
                <a:latin typeface="Abadi" panose="020F0502020204030204" pitchFamily="34" charset="0"/>
              </a:rPr>
              <a:t>  </a:t>
            </a:r>
          </a:p>
          <a:p>
            <a:pPr marL="0" indent="0">
              <a:buNone/>
            </a:pPr>
            <a:r>
              <a:rPr lang="en-US" sz="1800" dirty="0">
                <a:latin typeface="Abadi" panose="020F0502020204030204" pitchFamily="34" charset="0"/>
              </a:rPr>
              <a:t>3. Uber/transportation list</a:t>
            </a:r>
          </a:p>
        </p:txBody>
      </p:sp>
    </p:spTree>
    <p:extLst>
      <p:ext uri="{BB962C8B-B14F-4D97-AF65-F5344CB8AC3E}">
        <p14:creationId xmlns:p14="http://schemas.microsoft.com/office/powerpoint/2010/main" val="10610210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39C3C864-C625-4883-B868-9A4C470F4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291" y="3296652"/>
            <a:ext cx="12202113" cy="3561346"/>
          </a:xfrm>
          <a:custGeom>
            <a:avLst/>
            <a:gdLst>
              <a:gd name="connsiteX0" fmla="*/ 0 w 12202113"/>
              <a:gd name="connsiteY0" fmla="*/ 3188466 h 3188466"/>
              <a:gd name="connsiteX1" fmla="*/ 10116 w 12202113"/>
              <a:gd name="connsiteY1" fmla="*/ 2657641 h 3188466"/>
              <a:gd name="connsiteX2" fmla="*/ 10116 w 12202113"/>
              <a:gd name="connsiteY2" fmla="*/ 0 h 3188466"/>
              <a:gd name="connsiteX3" fmla="*/ 12202113 w 12202113"/>
              <a:gd name="connsiteY3" fmla="*/ 0 h 3188466"/>
              <a:gd name="connsiteX4" fmla="*/ 12202113 w 12202113"/>
              <a:gd name="connsiteY4" fmla="*/ 2879832 h 3188466"/>
              <a:gd name="connsiteX5" fmla="*/ 12198167 w 12202113"/>
              <a:gd name="connsiteY5" fmla="*/ 2880360 h 3188466"/>
              <a:gd name="connsiteX6" fmla="*/ 12122128 w 12202113"/>
              <a:gd name="connsiteY6" fmla="*/ 2887194 h 3188466"/>
              <a:gd name="connsiteX7" fmla="*/ 12028868 w 12202113"/>
              <a:gd name="connsiteY7" fmla="*/ 2911786 h 3188466"/>
              <a:gd name="connsiteX8" fmla="*/ 11995238 w 12202113"/>
              <a:gd name="connsiteY8" fmla="*/ 2914090 h 3188466"/>
              <a:gd name="connsiteX9" fmla="*/ 11996460 w 12202113"/>
              <a:gd name="connsiteY9" fmla="*/ 2918442 h 3188466"/>
              <a:gd name="connsiteX10" fmla="*/ 11983968 w 12202113"/>
              <a:gd name="connsiteY10" fmla="*/ 2918762 h 3188466"/>
              <a:gd name="connsiteX11" fmla="*/ 11956084 w 12202113"/>
              <a:gd name="connsiteY11" fmla="*/ 2918868 h 3188466"/>
              <a:gd name="connsiteX12" fmla="*/ 11872586 w 12202113"/>
              <a:gd name="connsiteY12" fmla="*/ 2920076 h 3188466"/>
              <a:gd name="connsiteX13" fmla="*/ 11849804 w 12202113"/>
              <a:gd name="connsiteY13" fmla="*/ 2928420 h 3188466"/>
              <a:gd name="connsiteX14" fmla="*/ 11828254 w 12202113"/>
              <a:gd name="connsiteY14" fmla="*/ 2928551 h 3188466"/>
              <a:gd name="connsiteX15" fmla="*/ 11703277 w 12202113"/>
              <a:gd name="connsiteY15" fmla="*/ 2939735 h 3188466"/>
              <a:gd name="connsiteX16" fmla="*/ 11686094 w 12202113"/>
              <a:gd name="connsiteY16" fmla="*/ 2940570 h 3188466"/>
              <a:gd name="connsiteX17" fmla="*/ 11676788 w 12202113"/>
              <a:gd name="connsiteY17" fmla="*/ 2944321 h 3188466"/>
              <a:gd name="connsiteX18" fmla="*/ 11643464 w 12202113"/>
              <a:gd name="connsiteY18" fmla="*/ 2945066 h 3188466"/>
              <a:gd name="connsiteX19" fmla="*/ 11641922 w 12202113"/>
              <a:gd name="connsiteY19" fmla="*/ 2947200 h 3188466"/>
              <a:gd name="connsiteX20" fmla="*/ 11532386 w 12202113"/>
              <a:gd name="connsiteY20" fmla="*/ 2965529 h 3188466"/>
              <a:gd name="connsiteX21" fmla="*/ 11513619 w 12202113"/>
              <a:gd name="connsiteY21" fmla="*/ 2968556 h 3188466"/>
              <a:gd name="connsiteX22" fmla="*/ 11497404 w 12202113"/>
              <a:gd name="connsiteY22" fmla="*/ 2967639 h 3188466"/>
              <a:gd name="connsiteX23" fmla="*/ 11407630 w 12202113"/>
              <a:gd name="connsiteY23" fmla="*/ 2970255 h 3188466"/>
              <a:gd name="connsiteX24" fmla="*/ 11386276 w 12202113"/>
              <a:gd name="connsiteY24" fmla="*/ 2968648 h 3188466"/>
              <a:gd name="connsiteX25" fmla="*/ 11377296 w 12202113"/>
              <a:gd name="connsiteY25" fmla="*/ 2965257 h 3188466"/>
              <a:gd name="connsiteX26" fmla="*/ 11342536 w 12202113"/>
              <a:gd name="connsiteY26" fmla="*/ 2971666 h 3188466"/>
              <a:gd name="connsiteX27" fmla="*/ 11288902 w 12202113"/>
              <a:gd name="connsiteY27" fmla="*/ 2976058 h 3188466"/>
              <a:gd name="connsiteX28" fmla="*/ 11263411 w 12202113"/>
              <a:gd name="connsiteY28" fmla="*/ 2979228 h 3188466"/>
              <a:gd name="connsiteX29" fmla="*/ 11242843 w 12202113"/>
              <a:gd name="connsiteY29" fmla="*/ 2977303 h 3188466"/>
              <a:gd name="connsiteX30" fmla="*/ 11125798 w 12202113"/>
              <a:gd name="connsiteY30" fmla="*/ 2976816 h 3188466"/>
              <a:gd name="connsiteX31" fmla="*/ 11098884 w 12202113"/>
              <a:gd name="connsiteY31" fmla="*/ 2973758 h 3188466"/>
              <a:gd name="connsiteX32" fmla="*/ 11086128 w 12202113"/>
              <a:gd name="connsiteY32" fmla="*/ 2967663 h 3188466"/>
              <a:gd name="connsiteX33" fmla="*/ 11076132 w 12202113"/>
              <a:gd name="connsiteY33" fmla="*/ 2969836 h 3188466"/>
              <a:gd name="connsiteX34" fmla="*/ 11005337 w 12202113"/>
              <a:gd name="connsiteY34" fmla="*/ 2970053 h 3188466"/>
              <a:gd name="connsiteX35" fmla="*/ 10959154 w 12202113"/>
              <a:gd name="connsiteY35" fmla="*/ 2970750 h 3188466"/>
              <a:gd name="connsiteX36" fmla="*/ 10956347 w 12202113"/>
              <a:gd name="connsiteY36" fmla="*/ 2979118 h 3188466"/>
              <a:gd name="connsiteX37" fmla="*/ 10915223 w 12202113"/>
              <a:gd name="connsiteY37" fmla="*/ 2982099 h 3188466"/>
              <a:gd name="connsiteX38" fmla="*/ 10871398 w 12202113"/>
              <a:gd name="connsiteY38" fmla="*/ 2976728 h 3188466"/>
              <a:gd name="connsiteX39" fmla="*/ 10819743 w 12202113"/>
              <a:gd name="connsiteY39" fmla="*/ 2977481 h 3188466"/>
              <a:gd name="connsiteX40" fmla="*/ 10788834 w 12202113"/>
              <a:gd name="connsiteY40" fmla="*/ 2977840 h 3188466"/>
              <a:gd name="connsiteX41" fmla="*/ 10707711 w 12202113"/>
              <a:gd name="connsiteY41" fmla="*/ 2985644 h 3188466"/>
              <a:gd name="connsiteX42" fmla="*/ 10576086 w 12202113"/>
              <a:gd name="connsiteY42" fmla="*/ 3015319 h 3188466"/>
              <a:gd name="connsiteX43" fmla="*/ 10534761 w 12202113"/>
              <a:gd name="connsiteY43" fmla="*/ 3019524 h 3188466"/>
              <a:gd name="connsiteX44" fmla="*/ 10527537 w 12202113"/>
              <a:gd name="connsiteY44" fmla="*/ 3017814 h 3188466"/>
              <a:gd name="connsiteX45" fmla="*/ 10321799 w 12202113"/>
              <a:gd name="connsiteY45" fmla="*/ 3035635 h 3188466"/>
              <a:gd name="connsiteX46" fmla="*/ 10284989 w 12202113"/>
              <a:gd name="connsiteY46" fmla="*/ 3036679 h 3188466"/>
              <a:gd name="connsiteX47" fmla="*/ 10257423 w 12202113"/>
              <a:gd name="connsiteY47" fmla="*/ 3036027 h 3188466"/>
              <a:gd name="connsiteX48" fmla="*/ 10191450 w 12202113"/>
              <a:gd name="connsiteY48" fmla="*/ 3041963 h 3188466"/>
              <a:gd name="connsiteX49" fmla="*/ 10083845 w 12202113"/>
              <a:gd name="connsiteY49" fmla="*/ 3054978 h 3188466"/>
              <a:gd name="connsiteX50" fmla="*/ 10060611 w 12202113"/>
              <a:gd name="connsiteY50" fmla="*/ 3057035 h 3188466"/>
              <a:gd name="connsiteX51" fmla="*/ 10039363 w 12202113"/>
              <a:gd name="connsiteY51" fmla="*/ 3055961 h 3188466"/>
              <a:gd name="connsiteX52" fmla="*/ 10033322 w 12202113"/>
              <a:gd name="connsiteY52" fmla="*/ 3053238 h 3188466"/>
              <a:gd name="connsiteX53" fmla="*/ 10020337 w 12202113"/>
              <a:gd name="connsiteY53" fmla="*/ 3053912 h 3188466"/>
              <a:gd name="connsiteX54" fmla="*/ 10016616 w 12202113"/>
              <a:gd name="connsiteY54" fmla="*/ 3053498 h 3188466"/>
              <a:gd name="connsiteX55" fmla="*/ 9995549 w 12202113"/>
              <a:gd name="connsiteY55" fmla="*/ 3051719 h 3188466"/>
              <a:gd name="connsiteX56" fmla="*/ 9957212 w 12202113"/>
              <a:gd name="connsiteY56" fmla="*/ 3062663 h 3188466"/>
              <a:gd name="connsiteX57" fmla="*/ 9904584 w 12202113"/>
              <a:gd name="connsiteY57" fmla="*/ 3063999 h 3188466"/>
              <a:gd name="connsiteX58" fmla="*/ 9713857 w 12202113"/>
              <a:gd name="connsiteY58" fmla="*/ 3087955 h 3188466"/>
              <a:gd name="connsiteX59" fmla="*/ 9678879 w 12202113"/>
              <a:gd name="connsiteY59" fmla="*/ 3079676 h 3188466"/>
              <a:gd name="connsiteX60" fmla="*/ 9598760 w 12202113"/>
              <a:gd name="connsiteY60" fmla="*/ 3085228 h 3188466"/>
              <a:gd name="connsiteX61" fmla="*/ 9488796 w 12202113"/>
              <a:gd name="connsiteY61" fmla="*/ 3115384 h 3188466"/>
              <a:gd name="connsiteX62" fmla="*/ 9341972 w 12202113"/>
              <a:gd name="connsiteY62" fmla="*/ 3126583 h 3188466"/>
              <a:gd name="connsiteX63" fmla="*/ 9333795 w 12202113"/>
              <a:gd name="connsiteY63" fmla="*/ 3132083 h 3188466"/>
              <a:gd name="connsiteX64" fmla="*/ 9321736 w 12202113"/>
              <a:gd name="connsiteY64" fmla="*/ 3135834 h 3188466"/>
              <a:gd name="connsiteX65" fmla="*/ 9319405 w 12202113"/>
              <a:gd name="connsiteY65" fmla="*/ 3135561 h 3188466"/>
              <a:gd name="connsiteX66" fmla="*/ 9302847 w 12202113"/>
              <a:gd name="connsiteY66" fmla="*/ 3137746 h 3188466"/>
              <a:gd name="connsiteX67" fmla="*/ 9300930 w 12202113"/>
              <a:gd name="connsiteY67" fmla="*/ 3139687 h 3188466"/>
              <a:gd name="connsiteX68" fmla="*/ 9290106 w 12202113"/>
              <a:gd name="connsiteY68" fmla="*/ 3141645 h 3188466"/>
              <a:gd name="connsiteX69" fmla="*/ 9270220 w 12202113"/>
              <a:gd name="connsiteY69" fmla="*/ 3146737 h 3188466"/>
              <a:gd name="connsiteX70" fmla="*/ 9265150 w 12202113"/>
              <a:gd name="connsiteY70" fmla="*/ 3146531 h 3188466"/>
              <a:gd name="connsiteX71" fmla="*/ 9233057 w 12202113"/>
              <a:gd name="connsiteY71" fmla="*/ 3152408 h 3188466"/>
              <a:gd name="connsiteX72" fmla="*/ 9231974 w 12202113"/>
              <a:gd name="connsiteY72" fmla="*/ 3151938 h 3188466"/>
              <a:gd name="connsiteX73" fmla="*/ 9220130 w 12202113"/>
              <a:gd name="connsiteY73" fmla="*/ 3151189 h 3188466"/>
              <a:gd name="connsiteX74" fmla="*/ 9198955 w 12202113"/>
              <a:gd name="connsiteY74" fmla="*/ 3151015 h 3188466"/>
              <a:gd name="connsiteX75" fmla="*/ 9142196 w 12202113"/>
              <a:gd name="connsiteY75" fmla="*/ 3143802 h 3188466"/>
              <a:gd name="connsiteX76" fmla="*/ 9108665 w 12202113"/>
              <a:gd name="connsiteY76" fmla="*/ 3149868 h 3188466"/>
              <a:gd name="connsiteX77" fmla="*/ 9014086 w 12202113"/>
              <a:gd name="connsiteY77" fmla="*/ 3150791 h 3188466"/>
              <a:gd name="connsiteX78" fmla="*/ 8915037 w 12202113"/>
              <a:gd name="connsiteY78" fmla="*/ 3140020 h 3188466"/>
              <a:gd name="connsiteX79" fmla="*/ 8815667 w 12202113"/>
              <a:gd name="connsiteY79" fmla="*/ 3138606 h 3188466"/>
              <a:gd name="connsiteX80" fmla="*/ 8779688 w 12202113"/>
              <a:gd name="connsiteY80" fmla="*/ 3138895 h 3188466"/>
              <a:gd name="connsiteX81" fmla="*/ 8715556 w 12202113"/>
              <a:gd name="connsiteY81" fmla="*/ 3135878 h 3188466"/>
              <a:gd name="connsiteX82" fmla="*/ 8686183 w 12202113"/>
              <a:gd name="connsiteY82" fmla="*/ 3132307 h 3188466"/>
              <a:gd name="connsiteX83" fmla="*/ 8684895 w 12202113"/>
              <a:gd name="connsiteY83" fmla="*/ 3132527 h 3188466"/>
              <a:gd name="connsiteX84" fmla="*/ 8682270 w 12202113"/>
              <a:gd name="connsiteY84" fmla="*/ 3130989 h 3188466"/>
              <a:gd name="connsiteX85" fmla="*/ 8676836 w 12202113"/>
              <a:gd name="connsiteY85" fmla="*/ 3130278 h 3188466"/>
              <a:gd name="connsiteX86" fmla="*/ 8662002 w 12202113"/>
              <a:gd name="connsiteY86" fmla="*/ 3130735 h 3188466"/>
              <a:gd name="connsiteX87" fmla="*/ 8656423 w 12202113"/>
              <a:gd name="connsiteY87" fmla="*/ 3131304 h 3188466"/>
              <a:gd name="connsiteX88" fmla="*/ 8648261 w 12202113"/>
              <a:gd name="connsiteY88" fmla="*/ 3131294 h 3188466"/>
              <a:gd name="connsiteX89" fmla="*/ 8648057 w 12202113"/>
              <a:gd name="connsiteY89" fmla="*/ 3131167 h 3188466"/>
              <a:gd name="connsiteX90" fmla="*/ 8640412 w 12202113"/>
              <a:gd name="connsiteY90" fmla="*/ 3131403 h 3188466"/>
              <a:gd name="connsiteX91" fmla="*/ 8603003 w 12202113"/>
              <a:gd name="connsiteY91" fmla="*/ 3134155 h 3188466"/>
              <a:gd name="connsiteX92" fmla="*/ 8553571 w 12202113"/>
              <a:gd name="connsiteY92" fmla="*/ 3122125 h 3188466"/>
              <a:gd name="connsiteX93" fmla="*/ 8533128 w 12202113"/>
              <a:gd name="connsiteY93" fmla="*/ 3120039 h 3188466"/>
              <a:gd name="connsiteX94" fmla="*/ 8522209 w 12202113"/>
              <a:gd name="connsiteY94" fmla="*/ 3118252 h 3188466"/>
              <a:gd name="connsiteX95" fmla="*/ 8521532 w 12202113"/>
              <a:gd name="connsiteY95" fmla="*/ 3117705 h 3188466"/>
              <a:gd name="connsiteX96" fmla="*/ 8485667 w 12202113"/>
              <a:gd name="connsiteY96" fmla="*/ 3120406 h 3188466"/>
              <a:gd name="connsiteX97" fmla="*/ 8480905 w 12202113"/>
              <a:gd name="connsiteY97" fmla="*/ 3119749 h 3188466"/>
              <a:gd name="connsiteX98" fmla="*/ 8457530 w 12202113"/>
              <a:gd name="connsiteY98" fmla="*/ 3122810 h 3188466"/>
              <a:gd name="connsiteX99" fmla="*/ 8445451 w 12202113"/>
              <a:gd name="connsiteY99" fmla="*/ 3123697 h 3188466"/>
              <a:gd name="connsiteX100" fmla="*/ 8442039 w 12202113"/>
              <a:gd name="connsiteY100" fmla="*/ 3125378 h 3188466"/>
              <a:gd name="connsiteX101" fmla="*/ 8424215 w 12202113"/>
              <a:gd name="connsiteY101" fmla="*/ 3125963 h 3188466"/>
              <a:gd name="connsiteX102" fmla="*/ 8422165 w 12202113"/>
              <a:gd name="connsiteY102" fmla="*/ 3125491 h 3188466"/>
              <a:gd name="connsiteX103" fmla="*/ 8407465 w 12202113"/>
              <a:gd name="connsiteY103" fmla="*/ 3127979 h 3188466"/>
              <a:gd name="connsiteX104" fmla="*/ 8395146 w 12202113"/>
              <a:gd name="connsiteY104" fmla="*/ 3132488 h 3188466"/>
              <a:gd name="connsiteX105" fmla="*/ 8243538 w 12202113"/>
              <a:gd name="connsiteY105" fmla="*/ 3129873 h 3188466"/>
              <a:gd name="connsiteX106" fmla="*/ 8112685 w 12202113"/>
              <a:gd name="connsiteY106" fmla="*/ 3148698 h 3188466"/>
              <a:gd name="connsiteX107" fmla="*/ 8026741 w 12202113"/>
              <a:gd name="connsiteY107" fmla="*/ 3154015 h 3188466"/>
              <a:gd name="connsiteX108" fmla="*/ 8030400 w 12202113"/>
              <a:gd name="connsiteY108" fmla="*/ 3146736 h 3188466"/>
              <a:gd name="connsiteX109" fmla="*/ 8002987 w 12202113"/>
              <a:gd name="connsiteY109" fmla="*/ 3135663 h 3188466"/>
              <a:gd name="connsiteX110" fmla="*/ 7798568 w 12202113"/>
              <a:gd name="connsiteY110" fmla="*/ 3141249 h 3188466"/>
              <a:gd name="connsiteX111" fmla="*/ 7746353 w 12202113"/>
              <a:gd name="connsiteY111" fmla="*/ 3137755 h 3188466"/>
              <a:gd name="connsiteX112" fmla="*/ 7700395 w 12202113"/>
              <a:gd name="connsiteY112" fmla="*/ 3144729 h 3188466"/>
              <a:gd name="connsiteX113" fmla="*/ 7681335 w 12202113"/>
              <a:gd name="connsiteY113" fmla="*/ 3141120 h 3188466"/>
              <a:gd name="connsiteX114" fmla="*/ 7678044 w 12202113"/>
              <a:gd name="connsiteY114" fmla="*/ 3140387 h 3188466"/>
              <a:gd name="connsiteX115" fmla="*/ 7664890 w 12202113"/>
              <a:gd name="connsiteY115" fmla="*/ 3139855 h 3188466"/>
              <a:gd name="connsiteX116" fmla="*/ 7661183 w 12202113"/>
              <a:gd name="connsiteY116" fmla="*/ 3136706 h 3188466"/>
              <a:gd name="connsiteX117" fmla="*/ 7641383 w 12202113"/>
              <a:gd name="connsiteY117" fmla="*/ 3133755 h 3188466"/>
              <a:gd name="connsiteX118" fmla="*/ 7617169 w 12202113"/>
              <a:gd name="connsiteY118" fmla="*/ 3133614 h 3188466"/>
              <a:gd name="connsiteX119" fmla="*/ 7531143 w 12202113"/>
              <a:gd name="connsiteY119" fmla="*/ 3132781 h 3188466"/>
              <a:gd name="connsiteX120" fmla="*/ 7517113 w 12202113"/>
              <a:gd name="connsiteY120" fmla="*/ 3134483 h 3188466"/>
              <a:gd name="connsiteX121" fmla="*/ 7471320 w 12202113"/>
              <a:gd name="connsiteY121" fmla="*/ 3131645 h 3188466"/>
              <a:gd name="connsiteX122" fmla="*/ 7430512 w 12202113"/>
              <a:gd name="connsiteY122" fmla="*/ 3131007 h 3188466"/>
              <a:gd name="connsiteX123" fmla="*/ 7404071 w 12202113"/>
              <a:gd name="connsiteY123" fmla="*/ 3132361 h 3188466"/>
              <a:gd name="connsiteX124" fmla="*/ 7397140 w 12202113"/>
              <a:gd name="connsiteY124" fmla="*/ 3131239 h 3188466"/>
              <a:gd name="connsiteX125" fmla="*/ 7370514 w 12202113"/>
              <a:gd name="connsiteY125" fmla="*/ 3130516 h 3188466"/>
              <a:gd name="connsiteX126" fmla="*/ 7356953 w 12202113"/>
              <a:gd name="connsiteY126" fmla="*/ 3132179 h 3188466"/>
              <a:gd name="connsiteX127" fmla="*/ 7343567 w 12202113"/>
              <a:gd name="connsiteY127" fmla="*/ 3128350 h 3188466"/>
              <a:gd name="connsiteX128" fmla="*/ 7340295 w 12202113"/>
              <a:gd name="connsiteY128" fmla="*/ 3125545 h 3188466"/>
              <a:gd name="connsiteX129" fmla="*/ 7321348 w 12202113"/>
              <a:gd name="connsiteY129" fmla="*/ 3126804 h 3188466"/>
              <a:gd name="connsiteX130" fmla="*/ 7305815 w 12202113"/>
              <a:gd name="connsiteY130" fmla="*/ 3124063 h 3188466"/>
              <a:gd name="connsiteX131" fmla="*/ 7292274 w 12202113"/>
              <a:gd name="connsiteY131" fmla="*/ 3125855 h 3188466"/>
              <a:gd name="connsiteX132" fmla="*/ 7286654 w 12202113"/>
              <a:gd name="connsiteY132" fmla="*/ 3125451 h 3188466"/>
              <a:gd name="connsiteX133" fmla="*/ 7272685 w 12202113"/>
              <a:gd name="connsiteY133" fmla="*/ 3124094 h 3188466"/>
              <a:gd name="connsiteX134" fmla="*/ 7248584 w 12202113"/>
              <a:gd name="connsiteY134" fmla="*/ 3121080 h 3188466"/>
              <a:gd name="connsiteX135" fmla="*/ 7241065 w 12202113"/>
              <a:gd name="connsiteY135" fmla="*/ 3120661 h 3188466"/>
              <a:gd name="connsiteX136" fmla="*/ 7224696 w 12202113"/>
              <a:gd name="connsiteY136" fmla="*/ 3116051 h 3188466"/>
              <a:gd name="connsiteX137" fmla="*/ 7193009 w 12202113"/>
              <a:gd name="connsiteY137" fmla="*/ 3112108 h 3188466"/>
              <a:gd name="connsiteX138" fmla="*/ 7137220 w 12202113"/>
              <a:gd name="connsiteY138" fmla="*/ 3098354 h 3188466"/>
              <a:gd name="connsiteX139" fmla="*/ 7104427 w 12202113"/>
              <a:gd name="connsiteY139" fmla="*/ 3091790 h 3188466"/>
              <a:gd name="connsiteX140" fmla="*/ 7082240 w 12202113"/>
              <a:gd name="connsiteY140" fmla="*/ 3085740 h 3188466"/>
              <a:gd name="connsiteX141" fmla="*/ 7016754 w 12202113"/>
              <a:gd name="connsiteY141" fmla="*/ 3077196 h 3188466"/>
              <a:gd name="connsiteX142" fmla="*/ 6904436 w 12202113"/>
              <a:gd name="connsiteY142" fmla="*/ 3065900 h 3188466"/>
              <a:gd name="connsiteX143" fmla="*/ 6881434 w 12202113"/>
              <a:gd name="connsiteY143" fmla="*/ 3062865 h 3188466"/>
              <a:gd name="connsiteX144" fmla="*/ 6865273 w 12202113"/>
              <a:gd name="connsiteY144" fmla="*/ 3057749 h 3188466"/>
              <a:gd name="connsiteX145" fmla="*/ 6864671 w 12202113"/>
              <a:gd name="connsiteY145" fmla="*/ 3054378 h 3188466"/>
              <a:gd name="connsiteX146" fmla="*/ 6852599 w 12202113"/>
              <a:gd name="connsiteY146" fmla="*/ 3052306 h 3188466"/>
              <a:gd name="connsiteX147" fmla="*/ 6850143 w 12202113"/>
              <a:gd name="connsiteY147" fmla="*/ 3051232 h 3188466"/>
              <a:gd name="connsiteX148" fmla="*/ 6835301 w 12202113"/>
              <a:gd name="connsiteY148" fmla="*/ 3045593 h 3188466"/>
              <a:gd name="connsiteX149" fmla="*/ 6784871 w 12202113"/>
              <a:gd name="connsiteY149" fmla="*/ 3046562 h 3188466"/>
              <a:gd name="connsiteX150" fmla="*/ 6738245 w 12202113"/>
              <a:gd name="connsiteY150" fmla="*/ 3037055 h 3188466"/>
              <a:gd name="connsiteX151" fmla="*/ 6537703 w 12202113"/>
              <a:gd name="connsiteY151" fmla="*/ 3017736 h 3188466"/>
              <a:gd name="connsiteX152" fmla="*/ 6521858 w 12202113"/>
              <a:gd name="connsiteY152" fmla="*/ 3004158 h 3188466"/>
              <a:gd name="connsiteX153" fmla="*/ 6445069 w 12202113"/>
              <a:gd name="connsiteY153" fmla="*/ 2992470 h 3188466"/>
              <a:gd name="connsiteX154" fmla="*/ 6302447 w 12202113"/>
              <a:gd name="connsiteY154" fmla="*/ 2994274 h 3188466"/>
              <a:gd name="connsiteX155" fmla="*/ 6160029 w 12202113"/>
              <a:gd name="connsiteY155" fmla="*/ 2973666 h 3188466"/>
              <a:gd name="connsiteX156" fmla="*/ 6144046 w 12202113"/>
              <a:gd name="connsiteY156" fmla="*/ 2976380 h 3188466"/>
              <a:gd name="connsiteX157" fmla="*/ 6127670 w 12202113"/>
              <a:gd name="connsiteY157" fmla="*/ 2976929 h 3188466"/>
              <a:gd name="connsiteX158" fmla="*/ 6126155 w 12202113"/>
              <a:gd name="connsiteY158" fmla="*/ 2976245 h 3188466"/>
              <a:gd name="connsiteX159" fmla="*/ 6108575 w 12202113"/>
              <a:gd name="connsiteY159" fmla="*/ 2974651 h 3188466"/>
              <a:gd name="connsiteX160" fmla="*/ 6103746 w 12202113"/>
              <a:gd name="connsiteY160" fmla="*/ 2975803 h 3188466"/>
              <a:gd name="connsiteX161" fmla="*/ 6091377 w 12202113"/>
              <a:gd name="connsiteY161" fmla="*/ 2975180 h 3188466"/>
              <a:gd name="connsiteX162" fmla="*/ 6066183 w 12202113"/>
              <a:gd name="connsiteY162" fmla="*/ 2975222 h 3188466"/>
              <a:gd name="connsiteX163" fmla="*/ 6063287 w 12202113"/>
              <a:gd name="connsiteY163" fmla="*/ 2974353 h 3188466"/>
              <a:gd name="connsiteX164" fmla="*/ 6054813 w 12202113"/>
              <a:gd name="connsiteY164" fmla="*/ 2974911 h 3188466"/>
              <a:gd name="connsiteX165" fmla="*/ 6050809 w 12202113"/>
              <a:gd name="connsiteY165" fmla="*/ 2973985 h 3188466"/>
              <a:gd name="connsiteX166" fmla="*/ 6013979 w 12202113"/>
              <a:gd name="connsiteY166" fmla="*/ 2974553 h 3188466"/>
              <a:gd name="connsiteX167" fmla="*/ 6013800 w 12202113"/>
              <a:gd name="connsiteY167" fmla="*/ 2973973 h 3188466"/>
              <a:gd name="connsiteX168" fmla="*/ 6004866 w 12202113"/>
              <a:gd name="connsiteY168" fmla="*/ 2971570 h 3188466"/>
              <a:gd name="connsiteX169" fmla="*/ 5987036 w 12202113"/>
              <a:gd name="connsiteY169" fmla="*/ 2968315 h 3188466"/>
              <a:gd name="connsiteX170" fmla="*/ 5950027 w 12202113"/>
              <a:gd name="connsiteY170" fmla="*/ 2953546 h 3188466"/>
              <a:gd name="connsiteX171" fmla="*/ 5911668 w 12202113"/>
              <a:gd name="connsiteY171" fmla="*/ 2954074 h 3188466"/>
              <a:gd name="connsiteX172" fmla="*/ 5904110 w 12202113"/>
              <a:gd name="connsiteY172" fmla="*/ 2953861 h 3188466"/>
              <a:gd name="connsiteX173" fmla="*/ 5904026 w 12202113"/>
              <a:gd name="connsiteY173" fmla="*/ 2953724 h 3188466"/>
              <a:gd name="connsiteX174" fmla="*/ 5896189 w 12202113"/>
              <a:gd name="connsiteY174" fmla="*/ 2953236 h 3188466"/>
              <a:gd name="connsiteX175" fmla="*/ 5890331 w 12202113"/>
              <a:gd name="connsiteY175" fmla="*/ 2953471 h 3188466"/>
              <a:gd name="connsiteX176" fmla="*/ 5875672 w 12202113"/>
              <a:gd name="connsiteY176" fmla="*/ 2953056 h 3188466"/>
              <a:gd name="connsiteX177" fmla="*/ 5871070 w 12202113"/>
              <a:gd name="connsiteY177" fmla="*/ 2952035 h 3188466"/>
              <a:gd name="connsiteX178" fmla="*/ 5869888 w 12202113"/>
              <a:gd name="connsiteY178" fmla="*/ 2950364 h 3188466"/>
              <a:gd name="connsiteX179" fmla="*/ 5868461 w 12202113"/>
              <a:gd name="connsiteY179" fmla="*/ 2950506 h 3188466"/>
              <a:gd name="connsiteX180" fmla="*/ 5843343 w 12202113"/>
              <a:gd name="connsiteY180" fmla="*/ 2945262 h 3188466"/>
              <a:gd name="connsiteX181" fmla="*/ 5784331 w 12202113"/>
              <a:gd name="connsiteY181" fmla="*/ 2938531 h 3188466"/>
              <a:gd name="connsiteX182" fmla="*/ 5749498 w 12202113"/>
              <a:gd name="connsiteY182" fmla="*/ 2936713 h 3188466"/>
              <a:gd name="connsiteX183" fmla="*/ 5655214 w 12202113"/>
              <a:gd name="connsiteY183" fmla="*/ 2929503 h 3188466"/>
              <a:gd name="connsiteX184" fmla="*/ 5561446 w 12202113"/>
              <a:gd name="connsiteY184" fmla="*/ 2920575 h 3188466"/>
              <a:gd name="connsiteX185" fmla="*/ 5519456 w 12202113"/>
              <a:gd name="connsiteY185" fmla="*/ 2906631 h 3188466"/>
              <a:gd name="connsiteX186" fmla="*/ 5514099 w 12202113"/>
              <a:gd name="connsiteY186" fmla="*/ 2906097 h 3188466"/>
              <a:gd name="connsiteX187" fmla="*/ 5499273 w 12202113"/>
              <a:gd name="connsiteY187" fmla="*/ 2907057 h 3188466"/>
              <a:gd name="connsiteX188" fmla="*/ 5493664 w 12202113"/>
              <a:gd name="connsiteY188" fmla="*/ 2907817 h 3188466"/>
              <a:gd name="connsiteX189" fmla="*/ 5485530 w 12202113"/>
              <a:gd name="connsiteY189" fmla="*/ 2908080 h 3188466"/>
              <a:gd name="connsiteX190" fmla="*/ 5485337 w 12202113"/>
              <a:gd name="connsiteY190" fmla="*/ 2907959 h 3188466"/>
              <a:gd name="connsiteX191" fmla="*/ 5477696 w 12202113"/>
              <a:gd name="connsiteY191" fmla="*/ 2908455 h 3188466"/>
              <a:gd name="connsiteX192" fmla="*/ 5440170 w 12202113"/>
              <a:gd name="connsiteY192" fmla="*/ 2912482 h 3188466"/>
              <a:gd name="connsiteX193" fmla="*/ 5391911 w 12202113"/>
              <a:gd name="connsiteY193" fmla="*/ 2902040 h 3188466"/>
              <a:gd name="connsiteX194" fmla="*/ 5371708 w 12202113"/>
              <a:gd name="connsiteY194" fmla="*/ 2900629 h 3188466"/>
              <a:gd name="connsiteX195" fmla="*/ 5360976 w 12202113"/>
              <a:gd name="connsiteY195" fmla="*/ 2899197 h 3188466"/>
              <a:gd name="connsiteX196" fmla="*/ 5360345 w 12202113"/>
              <a:gd name="connsiteY196" fmla="*/ 2898671 h 3188466"/>
              <a:gd name="connsiteX197" fmla="*/ 5324367 w 12202113"/>
              <a:gd name="connsiteY197" fmla="*/ 2902593 h 3188466"/>
              <a:gd name="connsiteX198" fmla="*/ 5319673 w 12202113"/>
              <a:gd name="connsiteY198" fmla="*/ 2902094 h 3188466"/>
              <a:gd name="connsiteX199" fmla="*/ 5296114 w 12202113"/>
              <a:gd name="connsiteY199" fmla="*/ 2905958 h 3188466"/>
              <a:gd name="connsiteX200" fmla="*/ 5283999 w 12202113"/>
              <a:gd name="connsiteY200" fmla="*/ 2907258 h 3188466"/>
              <a:gd name="connsiteX201" fmla="*/ 5280460 w 12202113"/>
              <a:gd name="connsiteY201" fmla="*/ 2909063 h 3188466"/>
              <a:gd name="connsiteX202" fmla="*/ 5262637 w 12202113"/>
              <a:gd name="connsiteY202" fmla="*/ 2910250 h 3188466"/>
              <a:gd name="connsiteX203" fmla="*/ 5260635 w 12202113"/>
              <a:gd name="connsiteY203" fmla="*/ 2909845 h 3188466"/>
              <a:gd name="connsiteX204" fmla="*/ 5245770 w 12202113"/>
              <a:gd name="connsiteY204" fmla="*/ 2912842 h 3188466"/>
              <a:gd name="connsiteX205" fmla="*/ 5233108 w 12202113"/>
              <a:gd name="connsiteY205" fmla="*/ 2917794 h 3188466"/>
              <a:gd name="connsiteX206" fmla="*/ 5082201 w 12202113"/>
              <a:gd name="connsiteY206" fmla="*/ 2920260 h 3188466"/>
              <a:gd name="connsiteX207" fmla="*/ 4939211 w 12202113"/>
              <a:gd name="connsiteY207" fmla="*/ 2931760 h 3188466"/>
              <a:gd name="connsiteX208" fmla="*/ 4794309 w 12202113"/>
              <a:gd name="connsiteY208" fmla="*/ 2937227 h 3188466"/>
              <a:gd name="connsiteX209" fmla="*/ 4637676 w 12202113"/>
              <a:gd name="connsiteY209" fmla="*/ 2946666 h 3188466"/>
              <a:gd name="connsiteX210" fmla="*/ 4585922 w 12202113"/>
              <a:gd name="connsiteY210" fmla="*/ 2944906 h 3188466"/>
              <a:gd name="connsiteX211" fmla="*/ 4539516 w 12202113"/>
              <a:gd name="connsiteY211" fmla="*/ 2953466 h 3188466"/>
              <a:gd name="connsiteX212" fmla="*/ 4520819 w 12202113"/>
              <a:gd name="connsiteY212" fmla="*/ 2950477 h 3188466"/>
              <a:gd name="connsiteX213" fmla="*/ 4517604 w 12202113"/>
              <a:gd name="connsiteY213" fmla="*/ 2949852 h 3188466"/>
              <a:gd name="connsiteX214" fmla="*/ 4504537 w 12202113"/>
              <a:gd name="connsiteY214" fmla="*/ 2949759 h 3188466"/>
              <a:gd name="connsiteX215" fmla="*/ 4501104 w 12202113"/>
              <a:gd name="connsiteY215" fmla="*/ 2946715 h 3188466"/>
              <a:gd name="connsiteX216" fmla="*/ 4342695 w 12202113"/>
              <a:gd name="connsiteY216" fmla="*/ 2951638 h 3188466"/>
              <a:gd name="connsiteX217" fmla="*/ 4274096 w 12202113"/>
              <a:gd name="connsiteY217" fmla="*/ 2953640 h 3188466"/>
              <a:gd name="connsiteX218" fmla="*/ 4248170 w 12202113"/>
              <a:gd name="connsiteY218" fmla="*/ 2951384 h 3188466"/>
              <a:gd name="connsiteX219" fmla="*/ 4147924 w 12202113"/>
              <a:gd name="connsiteY219" fmla="*/ 2945945 h 3188466"/>
              <a:gd name="connsiteX220" fmla="*/ 4061825 w 12202113"/>
              <a:gd name="connsiteY220" fmla="*/ 2944206 h 3188466"/>
              <a:gd name="connsiteX221" fmla="*/ 3998557 w 12202113"/>
              <a:gd name="connsiteY221" fmla="*/ 2955821 h 3188466"/>
              <a:gd name="connsiteX222" fmla="*/ 3993107 w 12202113"/>
              <a:gd name="connsiteY222" fmla="*/ 2953708 h 3188466"/>
              <a:gd name="connsiteX223" fmla="*/ 3949713 w 12202113"/>
              <a:gd name="connsiteY223" fmla="*/ 2955441 h 3188466"/>
              <a:gd name="connsiteX224" fmla="*/ 3797284 w 12202113"/>
              <a:gd name="connsiteY224" fmla="*/ 2977037 h 3188466"/>
              <a:gd name="connsiteX225" fmla="*/ 3712498 w 12202113"/>
              <a:gd name="connsiteY225" fmla="*/ 2979996 h 3188466"/>
              <a:gd name="connsiteX226" fmla="*/ 3682471 w 12202113"/>
              <a:gd name="connsiteY226" fmla="*/ 2978543 h 3188466"/>
              <a:gd name="connsiteX227" fmla="*/ 3632163 w 12202113"/>
              <a:gd name="connsiteY227" fmla="*/ 2976264 h 3188466"/>
              <a:gd name="connsiteX228" fmla="*/ 3594728 w 12202113"/>
              <a:gd name="connsiteY228" fmla="*/ 2968398 h 3188466"/>
              <a:gd name="connsiteX229" fmla="*/ 3552594 w 12202113"/>
              <a:gd name="connsiteY229" fmla="*/ 2968934 h 3188466"/>
              <a:gd name="connsiteX230" fmla="*/ 3542589 w 12202113"/>
              <a:gd name="connsiteY230" fmla="*/ 2977031 h 3188466"/>
              <a:gd name="connsiteX231" fmla="*/ 3497591 w 12202113"/>
              <a:gd name="connsiteY231" fmla="*/ 2975018 h 3188466"/>
              <a:gd name="connsiteX232" fmla="*/ 3429352 w 12202113"/>
              <a:gd name="connsiteY232" fmla="*/ 2971090 h 3188466"/>
              <a:gd name="connsiteX233" fmla="*/ 3389938 w 12202113"/>
              <a:gd name="connsiteY233" fmla="*/ 2970884 h 3188466"/>
              <a:gd name="connsiteX234" fmla="*/ 3282344 w 12202113"/>
              <a:gd name="connsiteY234" fmla="*/ 2968084 h 3188466"/>
              <a:gd name="connsiteX235" fmla="*/ 3174624 w 12202113"/>
              <a:gd name="connsiteY235" fmla="*/ 2963576 h 3188466"/>
              <a:gd name="connsiteX236" fmla="*/ 3111077 w 12202113"/>
              <a:gd name="connsiteY236" fmla="*/ 2951285 h 3188466"/>
              <a:gd name="connsiteX237" fmla="*/ 3022501 w 12202113"/>
              <a:gd name="connsiteY237" fmla="*/ 2948619 h 3188466"/>
              <a:gd name="connsiteX238" fmla="*/ 3007714 w 12202113"/>
              <a:gd name="connsiteY238" fmla="*/ 2946762 h 3188466"/>
              <a:gd name="connsiteX239" fmla="*/ 2903098 w 12202113"/>
              <a:gd name="connsiteY239" fmla="*/ 2940576 h 3188466"/>
              <a:gd name="connsiteX240" fmla="*/ 2781591 w 12202113"/>
              <a:gd name="connsiteY240" fmla="*/ 2946394 h 3188466"/>
              <a:gd name="connsiteX241" fmla="*/ 2627942 w 12202113"/>
              <a:gd name="connsiteY241" fmla="*/ 2919996 h 3188466"/>
              <a:gd name="connsiteX242" fmla="*/ 2354959 w 12202113"/>
              <a:gd name="connsiteY242" fmla="*/ 2882080 h 3188466"/>
              <a:gd name="connsiteX243" fmla="*/ 2063184 w 12202113"/>
              <a:gd name="connsiteY243" fmla="*/ 2879109 h 3188466"/>
              <a:gd name="connsiteX244" fmla="*/ 1986946 w 12202113"/>
              <a:gd name="connsiteY244" fmla="*/ 2887619 h 3188466"/>
              <a:gd name="connsiteX245" fmla="*/ 1763479 w 12202113"/>
              <a:gd name="connsiteY245" fmla="*/ 2909077 h 3188466"/>
              <a:gd name="connsiteX246" fmla="*/ 1537980 w 12202113"/>
              <a:gd name="connsiteY246" fmla="*/ 2960398 h 3188466"/>
              <a:gd name="connsiteX247" fmla="*/ 1395229 w 12202113"/>
              <a:gd name="connsiteY247" fmla="*/ 2975625 h 3188466"/>
              <a:gd name="connsiteX248" fmla="*/ 1327834 w 12202113"/>
              <a:gd name="connsiteY248" fmla="*/ 2989485 h 3188466"/>
              <a:gd name="connsiteX249" fmla="*/ 1280757 w 12202113"/>
              <a:gd name="connsiteY249" fmla="*/ 2992959 h 3188466"/>
              <a:gd name="connsiteX250" fmla="*/ 1252582 w 12202113"/>
              <a:gd name="connsiteY250" fmla="*/ 2995877 h 3188466"/>
              <a:gd name="connsiteX251" fmla="*/ 1204670 w 12202113"/>
              <a:gd name="connsiteY251" fmla="*/ 3014826 h 3188466"/>
              <a:gd name="connsiteX252" fmla="*/ 1020457 w 12202113"/>
              <a:gd name="connsiteY252" fmla="*/ 3031603 h 3188466"/>
              <a:gd name="connsiteX253" fmla="*/ 843248 w 12202113"/>
              <a:gd name="connsiteY253" fmla="*/ 3026954 h 3188466"/>
              <a:gd name="connsiteX254" fmla="*/ 583517 w 12202113"/>
              <a:gd name="connsiteY254" fmla="*/ 3089095 h 3188466"/>
              <a:gd name="connsiteX255" fmla="*/ 556836 w 12202113"/>
              <a:gd name="connsiteY255" fmla="*/ 3094374 h 3188466"/>
              <a:gd name="connsiteX256" fmla="*/ 412089 w 12202113"/>
              <a:gd name="connsiteY256" fmla="*/ 3121334 h 3188466"/>
              <a:gd name="connsiteX257" fmla="*/ 83929 w 12202113"/>
              <a:gd name="connsiteY257" fmla="*/ 3150566 h 318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12202113" h="3188466">
                <a:moveTo>
                  <a:pt x="0" y="3188466"/>
                </a:moveTo>
                <a:lnTo>
                  <a:pt x="10116" y="2657641"/>
                </a:lnTo>
                <a:lnTo>
                  <a:pt x="10116" y="0"/>
                </a:lnTo>
                <a:lnTo>
                  <a:pt x="12202113" y="0"/>
                </a:lnTo>
                <a:lnTo>
                  <a:pt x="12202113" y="2879832"/>
                </a:lnTo>
                <a:lnTo>
                  <a:pt x="12198167" y="2880360"/>
                </a:lnTo>
                <a:cubicBezTo>
                  <a:pt x="12163116" y="2884349"/>
                  <a:pt x="12143771" y="2884544"/>
                  <a:pt x="12122128" y="2887194"/>
                </a:cubicBezTo>
                <a:cubicBezTo>
                  <a:pt x="12087086" y="2893347"/>
                  <a:pt x="12050015" y="2907304"/>
                  <a:pt x="12028868" y="2911786"/>
                </a:cubicBezTo>
                <a:lnTo>
                  <a:pt x="11995238" y="2914090"/>
                </a:lnTo>
                <a:lnTo>
                  <a:pt x="11996460" y="2918442"/>
                </a:lnTo>
                <a:lnTo>
                  <a:pt x="11983968" y="2918762"/>
                </a:lnTo>
                <a:lnTo>
                  <a:pt x="11956084" y="2918868"/>
                </a:lnTo>
                <a:cubicBezTo>
                  <a:pt x="11938684" y="2919526"/>
                  <a:pt x="11890300" y="2918483"/>
                  <a:pt x="11872586" y="2920076"/>
                </a:cubicBezTo>
                <a:cubicBezTo>
                  <a:pt x="11867476" y="2924717"/>
                  <a:pt x="11859589" y="2927247"/>
                  <a:pt x="11849804" y="2928420"/>
                </a:cubicBezTo>
                <a:lnTo>
                  <a:pt x="11828254" y="2928551"/>
                </a:lnTo>
                <a:lnTo>
                  <a:pt x="11703277" y="2939735"/>
                </a:lnTo>
                <a:lnTo>
                  <a:pt x="11686094" y="2940570"/>
                </a:lnTo>
                <a:lnTo>
                  <a:pt x="11676788" y="2944321"/>
                </a:lnTo>
                <a:cubicBezTo>
                  <a:pt x="11669684" y="2945069"/>
                  <a:pt x="11649276" y="2944585"/>
                  <a:pt x="11643464" y="2945066"/>
                </a:cubicBezTo>
                <a:lnTo>
                  <a:pt x="11641922" y="2947200"/>
                </a:lnTo>
                <a:cubicBezTo>
                  <a:pt x="11623408" y="2950611"/>
                  <a:pt x="11553770" y="2961969"/>
                  <a:pt x="11532386" y="2965529"/>
                </a:cubicBezTo>
                <a:cubicBezTo>
                  <a:pt x="11528114" y="2962248"/>
                  <a:pt x="11518548" y="2967430"/>
                  <a:pt x="11513619" y="2968556"/>
                </a:cubicBezTo>
                <a:cubicBezTo>
                  <a:pt x="11512856" y="2966346"/>
                  <a:pt x="11500924" y="2965672"/>
                  <a:pt x="11497404" y="2967639"/>
                </a:cubicBezTo>
                <a:cubicBezTo>
                  <a:pt x="11413522" y="2978420"/>
                  <a:pt x="11455510" y="2956141"/>
                  <a:pt x="11407630" y="2970255"/>
                </a:cubicBezTo>
                <a:cubicBezTo>
                  <a:pt x="11399160" y="2971190"/>
                  <a:pt x="11392296" y="2970299"/>
                  <a:pt x="11386276" y="2968648"/>
                </a:cubicBezTo>
                <a:lnTo>
                  <a:pt x="11377296" y="2965257"/>
                </a:lnTo>
                <a:lnTo>
                  <a:pt x="11342536" y="2971666"/>
                </a:lnTo>
                <a:cubicBezTo>
                  <a:pt x="11325414" y="2973900"/>
                  <a:pt x="11307393" y="2975381"/>
                  <a:pt x="11288902" y="2976058"/>
                </a:cubicBezTo>
                <a:cubicBezTo>
                  <a:pt x="11284753" y="2971542"/>
                  <a:pt x="11270239" y="2977957"/>
                  <a:pt x="11263411" y="2979228"/>
                </a:cubicBezTo>
                <a:cubicBezTo>
                  <a:pt x="11263340" y="2976278"/>
                  <a:pt x="11248212" y="2974865"/>
                  <a:pt x="11242843" y="2977303"/>
                </a:cubicBezTo>
                <a:cubicBezTo>
                  <a:pt x="11130019" y="2987845"/>
                  <a:pt x="11193504" y="2960297"/>
                  <a:pt x="11125798" y="2976816"/>
                </a:cubicBezTo>
                <a:cubicBezTo>
                  <a:pt x="11114472" y="2977677"/>
                  <a:pt x="11105974" y="2976199"/>
                  <a:pt x="11098884" y="2973758"/>
                </a:cubicBezTo>
                <a:lnTo>
                  <a:pt x="11086128" y="2967663"/>
                </a:lnTo>
                <a:lnTo>
                  <a:pt x="11076132" y="2969836"/>
                </a:lnTo>
                <a:cubicBezTo>
                  <a:pt x="11038408" y="2970007"/>
                  <a:pt x="11027285" y="2963760"/>
                  <a:pt x="11005337" y="2970053"/>
                </a:cubicBezTo>
                <a:cubicBezTo>
                  <a:pt x="10972902" y="2956973"/>
                  <a:pt x="10983824" y="2968749"/>
                  <a:pt x="10959154" y="2970750"/>
                </a:cubicBezTo>
                <a:cubicBezTo>
                  <a:pt x="10939692" y="2973358"/>
                  <a:pt x="10975422" y="2978377"/>
                  <a:pt x="10956347" y="2979118"/>
                </a:cubicBezTo>
                <a:cubicBezTo>
                  <a:pt x="10935712" y="2975741"/>
                  <a:pt x="10936682" y="2986229"/>
                  <a:pt x="10915223" y="2982099"/>
                </a:cubicBezTo>
                <a:cubicBezTo>
                  <a:pt x="10920436" y="2974198"/>
                  <a:pt x="10872877" y="2983630"/>
                  <a:pt x="10871398" y="2976728"/>
                </a:cubicBezTo>
                <a:cubicBezTo>
                  <a:pt x="10853171" y="2986599"/>
                  <a:pt x="10844013" y="2974439"/>
                  <a:pt x="10819743" y="2977481"/>
                </a:cubicBezTo>
                <a:cubicBezTo>
                  <a:pt x="10808314" y="2981215"/>
                  <a:pt x="10800068" y="2981856"/>
                  <a:pt x="10788834" y="2977840"/>
                </a:cubicBezTo>
                <a:cubicBezTo>
                  <a:pt x="10736185" y="2996020"/>
                  <a:pt x="10756982" y="2978653"/>
                  <a:pt x="10707711" y="2985644"/>
                </a:cubicBezTo>
                <a:cubicBezTo>
                  <a:pt x="10665262" y="2992997"/>
                  <a:pt x="10617142" y="2997767"/>
                  <a:pt x="10576086" y="3015319"/>
                </a:cubicBezTo>
                <a:cubicBezTo>
                  <a:pt x="10568550" y="3020292"/>
                  <a:pt x="10550046" y="3022174"/>
                  <a:pt x="10534761" y="3019524"/>
                </a:cubicBezTo>
                <a:cubicBezTo>
                  <a:pt x="10532134" y="3019067"/>
                  <a:pt x="10529698" y="3018490"/>
                  <a:pt x="10527537" y="3017814"/>
                </a:cubicBezTo>
                <a:cubicBezTo>
                  <a:pt x="10492044" y="3020498"/>
                  <a:pt x="10362224" y="3032491"/>
                  <a:pt x="10321799" y="3035635"/>
                </a:cubicBezTo>
                <a:cubicBezTo>
                  <a:pt x="10318526" y="3029246"/>
                  <a:pt x="10298084" y="3040774"/>
                  <a:pt x="10284989" y="3036679"/>
                </a:cubicBezTo>
                <a:cubicBezTo>
                  <a:pt x="10275610" y="3033085"/>
                  <a:pt x="10267220" y="3035744"/>
                  <a:pt x="10257423" y="3036027"/>
                </a:cubicBezTo>
                <a:cubicBezTo>
                  <a:pt x="10244517" y="3033202"/>
                  <a:pt x="10202424" y="3038304"/>
                  <a:pt x="10191450" y="3041963"/>
                </a:cubicBezTo>
                <a:cubicBezTo>
                  <a:pt x="10165225" y="3054679"/>
                  <a:pt x="10105634" y="3045236"/>
                  <a:pt x="10083845" y="3054978"/>
                </a:cubicBezTo>
                <a:cubicBezTo>
                  <a:pt x="10075939" y="3056408"/>
                  <a:pt x="10068203" y="3056986"/>
                  <a:pt x="10060611" y="3057035"/>
                </a:cubicBezTo>
                <a:lnTo>
                  <a:pt x="10039363" y="3055961"/>
                </a:lnTo>
                <a:lnTo>
                  <a:pt x="10033322" y="3053238"/>
                </a:lnTo>
                <a:lnTo>
                  <a:pt x="10020337" y="3053912"/>
                </a:lnTo>
                <a:lnTo>
                  <a:pt x="10016616" y="3053498"/>
                </a:lnTo>
                <a:cubicBezTo>
                  <a:pt x="10009508" y="3052695"/>
                  <a:pt x="10002492" y="3051995"/>
                  <a:pt x="9995549" y="3051719"/>
                </a:cubicBezTo>
                <a:cubicBezTo>
                  <a:pt x="10004680" y="3065377"/>
                  <a:pt x="9937988" y="3051618"/>
                  <a:pt x="9957212" y="3062663"/>
                </a:cubicBezTo>
                <a:cubicBezTo>
                  <a:pt x="9920646" y="3063519"/>
                  <a:pt x="9948538" y="3073806"/>
                  <a:pt x="9904584" y="3063999"/>
                </a:cubicBezTo>
                <a:cubicBezTo>
                  <a:pt x="9847813" y="3075166"/>
                  <a:pt x="9758323" y="3071010"/>
                  <a:pt x="9713857" y="3087955"/>
                </a:cubicBezTo>
                <a:cubicBezTo>
                  <a:pt x="9719380" y="3081485"/>
                  <a:pt x="9695453" y="3076466"/>
                  <a:pt x="9678879" y="3079676"/>
                </a:cubicBezTo>
                <a:cubicBezTo>
                  <a:pt x="9698255" y="3054291"/>
                  <a:pt x="9613348" y="3102551"/>
                  <a:pt x="9598760" y="3085228"/>
                </a:cubicBezTo>
                <a:cubicBezTo>
                  <a:pt x="9598041" y="3101310"/>
                  <a:pt x="9523758" y="3128579"/>
                  <a:pt x="9488796" y="3115384"/>
                </a:cubicBezTo>
                <a:cubicBezTo>
                  <a:pt x="9435532" y="3118605"/>
                  <a:pt x="9397815" y="3131898"/>
                  <a:pt x="9341972" y="3126583"/>
                </a:cubicBezTo>
                <a:cubicBezTo>
                  <a:pt x="9340239" y="3128735"/>
                  <a:pt x="9337399" y="3130536"/>
                  <a:pt x="9333795" y="3132083"/>
                </a:cubicBezTo>
                <a:lnTo>
                  <a:pt x="9321736" y="3135834"/>
                </a:lnTo>
                <a:lnTo>
                  <a:pt x="9319405" y="3135561"/>
                </a:lnTo>
                <a:cubicBezTo>
                  <a:pt x="9310247" y="3135512"/>
                  <a:pt x="9305558" y="3136419"/>
                  <a:pt x="9302847" y="3137746"/>
                </a:cubicBezTo>
                <a:lnTo>
                  <a:pt x="9300930" y="3139687"/>
                </a:lnTo>
                <a:lnTo>
                  <a:pt x="9290106" y="3141645"/>
                </a:lnTo>
                <a:lnTo>
                  <a:pt x="9270220" y="3146737"/>
                </a:lnTo>
                <a:lnTo>
                  <a:pt x="9265150" y="3146531"/>
                </a:lnTo>
                <a:lnTo>
                  <a:pt x="9233057" y="3152408"/>
                </a:lnTo>
                <a:lnTo>
                  <a:pt x="9231974" y="3151938"/>
                </a:lnTo>
                <a:cubicBezTo>
                  <a:pt x="9228816" y="3151020"/>
                  <a:pt x="9225099" y="3150595"/>
                  <a:pt x="9220130" y="3151189"/>
                </a:cubicBezTo>
                <a:cubicBezTo>
                  <a:pt x="9218372" y="3142213"/>
                  <a:pt x="9213458" y="3148467"/>
                  <a:pt x="9198955" y="3151015"/>
                </a:cubicBezTo>
                <a:cubicBezTo>
                  <a:pt x="9192986" y="3137641"/>
                  <a:pt x="9157451" y="3149750"/>
                  <a:pt x="9142196" y="3143802"/>
                </a:cubicBezTo>
                <a:cubicBezTo>
                  <a:pt x="9131673" y="3145976"/>
                  <a:pt x="9120437" y="3148030"/>
                  <a:pt x="9108665" y="3149868"/>
                </a:cubicBezTo>
                <a:lnTo>
                  <a:pt x="9014086" y="3150791"/>
                </a:lnTo>
                <a:lnTo>
                  <a:pt x="8915037" y="3140020"/>
                </a:lnTo>
                <a:cubicBezTo>
                  <a:pt x="8878400" y="3139785"/>
                  <a:pt x="8846675" y="3135786"/>
                  <a:pt x="8815667" y="3138606"/>
                </a:cubicBezTo>
                <a:cubicBezTo>
                  <a:pt x="8803071" y="3135495"/>
                  <a:pt x="8791199" y="3134238"/>
                  <a:pt x="8779688" y="3138895"/>
                </a:cubicBezTo>
                <a:cubicBezTo>
                  <a:pt x="8745498" y="3137342"/>
                  <a:pt x="8737221" y="3130691"/>
                  <a:pt x="8715556" y="3135878"/>
                </a:cubicBezTo>
                <a:cubicBezTo>
                  <a:pt x="8696347" y="3125121"/>
                  <a:pt x="8695210" y="3129227"/>
                  <a:pt x="8686183" y="3132307"/>
                </a:cubicBezTo>
                <a:lnTo>
                  <a:pt x="8684895" y="3132527"/>
                </a:lnTo>
                <a:lnTo>
                  <a:pt x="8682270" y="3130989"/>
                </a:lnTo>
                <a:lnTo>
                  <a:pt x="8676836" y="3130278"/>
                </a:lnTo>
                <a:lnTo>
                  <a:pt x="8662002" y="3130735"/>
                </a:lnTo>
                <a:lnTo>
                  <a:pt x="8656423" y="3131304"/>
                </a:lnTo>
                <a:cubicBezTo>
                  <a:pt x="8652581" y="3131550"/>
                  <a:pt x="8650028" y="3131521"/>
                  <a:pt x="8648261" y="3131294"/>
                </a:cubicBezTo>
                <a:lnTo>
                  <a:pt x="8648057" y="3131167"/>
                </a:lnTo>
                <a:lnTo>
                  <a:pt x="8640412" y="3131403"/>
                </a:lnTo>
                <a:cubicBezTo>
                  <a:pt x="8627510" y="3132092"/>
                  <a:pt x="8614954" y="3133035"/>
                  <a:pt x="8603003" y="3134155"/>
                </a:cubicBezTo>
                <a:cubicBezTo>
                  <a:pt x="8592897" y="3127095"/>
                  <a:pt x="8548738" y="3135435"/>
                  <a:pt x="8553571" y="3122125"/>
                </a:cubicBezTo>
                <a:cubicBezTo>
                  <a:pt x="8537450" y="3123243"/>
                  <a:pt x="8527699" y="3128769"/>
                  <a:pt x="8533128" y="3120039"/>
                </a:cubicBezTo>
                <a:cubicBezTo>
                  <a:pt x="8527821" y="3120156"/>
                  <a:pt x="8524551" y="3119414"/>
                  <a:pt x="8522209" y="3118252"/>
                </a:cubicBezTo>
                <a:lnTo>
                  <a:pt x="8521532" y="3117705"/>
                </a:lnTo>
                <a:lnTo>
                  <a:pt x="8485667" y="3120406"/>
                </a:lnTo>
                <a:lnTo>
                  <a:pt x="8480905" y="3119749"/>
                </a:lnTo>
                <a:lnTo>
                  <a:pt x="8457530" y="3122810"/>
                </a:lnTo>
                <a:lnTo>
                  <a:pt x="8445451" y="3123697"/>
                </a:lnTo>
                <a:lnTo>
                  <a:pt x="8442039" y="3125378"/>
                </a:lnTo>
                <a:cubicBezTo>
                  <a:pt x="8438355" y="3126399"/>
                  <a:pt x="8433075" y="3126839"/>
                  <a:pt x="8424215" y="3125963"/>
                </a:cubicBezTo>
                <a:lnTo>
                  <a:pt x="8422165" y="3125491"/>
                </a:lnTo>
                <a:lnTo>
                  <a:pt x="8407465" y="3127979"/>
                </a:lnTo>
                <a:cubicBezTo>
                  <a:pt x="8402731" y="3129129"/>
                  <a:pt x="8398540" y="3130592"/>
                  <a:pt x="8395146" y="3132488"/>
                </a:cubicBezTo>
                <a:cubicBezTo>
                  <a:pt x="8345093" y="3122354"/>
                  <a:pt x="8297866" y="3131626"/>
                  <a:pt x="8243538" y="3129873"/>
                </a:cubicBezTo>
                <a:cubicBezTo>
                  <a:pt x="8220052" y="3114107"/>
                  <a:pt x="8126172" y="3133411"/>
                  <a:pt x="8112685" y="3148698"/>
                </a:cubicBezTo>
                <a:cubicBezTo>
                  <a:pt x="8112380" y="3135302"/>
                  <a:pt x="8044302" y="3153542"/>
                  <a:pt x="8026741" y="3154015"/>
                </a:cubicBezTo>
                <a:cubicBezTo>
                  <a:pt x="8020887" y="3154173"/>
                  <a:pt x="8020646" y="3152357"/>
                  <a:pt x="8030400" y="3146736"/>
                </a:cubicBezTo>
                <a:cubicBezTo>
                  <a:pt x="8011739" y="3148301"/>
                  <a:pt x="7992477" y="3141339"/>
                  <a:pt x="8002987" y="3135663"/>
                </a:cubicBezTo>
                <a:cubicBezTo>
                  <a:pt x="7946297" y="3147811"/>
                  <a:pt x="7862627" y="3135732"/>
                  <a:pt x="7798568" y="3141249"/>
                </a:cubicBezTo>
                <a:cubicBezTo>
                  <a:pt x="7763645" y="3127901"/>
                  <a:pt x="7782577" y="3140251"/>
                  <a:pt x="7746353" y="3137755"/>
                </a:cubicBezTo>
                <a:cubicBezTo>
                  <a:pt x="7756261" y="3150042"/>
                  <a:pt x="7702377" y="3130861"/>
                  <a:pt x="7700395" y="3144729"/>
                </a:cubicBezTo>
                <a:cubicBezTo>
                  <a:pt x="7693866" y="3143835"/>
                  <a:pt x="7687603" y="3142532"/>
                  <a:pt x="7681335" y="3141120"/>
                </a:cubicBezTo>
                <a:lnTo>
                  <a:pt x="7678044" y="3140387"/>
                </a:lnTo>
                <a:lnTo>
                  <a:pt x="7664890" y="3139855"/>
                </a:lnTo>
                <a:lnTo>
                  <a:pt x="7661183" y="3136706"/>
                </a:lnTo>
                <a:lnTo>
                  <a:pt x="7641383" y="3133755"/>
                </a:lnTo>
                <a:cubicBezTo>
                  <a:pt x="7633967" y="3133115"/>
                  <a:pt x="7625987" y="3132967"/>
                  <a:pt x="7617169" y="3133614"/>
                </a:cubicBezTo>
                <a:cubicBezTo>
                  <a:pt x="7595475" y="3139109"/>
                  <a:pt x="7561695" y="3132374"/>
                  <a:pt x="7531143" y="3132781"/>
                </a:cubicBezTo>
                <a:lnTo>
                  <a:pt x="7517113" y="3134483"/>
                </a:lnTo>
                <a:lnTo>
                  <a:pt x="7471320" y="3131645"/>
                </a:lnTo>
                <a:cubicBezTo>
                  <a:pt x="7458285" y="3131095"/>
                  <a:pt x="7444756" y="3130805"/>
                  <a:pt x="7430512" y="3131007"/>
                </a:cubicBezTo>
                <a:lnTo>
                  <a:pt x="7404071" y="3132361"/>
                </a:lnTo>
                <a:lnTo>
                  <a:pt x="7397140" y="3131239"/>
                </a:lnTo>
                <a:cubicBezTo>
                  <a:pt x="7385068" y="3131364"/>
                  <a:pt x="7369091" y="3135313"/>
                  <a:pt x="7370514" y="3130516"/>
                </a:cubicBezTo>
                <a:lnTo>
                  <a:pt x="7356953" y="3132179"/>
                </a:lnTo>
                <a:lnTo>
                  <a:pt x="7343567" y="3128350"/>
                </a:lnTo>
                <a:cubicBezTo>
                  <a:pt x="7342101" y="3127461"/>
                  <a:pt x="7340998" y="3126514"/>
                  <a:pt x="7340295" y="3125545"/>
                </a:cubicBezTo>
                <a:lnTo>
                  <a:pt x="7321348" y="3126804"/>
                </a:lnTo>
                <a:lnTo>
                  <a:pt x="7305815" y="3124063"/>
                </a:lnTo>
                <a:lnTo>
                  <a:pt x="7292274" y="3125855"/>
                </a:lnTo>
                <a:lnTo>
                  <a:pt x="7286654" y="3125451"/>
                </a:lnTo>
                <a:lnTo>
                  <a:pt x="7272685" y="3124094"/>
                </a:lnTo>
                <a:cubicBezTo>
                  <a:pt x="7265523" y="3123143"/>
                  <a:pt x="7257508" y="3121997"/>
                  <a:pt x="7248584" y="3121080"/>
                </a:cubicBezTo>
                <a:lnTo>
                  <a:pt x="7241065" y="3120661"/>
                </a:lnTo>
                <a:lnTo>
                  <a:pt x="7224696" y="3116051"/>
                </a:lnTo>
                <a:cubicBezTo>
                  <a:pt x="7212786" y="3112566"/>
                  <a:pt x="7203412" y="3110217"/>
                  <a:pt x="7193009" y="3112108"/>
                </a:cubicBezTo>
                <a:cubicBezTo>
                  <a:pt x="7175276" y="3107606"/>
                  <a:pt x="7162888" y="3094987"/>
                  <a:pt x="7137220" y="3098354"/>
                </a:cubicBezTo>
                <a:cubicBezTo>
                  <a:pt x="7145010" y="3092637"/>
                  <a:pt x="7108715" y="3097662"/>
                  <a:pt x="7104427" y="3091790"/>
                </a:cubicBezTo>
                <a:cubicBezTo>
                  <a:pt x="7102447" y="3087061"/>
                  <a:pt x="7090976" y="3087484"/>
                  <a:pt x="7082240" y="3085740"/>
                </a:cubicBezTo>
                <a:cubicBezTo>
                  <a:pt x="7076014" y="3080911"/>
                  <a:pt x="7032058" y="3076501"/>
                  <a:pt x="7016754" y="3077196"/>
                </a:cubicBezTo>
                <a:cubicBezTo>
                  <a:pt x="6973620" y="3082001"/>
                  <a:pt x="6938923" y="3062558"/>
                  <a:pt x="6904436" y="3065900"/>
                </a:cubicBezTo>
                <a:cubicBezTo>
                  <a:pt x="6895406" y="3065445"/>
                  <a:pt x="6887919" y="3064350"/>
                  <a:pt x="6881434" y="3062865"/>
                </a:cubicBezTo>
                <a:lnTo>
                  <a:pt x="6865273" y="3057749"/>
                </a:lnTo>
                <a:cubicBezTo>
                  <a:pt x="6865072" y="3056626"/>
                  <a:pt x="6864871" y="3055502"/>
                  <a:pt x="6864671" y="3054378"/>
                </a:cubicBezTo>
                <a:lnTo>
                  <a:pt x="6852599" y="3052306"/>
                </a:lnTo>
                <a:lnTo>
                  <a:pt x="6850143" y="3051232"/>
                </a:lnTo>
                <a:cubicBezTo>
                  <a:pt x="6845470" y="3049168"/>
                  <a:pt x="6840704" y="3047206"/>
                  <a:pt x="6835301" y="3045593"/>
                </a:cubicBezTo>
                <a:cubicBezTo>
                  <a:pt x="6820447" y="3058242"/>
                  <a:pt x="6786888" y="3033956"/>
                  <a:pt x="6784871" y="3046562"/>
                </a:cubicBezTo>
                <a:cubicBezTo>
                  <a:pt x="6752593" y="3039899"/>
                  <a:pt x="6759140" y="3053646"/>
                  <a:pt x="6738245" y="3037055"/>
                </a:cubicBezTo>
                <a:cubicBezTo>
                  <a:pt x="6671880" y="3034501"/>
                  <a:pt x="6603220" y="3013245"/>
                  <a:pt x="6537703" y="3017736"/>
                </a:cubicBezTo>
                <a:cubicBezTo>
                  <a:pt x="6553051" y="3013722"/>
                  <a:pt x="6541149" y="3004943"/>
                  <a:pt x="6521858" y="3004158"/>
                </a:cubicBezTo>
                <a:cubicBezTo>
                  <a:pt x="6580141" y="2987944"/>
                  <a:pt x="6428765" y="3009117"/>
                  <a:pt x="6445069" y="2992470"/>
                </a:cubicBezTo>
                <a:cubicBezTo>
                  <a:pt x="6417897" y="3005060"/>
                  <a:pt x="6310156" y="3011743"/>
                  <a:pt x="6302447" y="2994274"/>
                </a:cubicBezTo>
                <a:cubicBezTo>
                  <a:pt x="6252173" y="2986131"/>
                  <a:pt x="6198382" y="2989085"/>
                  <a:pt x="6160029" y="2973666"/>
                </a:cubicBezTo>
                <a:cubicBezTo>
                  <a:pt x="6155014" y="2975022"/>
                  <a:pt x="6149642" y="2975878"/>
                  <a:pt x="6144046" y="2976380"/>
                </a:cubicBezTo>
                <a:lnTo>
                  <a:pt x="6127670" y="2976929"/>
                </a:lnTo>
                <a:lnTo>
                  <a:pt x="6126155" y="2976245"/>
                </a:lnTo>
                <a:cubicBezTo>
                  <a:pt x="6118509" y="2974369"/>
                  <a:pt x="6113052" y="2974144"/>
                  <a:pt x="6108575" y="2974651"/>
                </a:cubicBezTo>
                <a:lnTo>
                  <a:pt x="6103746" y="2975803"/>
                </a:lnTo>
                <a:lnTo>
                  <a:pt x="6091377" y="2975180"/>
                </a:lnTo>
                <a:lnTo>
                  <a:pt x="6066183" y="2975222"/>
                </a:lnTo>
                <a:lnTo>
                  <a:pt x="6063287" y="2974353"/>
                </a:lnTo>
                <a:lnTo>
                  <a:pt x="6054813" y="2974911"/>
                </a:lnTo>
                <a:lnTo>
                  <a:pt x="6050809" y="2973985"/>
                </a:lnTo>
                <a:lnTo>
                  <a:pt x="6013979" y="2974553"/>
                </a:lnTo>
                <a:cubicBezTo>
                  <a:pt x="6013918" y="2974361"/>
                  <a:pt x="6013860" y="2974167"/>
                  <a:pt x="6013800" y="2973973"/>
                </a:cubicBezTo>
                <a:cubicBezTo>
                  <a:pt x="6012565" y="2972689"/>
                  <a:pt x="6010070" y="2971765"/>
                  <a:pt x="6004866" y="2971570"/>
                </a:cubicBezTo>
                <a:cubicBezTo>
                  <a:pt x="6017706" y="2963268"/>
                  <a:pt x="6003515" y="2968156"/>
                  <a:pt x="5987036" y="2968315"/>
                </a:cubicBezTo>
                <a:cubicBezTo>
                  <a:pt x="6003302" y="2955458"/>
                  <a:pt x="5953573" y="2961108"/>
                  <a:pt x="5950027" y="2953546"/>
                </a:cubicBezTo>
                <a:cubicBezTo>
                  <a:pt x="5937559" y="2953953"/>
                  <a:pt x="5924668" y="2954151"/>
                  <a:pt x="5911668" y="2954074"/>
                </a:cubicBezTo>
                <a:lnTo>
                  <a:pt x="5904110" y="2953861"/>
                </a:lnTo>
                <a:cubicBezTo>
                  <a:pt x="5904082" y="2953815"/>
                  <a:pt x="5904053" y="2953769"/>
                  <a:pt x="5904026" y="2953724"/>
                </a:cubicBezTo>
                <a:cubicBezTo>
                  <a:pt x="5902528" y="2953395"/>
                  <a:pt x="5900097" y="2953219"/>
                  <a:pt x="5896189" y="2953236"/>
                </a:cubicBezTo>
                <a:lnTo>
                  <a:pt x="5890331" y="2953471"/>
                </a:lnTo>
                <a:lnTo>
                  <a:pt x="5875672" y="2953056"/>
                </a:lnTo>
                <a:lnTo>
                  <a:pt x="5871070" y="2952035"/>
                </a:lnTo>
                <a:lnTo>
                  <a:pt x="5869888" y="2950364"/>
                </a:lnTo>
                <a:lnTo>
                  <a:pt x="5868461" y="2950506"/>
                </a:lnTo>
                <a:cubicBezTo>
                  <a:pt x="5857092" y="2953019"/>
                  <a:pt x="5852416" y="2957005"/>
                  <a:pt x="5843343" y="2945262"/>
                </a:cubicBezTo>
                <a:cubicBezTo>
                  <a:pt x="5817989" y="2949116"/>
                  <a:pt x="5815840" y="2942065"/>
                  <a:pt x="5784331" y="2938531"/>
                </a:cubicBezTo>
                <a:cubicBezTo>
                  <a:pt x="5769202" y="2942455"/>
                  <a:pt x="5758885" y="2940521"/>
                  <a:pt x="5749498" y="2936713"/>
                </a:cubicBezTo>
                <a:cubicBezTo>
                  <a:pt x="5717228" y="2937683"/>
                  <a:pt x="5690227" y="2931877"/>
                  <a:pt x="5655214" y="2929503"/>
                </a:cubicBezTo>
                <a:cubicBezTo>
                  <a:pt x="5614827" y="2933899"/>
                  <a:pt x="5598877" y="2923069"/>
                  <a:pt x="5561446" y="2920575"/>
                </a:cubicBezTo>
                <a:cubicBezTo>
                  <a:pt x="5525084" y="2929276"/>
                  <a:pt x="5537471" y="2911136"/>
                  <a:pt x="5519456" y="2906631"/>
                </a:cubicBezTo>
                <a:lnTo>
                  <a:pt x="5514099" y="2906097"/>
                </a:lnTo>
                <a:lnTo>
                  <a:pt x="5499273" y="2907057"/>
                </a:lnTo>
                <a:lnTo>
                  <a:pt x="5493664" y="2907817"/>
                </a:lnTo>
                <a:cubicBezTo>
                  <a:pt x="5489815" y="2908191"/>
                  <a:pt x="5487270" y="2908250"/>
                  <a:pt x="5485530" y="2908080"/>
                </a:cubicBezTo>
                <a:lnTo>
                  <a:pt x="5485337" y="2907959"/>
                </a:lnTo>
                <a:lnTo>
                  <a:pt x="5477696" y="2908455"/>
                </a:lnTo>
                <a:cubicBezTo>
                  <a:pt x="5464775" y="2909581"/>
                  <a:pt x="5452182" y="2910951"/>
                  <a:pt x="5440170" y="2912482"/>
                </a:cubicBezTo>
                <a:cubicBezTo>
                  <a:pt x="5430698" y="2905718"/>
                  <a:pt x="5385970" y="2915593"/>
                  <a:pt x="5391911" y="2902040"/>
                </a:cubicBezTo>
                <a:cubicBezTo>
                  <a:pt x="5375744" y="2903707"/>
                  <a:pt x="5365560" y="2909594"/>
                  <a:pt x="5371708" y="2900629"/>
                </a:cubicBezTo>
                <a:cubicBezTo>
                  <a:pt x="5366408" y="2900926"/>
                  <a:pt x="5363213" y="2900288"/>
                  <a:pt x="5360976" y="2899197"/>
                </a:cubicBezTo>
                <a:lnTo>
                  <a:pt x="5360345" y="2898671"/>
                </a:lnTo>
                <a:lnTo>
                  <a:pt x="5324367" y="2902593"/>
                </a:lnTo>
                <a:lnTo>
                  <a:pt x="5319673" y="2902094"/>
                </a:lnTo>
                <a:lnTo>
                  <a:pt x="5296114" y="2905958"/>
                </a:lnTo>
                <a:lnTo>
                  <a:pt x="5283999" y="2907258"/>
                </a:lnTo>
                <a:lnTo>
                  <a:pt x="5280460" y="2909063"/>
                </a:lnTo>
                <a:cubicBezTo>
                  <a:pt x="5276699" y="2910214"/>
                  <a:pt x="5271395" y="2910834"/>
                  <a:pt x="5262637" y="2910250"/>
                </a:cubicBezTo>
                <a:lnTo>
                  <a:pt x="5260635" y="2909845"/>
                </a:lnTo>
                <a:lnTo>
                  <a:pt x="5245770" y="2912842"/>
                </a:lnTo>
                <a:cubicBezTo>
                  <a:pt x="5240955" y="2914159"/>
                  <a:pt x="5236652" y="2915770"/>
                  <a:pt x="5233108" y="2917794"/>
                </a:cubicBezTo>
                <a:cubicBezTo>
                  <a:pt x="5184071" y="2909280"/>
                  <a:pt x="5136210" y="2920197"/>
                  <a:pt x="5082201" y="2920260"/>
                </a:cubicBezTo>
                <a:lnTo>
                  <a:pt x="4939211" y="2931760"/>
                </a:lnTo>
                <a:cubicBezTo>
                  <a:pt x="4920477" y="2933960"/>
                  <a:pt x="4783353" y="2943291"/>
                  <a:pt x="4794309" y="2937227"/>
                </a:cubicBezTo>
                <a:cubicBezTo>
                  <a:pt x="4736776" y="2951353"/>
                  <a:pt x="4701995" y="2938961"/>
                  <a:pt x="4637676" y="2946666"/>
                </a:cubicBezTo>
                <a:cubicBezTo>
                  <a:pt x="4603987" y="2934412"/>
                  <a:pt x="4621816" y="2946201"/>
                  <a:pt x="4585922" y="2944906"/>
                </a:cubicBezTo>
                <a:cubicBezTo>
                  <a:pt x="4594760" y="2956935"/>
                  <a:pt x="4542663" y="2939450"/>
                  <a:pt x="4539516" y="2953466"/>
                </a:cubicBezTo>
                <a:cubicBezTo>
                  <a:pt x="4533082" y="2952789"/>
                  <a:pt x="4526953" y="2951687"/>
                  <a:pt x="4520819" y="2950477"/>
                </a:cubicBezTo>
                <a:lnTo>
                  <a:pt x="4517604" y="2949852"/>
                </a:lnTo>
                <a:lnTo>
                  <a:pt x="4504537" y="2949759"/>
                </a:lnTo>
                <a:lnTo>
                  <a:pt x="4501104" y="2946715"/>
                </a:lnTo>
                <a:lnTo>
                  <a:pt x="4342695" y="2951638"/>
                </a:lnTo>
                <a:cubicBezTo>
                  <a:pt x="4328954" y="2954609"/>
                  <a:pt x="4284038" y="2957184"/>
                  <a:pt x="4274096" y="2953640"/>
                </a:cubicBezTo>
                <a:cubicBezTo>
                  <a:pt x="4264434" y="2953346"/>
                  <a:pt x="4254047" y="2955481"/>
                  <a:pt x="4248170" y="2951384"/>
                </a:cubicBezTo>
                <a:lnTo>
                  <a:pt x="4147924" y="2945945"/>
                </a:lnTo>
                <a:cubicBezTo>
                  <a:pt x="4131656" y="2952619"/>
                  <a:pt x="4104816" y="2942907"/>
                  <a:pt x="4061825" y="2944206"/>
                </a:cubicBezTo>
                <a:cubicBezTo>
                  <a:pt x="4044045" y="2951860"/>
                  <a:pt x="4032845" y="2944993"/>
                  <a:pt x="3998557" y="2955821"/>
                </a:cubicBezTo>
                <a:cubicBezTo>
                  <a:pt x="3997072" y="2955023"/>
                  <a:pt x="3995237" y="2954313"/>
                  <a:pt x="3993107" y="2953708"/>
                </a:cubicBezTo>
                <a:cubicBezTo>
                  <a:pt x="3980729" y="2950196"/>
                  <a:pt x="3961302" y="2950972"/>
                  <a:pt x="3949713" y="2955441"/>
                </a:cubicBezTo>
                <a:cubicBezTo>
                  <a:pt x="3894925" y="2970367"/>
                  <a:pt x="3844508" y="2972262"/>
                  <a:pt x="3797284" y="2977037"/>
                </a:cubicBezTo>
                <a:cubicBezTo>
                  <a:pt x="3743822" y="2981057"/>
                  <a:pt x="3778974" y="2965129"/>
                  <a:pt x="3712498" y="2979996"/>
                </a:cubicBezTo>
                <a:cubicBezTo>
                  <a:pt x="3705202" y="2975373"/>
                  <a:pt x="3696720" y="2975524"/>
                  <a:pt x="3682471" y="2978543"/>
                </a:cubicBezTo>
                <a:cubicBezTo>
                  <a:pt x="3656488" y="2980127"/>
                  <a:pt x="3658300" y="2967587"/>
                  <a:pt x="3632163" y="2976264"/>
                </a:cubicBezTo>
                <a:cubicBezTo>
                  <a:pt x="3636766" y="2969363"/>
                  <a:pt x="3582819" y="2975892"/>
                  <a:pt x="3594728" y="2968398"/>
                </a:cubicBezTo>
                <a:cubicBezTo>
                  <a:pt x="3577705" y="2963064"/>
                  <a:pt x="3569481" y="2973476"/>
                  <a:pt x="3552594" y="2968934"/>
                </a:cubicBezTo>
                <a:cubicBezTo>
                  <a:pt x="3533613" y="2968552"/>
                  <a:pt x="3563577" y="2975594"/>
                  <a:pt x="3542589" y="2977031"/>
                </a:cubicBezTo>
                <a:cubicBezTo>
                  <a:pt x="3517131" y="2977564"/>
                  <a:pt x="3517346" y="2989828"/>
                  <a:pt x="3497591" y="2975018"/>
                </a:cubicBezTo>
                <a:lnTo>
                  <a:pt x="3429352" y="2971090"/>
                </a:lnTo>
                <a:cubicBezTo>
                  <a:pt x="3414141" y="2975624"/>
                  <a:pt x="3401904" y="2974195"/>
                  <a:pt x="3389938" y="2970884"/>
                </a:cubicBezTo>
                <a:cubicBezTo>
                  <a:pt x="3354504" y="2973297"/>
                  <a:pt x="3322178" y="2968827"/>
                  <a:pt x="3282344" y="2968084"/>
                </a:cubicBezTo>
                <a:cubicBezTo>
                  <a:pt x="3239277" y="2974224"/>
                  <a:pt x="3217192" y="2964327"/>
                  <a:pt x="3174624" y="2963576"/>
                </a:cubicBezTo>
                <a:cubicBezTo>
                  <a:pt x="3132504" y="2975210"/>
                  <a:pt x="3146911" y="2949576"/>
                  <a:pt x="3111077" y="2951285"/>
                </a:cubicBezTo>
                <a:cubicBezTo>
                  <a:pt x="3052732" y="2962418"/>
                  <a:pt x="3112543" y="2942881"/>
                  <a:pt x="3022501" y="2948619"/>
                </a:cubicBezTo>
                <a:cubicBezTo>
                  <a:pt x="3017399" y="2950352"/>
                  <a:pt x="3006521" y="2948989"/>
                  <a:pt x="3007714" y="2946762"/>
                </a:cubicBezTo>
                <a:cubicBezTo>
                  <a:pt x="2987987" y="2948105"/>
                  <a:pt x="2931270" y="2937206"/>
                  <a:pt x="2903098" y="2940576"/>
                </a:cubicBezTo>
                <a:cubicBezTo>
                  <a:pt x="2848155" y="2935894"/>
                  <a:pt x="2821430" y="2947095"/>
                  <a:pt x="2781591" y="2946394"/>
                </a:cubicBezTo>
                <a:cubicBezTo>
                  <a:pt x="2735559" y="2940279"/>
                  <a:pt x="2708563" y="2934146"/>
                  <a:pt x="2627942" y="2919996"/>
                </a:cubicBezTo>
                <a:lnTo>
                  <a:pt x="2354959" y="2882080"/>
                </a:lnTo>
                <a:cubicBezTo>
                  <a:pt x="2252426" y="2847776"/>
                  <a:pt x="2124519" y="2878188"/>
                  <a:pt x="2063184" y="2879109"/>
                </a:cubicBezTo>
                <a:cubicBezTo>
                  <a:pt x="2038620" y="2892844"/>
                  <a:pt x="2017217" y="2880735"/>
                  <a:pt x="1986946" y="2887619"/>
                </a:cubicBezTo>
                <a:cubicBezTo>
                  <a:pt x="1919067" y="2894646"/>
                  <a:pt x="1852404" y="2912737"/>
                  <a:pt x="1763479" y="2909077"/>
                </a:cubicBezTo>
                <a:cubicBezTo>
                  <a:pt x="1726097" y="2949538"/>
                  <a:pt x="1621108" y="2933327"/>
                  <a:pt x="1537980" y="2960398"/>
                </a:cubicBezTo>
                <a:cubicBezTo>
                  <a:pt x="1489205" y="2967965"/>
                  <a:pt x="1410921" y="2954082"/>
                  <a:pt x="1395229" y="2975625"/>
                </a:cubicBezTo>
                <a:cubicBezTo>
                  <a:pt x="1371975" y="2964548"/>
                  <a:pt x="1352259" y="2986116"/>
                  <a:pt x="1327834" y="2989485"/>
                </a:cubicBezTo>
                <a:cubicBezTo>
                  <a:pt x="1307734" y="2982782"/>
                  <a:pt x="1298456" y="2990289"/>
                  <a:pt x="1280757" y="2992959"/>
                </a:cubicBezTo>
                <a:cubicBezTo>
                  <a:pt x="1272383" y="2988567"/>
                  <a:pt x="1257337" y="2989790"/>
                  <a:pt x="1252582" y="2995877"/>
                </a:cubicBezTo>
                <a:cubicBezTo>
                  <a:pt x="1260705" y="3008688"/>
                  <a:pt x="1207969" y="3005420"/>
                  <a:pt x="1204670" y="3014826"/>
                </a:cubicBezTo>
                <a:cubicBezTo>
                  <a:pt x="1174431" y="3018683"/>
                  <a:pt x="1041848" y="3015513"/>
                  <a:pt x="1020457" y="3031603"/>
                </a:cubicBezTo>
                <a:cubicBezTo>
                  <a:pt x="959520" y="3042500"/>
                  <a:pt x="869308" y="3024872"/>
                  <a:pt x="843248" y="3026954"/>
                </a:cubicBezTo>
                <a:cubicBezTo>
                  <a:pt x="815646" y="3001836"/>
                  <a:pt x="694189" y="3080490"/>
                  <a:pt x="583517" y="3089095"/>
                </a:cubicBezTo>
                <a:cubicBezTo>
                  <a:pt x="568425" y="3087467"/>
                  <a:pt x="560448" y="3088013"/>
                  <a:pt x="556836" y="3094374"/>
                </a:cubicBezTo>
                <a:cubicBezTo>
                  <a:pt x="528264" y="3099747"/>
                  <a:pt x="471823" y="3109156"/>
                  <a:pt x="412089" y="3121334"/>
                </a:cubicBezTo>
                <a:cubicBezTo>
                  <a:pt x="367235" y="3131096"/>
                  <a:pt x="143790" y="3139436"/>
                  <a:pt x="83929" y="315056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4BE455B-4ABF-2345-A2AA-129B4DAA2EEC}"/>
              </a:ext>
            </a:extLst>
          </p:cNvPr>
          <p:cNvSpPr>
            <a:spLocks noGrp="1"/>
          </p:cNvSpPr>
          <p:nvPr>
            <p:ph type="title"/>
          </p:nvPr>
        </p:nvSpPr>
        <p:spPr>
          <a:xfrm>
            <a:off x="838200" y="3905833"/>
            <a:ext cx="4215063" cy="2398713"/>
          </a:xfrm>
        </p:spPr>
        <p:txBody>
          <a:bodyPr>
            <a:normAutofit/>
          </a:bodyPr>
          <a:lstStyle/>
          <a:p>
            <a:r>
              <a:rPr lang="en-US" sz="2400"/>
              <a:t>Under Catholic Community Health however we respect and welcome all residents as our value is to help those sick and underserved no matter their social determinations. </a:t>
            </a:r>
          </a:p>
        </p:txBody>
      </p:sp>
      <p:pic>
        <p:nvPicPr>
          <p:cNvPr id="5" name="Graphic 4">
            <a:extLst>
              <a:ext uri="{FF2B5EF4-FFF2-40B4-BE49-F238E27FC236}">
                <a16:creationId xmlns:a16="http://schemas.microsoft.com/office/drawing/2014/main" id="{81E67254-7A5C-9D15-DA17-81F3F594802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8955" y="721866"/>
            <a:ext cx="9875259" cy="2132455"/>
          </a:xfrm>
          <a:prstGeom prst="rect">
            <a:avLst/>
          </a:prstGeom>
        </p:spPr>
      </p:pic>
      <p:sp>
        <p:nvSpPr>
          <p:cNvPr id="3" name="Content Placeholder 2">
            <a:extLst>
              <a:ext uri="{FF2B5EF4-FFF2-40B4-BE49-F238E27FC236}">
                <a16:creationId xmlns:a16="http://schemas.microsoft.com/office/drawing/2014/main" id="{DA666CA1-3636-28CC-7346-6918AE52DFE3}"/>
              </a:ext>
            </a:extLst>
          </p:cNvPr>
          <p:cNvSpPr>
            <a:spLocks noGrp="1"/>
          </p:cNvSpPr>
          <p:nvPr>
            <p:ph idx="1"/>
          </p:nvPr>
        </p:nvSpPr>
        <p:spPr>
          <a:xfrm>
            <a:off x="5630779" y="3884452"/>
            <a:ext cx="5723021" cy="2398713"/>
          </a:xfrm>
        </p:spPr>
        <p:txBody>
          <a:bodyPr vert="horz" lIns="91440" tIns="45720" rIns="91440" bIns="45720" rtlCol="0" anchor="ctr">
            <a:normAutofit/>
          </a:bodyPr>
          <a:lstStyle/>
          <a:p>
            <a:r>
              <a:rPr lang="en-US" sz="2000"/>
              <a:t>170 bed community </a:t>
            </a:r>
          </a:p>
          <a:p>
            <a:pPr lvl="1">
              <a:buFont typeface="Courier New" panose="020B0604020202020204" pitchFamily="34" charset="0"/>
              <a:buChar char="o"/>
            </a:pPr>
            <a:r>
              <a:rPr lang="en-US" sz="2000"/>
              <a:t>2 memory neighborhoods</a:t>
            </a:r>
          </a:p>
          <a:p>
            <a:pPr lvl="1">
              <a:buFont typeface="Courier New" panose="020B0604020202020204" pitchFamily="34" charset="0"/>
              <a:buChar char="o"/>
            </a:pPr>
            <a:r>
              <a:rPr lang="en-US" sz="2000"/>
              <a:t>1 rehab to home neighborhood</a:t>
            </a:r>
          </a:p>
          <a:p>
            <a:pPr lvl="1">
              <a:buFont typeface="Courier New" panose="020B0604020202020204" pitchFamily="34" charset="0"/>
              <a:buChar char="o"/>
            </a:pPr>
            <a:r>
              <a:rPr lang="en-US" sz="2000"/>
              <a:t>1 hospice suites</a:t>
            </a:r>
          </a:p>
          <a:p>
            <a:pPr lvl="1">
              <a:buFont typeface="Courier New" panose="020B0604020202020204" pitchFamily="34" charset="0"/>
              <a:buChar char="o"/>
            </a:pPr>
            <a:r>
              <a:rPr lang="en-US" sz="2000"/>
              <a:t>4 LTC dual certified bed neighborhoods. </a:t>
            </a:r>
          </a:p>
          <a:p>
            <a:pPr lvl="1">
              <a:buFont typeface="Courier New" panose="020B0604020202020204" pitchFamily="34" charset="0"/>
              <a:buChar char="o"/>
            </a:pPr>
            <a:endParaRPr lang="en-US" sz="2000"/>
          </a:p>
        </p:txBody>
      </p:sp>
    </p:spTree>
    <p:extLst>
      <p:ext uri="{BB962C8B-B14F-4D97-AF65-F5344CB8AC3E}">
        <p14:creationId xmlns:p14="http://schemas.microsoft.com/office/powerpoint/2010/main" val="355029406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3DFFD"/>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n old person holding a milk bottle&#10;&#10;Description automatically generated">
            <a:extLst>
              <a:ext uri="{FF2B5EF4-FFF2-40B4-BE49-F238E27FC236}">
                <a16:creationId xmlns:a16="http://schemas.microsoft.com/office/drawing/2014/main" id="{228AD947-A584-68B0-C53D-052D908C700B}"/>
              </a:ext>
            </a:extLst>
          </p:cNvPr>
          <p:cNvPicPr>
            <a:picLocks noChangeAspect="1"/>
          </p:cNvPicPr>
          <p:nvPr/>
        </p:nvPicPr>
        <p:blipFill>
          <a:blip r:embed="rId2" cstate="print">
            <a:extLst>
              <a:ext uri="{28A0092B-C50C-407E-A947-70E740481C1C}">
                <a14:useLocalDpi xmlns:a14="http://schemas.microsoft.com/office/drawing/2010/main" val="0"/>
              </a:ext>
            </a:extLst>
          </a:blip>
          <a:srcRect l="19242" r="4" b="4"/>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7" name="Picture 6" descr="A person in a wheelchair holding a glass of liquid&#10;&#10;Description automatically generated">
            <a:extLst>
              <a:ext uri="{FF2B5EF4-FFF2-40B4-BE49-F238E27FC236}">
                <a16:creationId xmlns:a16="http://schemas.microsoft.com/office/drawing/2014/main" id="{C9137F05-2C20-EC9E-1245-A70624980C0F}"/>
              </a:ext>
            </a:extLst>
          </p:cNvPr>
          <p:cNvPicPr>
            <a:picLocks noChangeAspect="1"/>
          </p:cNvPicPr>
          <p:nvPr/>
        </p:nvPicPr>
        <p:blipFill>
          <a:blip r:embed="rId3" cstate="print">
            <a:extLst>
              <a:ext uri="{28A0092B-C50C-407E-A947-70E740481C1C}">
                <a14:useLocalDpi xmlns:a14="http://schemas.microsoft.com/office/drawing/2010/main" val="0"/>
              </a:ext>
            </a:extLst>
          </a:blip>
          <a:srcRect l="424" r="-1" b="-1"/>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9" name="Picture 8" descr="A group of people posing for a photo&#10;&#10;Description automatically generated">
            <a:extLst>
              <a:ext uri="{FF2B5EF4-FFF2-40B4-BE49-F238E27FC236}">
                <a16:creationId xmlns:a16="http://schemas.microsoft.com/office/drawing/2014/main" id="{6A16035C-B780-787D-CBBC-DF9A212ED06C}"/>
              </a:ext>
            </a:extLst>
          </p:cNvPr>
          <p:cNvPicPr>
            <a:picLocks noChangeAspect="1"/>
          </p:cNvPicPr>
          <p:nvPr/>
        </p:nvPicPr>
        <p:blipFill>
          <a:blip r:embed="rId4" cstate="print">
            <a:extLst>
              <a:ext uri="{28A0092B-C50C-407E-A947-70E740481C1C}">
                <a14:useLocalDpi xmlns:a14="http://schemas.microsoft.com/office/drawing/2010/main" val="0"/>
              </a:ext>
            </a:extLst>
          </a:blip>
          <a:srcRect r="-1" b="17565"/>
          <a:stretch/>
        </p:blipFill>
        <p:spPr>
          <a:xfrm>
            <a:off x="5168355" y="3429000"/>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16" name="Freeform: Shape 15">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C969E3D-D0E8-D931-92B4-85773B7C3A14}"/>
              </a:ext>
            </a:extLst>
          </p:cNvPr>
          <p:cNvSpPr>
            <a:spLocks noGrp="1"/>
          </p:cNvSpPr>
          <p:nvPr>
            <p:ph type="title"/>
          </p:nvPr>
        </p:nvSpPr>
        <p:spPr>
          <a:xfrm>
            <a:off x="448056" y="397566"/>
            <a:ext cx="4922338" cy="1613798"/>
          </a:xfrm>
        </p:spPr>
        <p:txBody>
          <a:bodyPr>
            <a:normAutofit/>
          </a:bodyPr>
          <a:lstStyle/>
          <a:p>
            <a:r>
              <a:rPr lang="en-US" sz="3400" b="1" i="0" u="sng">
                <a:effectLst/>
                <a:latin typeface="Calibri" panose="020F0502020204030204" pitchFamily="34" charset="0"/>
              </a:rPr>
              <a:t>Remember Key things </a:t>
            </a:r>
            <a:r>
              <a:rPr lang="en-US" sz="3400" b="0" i="0">
                <a:effectLst/>
                <a:latin typeface="Calibri" panose="020F0502020204030204" pitchFamily="34" charset="0"/>
              </a:rPr>
              <a:t> </a:t>
            </a:r>
            <a:endParaRPr lang="en-US" sz="3400"/>
          </a:p>
        </p:txBody>
      </p:sp>
      <p:sp>
        <p:nvSpPr>
          <p:cNvPr id="20" name="Rectangle 19">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9A2D8E6-29F1-6965-D20D-B6D6C756992D}"/>
              </a:ext>
            </a:extLst>
          </p:cNvPr>
          <p:cNvSpPr>
            <a:spLocks noGrp="1"/>
          </p:cNvSpPr>
          <p:nvPr>
            <p:ph idx="1"/>
          </p:nvPr>
        </p:nvSpPr>
        <p:spPr>
          <a:xfrm>
            <a:off x="128016" y="2241671"/>
            <a:ext cx="5442729" cy="4598041"/>
          </a:xfrm>
        </p:spPr>
        <p:txBody>
          <a:bodyPr vert="horz" lIns="91440" tIns="45720" rIns="91440" bIns="45720" rtlCol="0" anchor="t">
            <a:normAutofit lnSpcReduction="10000"/>
          </a:bodyPr>
          <a:lstStyle/>
          <a:p>
            <a:pPr rtl="0" fontAlgn="base"/>
            <a:r>
              <a:rPr lang="en-US" sz="1600" b="0" i="0" dirty="0">
                <a:effectLst/>
                <a:latin typeface="Abadi"/>
              </a:rPr>
              <a:t>This is their home, and they have the choices to live the way they want.  </a:t>
            </a:r>
          </a:p>
          <a:p>
            <a:pPr rtl="0" fontAlgn="base"/>
            <a:r>
              <a:rPr lang="en-US" sz="1600" dirty="0">
                <a:latin typeface="Abadi"/>
              </a:rPr>
              <a:t>We are required to educate elders about the consequences of their decisions. All team members should understand that while they are expected to support resident decisions, they are also responsible to educate residents of any potential consequences or health risks that might result from their decision</a:t>
            </a:r>
          </a:p>
          <a:p>
            <a:pPr fontAlgn="base"/>
            <a:r>
              <a:rPr lang="en-US" sz="1600" dirty="0">
                <a:latin typeface="Abadi"/>
              </a:rPr>
              <a:t>Talk about alternatives your direct care staff can offer and different staff approaches that might be used</a:t>
            </a:r>
            <a:endParaRPr lang="en-US" sz="1600" b="0" i="0" dirty="0">
              <a:effectLst/>
              <a:latin typeface="Abadi"/>
            </a:endParaRPr>
          </a:p>
          <a:p>
            <a:pPr rtl="0" fontAlgn="base"/>
            <a:r>
              <a:rPr lang="en-US" sz="1600" b="0" i="0" dirty="0">
                <a:effectLst/>
                <a:latin typeface="Abadi"/>
              </a:rPr>
              <a:t>If resident choices are on a routine basis such as always wanting to eat just desert, please update resident summery/ Care plan</a:t>
            </a:r>
          </a:p>
          <a:p>
            <a:pPr rtl="0" fontAlgn="base"/>
            <a:r>
              <a:rPr lang="en-US" sz="1600" dirty="0">
                <a:latin typeface="Abadi"/>
              </a:rPr>
              <a:t>Encourage team members to make decisions on an individual basis. Avoid “blanket policies”.</a:t>
            </a:r>
            <a:endParaRPr lang="en-US" sz="1600" b="0" i="0" dirty="0">
              <a:effectLst/>
              <a:latin typeface="Abadi"/>
            </a:endParaRPr>
          </a:p>
          <a:p>
            <a:pPr fontAlgn="base"/>
            <a:r>
              <a:rPr lang="en-US" sz="1600" b="0" i="0" dirty="0">
                <a:effectLst/>
                <a:latin typeface="Abadi"/>
              </a:rPr>
              <a:t>Utilize resources such as Kardex/resident summery/care plan that have resident preferences on them and respect </a:t>
            </a:r>
            <a:r>
              <a:rPr lang="en-US" sz="1600" b="0" i="0">
                <a:effectLst/>
                <a:latin typeface="Abadi"/>
              </a:rPr>
              <a:t>wishes </a:t>
            </a:r>
          </a:p>
          <a:p>
            <a:pPr rtl="0" fontAlgn="base"/>
            <a:endParaRPr lang="en-US" sz="1300" dirty="0"/>
          </a:p>
        </p:txBody>
      </p:sp>
    </p:spTree>
    <p:extLst>
      <p:ext uri="{BB962C8B-B14F-4D97-AF65-F5344CB8AC3E}">
        <p14:creationId xmlns:p14="http://schemas.microsoft.com/office/powerpoint/2010/main" val="2263170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a16="http://schemas.microsoft.com/office/drawing/2014/main" id="{4F428146-4C23-8FE7-CD5E-DDE3844DB7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2710"/>
            <a:ext cx="12192000" cy="5295289"/>
          </a:xfrm>
          <a:prstGeom prst="rect">
            <a:avLst/>
          </a:prstGeom>
        </p:spPr>
      </p:pic>
      <p:sp>
        <p:nvSpPr>
          <p:cNvPr id="2" name="Title 1">
            <a:extLst>
              <a:ext uri="{FF2B5EF4-FFF2-40B4-BE49-F238E27FC236}">
                <a16:creationId xmlns:a16="http://schemas.microsoft.com/office/drawing/2014/main" id="{F1CC37C9-BF71-D78B-B7C6-FA1A40C3029D}"/>
              </a:ext>
            </a:extLst>
          </p:cNvPr>
          <p:cNvSpPr>
            <a:spLocks noGrp="1"/>
          </p:cNvSpPr>
          <p:nvPr>
            <p:ph type="ctrTitle"/>
          </p:nvPr>
        </p:nvSpPr>
        <p:spPr>
          <a:xfrm>
            <a:off x="1524000" y="0"/>
            <a:ext cx="9144000" cy="1692613"/>
          </a:xfrm>
        </p:spPr>
        <p:txBody>
          <a:bodyPr>
            <a:normAutofit/>
          </a:bodyPr>
          <a:lstStyle/>
          <a:p>
            <a:r>
              <a:rPr lang="en-US" sz="8800" dirty="0">
                <a:effectLst>
                  <a:outerShdw blurRad="50800" dist="38100" dir="2700000" algn="tl" rotWithShape="0">
                    <a:prstClr val="black">
                      <a:alpha val="40000"/>
                    </a:prstClr>
                  </a:outerShdw>
                </a:effectLst>
              </a:rPr>
              <a:t>QUIZ</a:t>
            </a:r>
          </a:p>
        </p:txBody>
      </p:sp>
    </p:spTree>
    <p:extLst>
      <p:ext uri="{BB962C8B-B14F-4D97-AF65-F5344CB8AC3E}">
        <p14:creationId xmlns:p14="http://schemas.microsoft.com/office/powerpoint/2010/main" val="178140951"/>
      </p:ext>
    </p:extLst>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79000">
              <a:srgbClr val="A0D6F0"/>
            </a:gs>
            <a:gs pos="47000">
              <a:srgbClr val="C8E7F7"/>
            </a:gs>
            <a:gs pos="0">
              <a:schemeClr val="accent1">
                <a:lumMod val="5000"/>
                <a:lumOff val="95000"/>
              </a:schemeClr>
            </a:gs>
            <a:gs pos="86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A1185-1123-6096-A204-F07185247C6A}"/>
              </a:ext>
            </a:extLst>
          </p:cNvPr>
          <p:cNvSpPr>
            <a:spLocks noGrp="1"/>
          </p:cNvSpPr>
          <p:nvPr>
            <p:ph type="title"/>
          </p:nvPr>
        </p:nvSpPr>
        <p:spPr>
          <a:xfrm>
            <a:off x="499621" y="365125"/>
            <a:ext cx="10854179" cy="2195195"/>
          </a:xfrm>
        </p:spPr>
        <p:txBody>
          <a:bodyPr/>
          <a:lstStyle/>
          <a:p>
            <a:r>
              <a:rPr lang="en-US" sz="1800" b="0" i="0" dirty="0">
                <a:solidFill>
                  <a:srgbClr val="000000"/>
                </a:solidFill>
                <a:effectLst/>
                <a:latin typeface="Segoe UI" panose="020B0502040204020203" pitchFamily="34" charset="0"/>
              </a:rPr>
              <a:t>1. Bob daughter was here this morning and saw on activity calendar that BINGO is today. She asked you to take Bob to BINGO at 2pm. Bob has Dementia, and you know his daughter is his DPOA. When it comes time to take bob to BINGO Bob tells you he is tired and wants to lay down. You should: </a:t>
            </a:r>
            <a:endParaRPr lang="en-US" dirty="0"/>
          </a:p>
        </p:txBody>
      </p:sp>
      <p:sp>
        <p:nvSpPr>
          <p:cNvPr id="3" name="Content Placeholder 2">
            <a:extLst>
              <a:ext uri="{FF2B5EF4-FFF2-40B4-BE49-F238E27FC236}">
                <a16:creationId xmlns:a16="http://schemas.microsoft.com/office/drawing/2014/main" id="{DA9068C4-1A78-1558-85F6-7C6A13332E64}"/>
              </a:ext>
            </a:extLst>
          </p:cNvPr>
          <p:cNvSpPr>
            <a:spLocks noGrp="1"/>
          </p:cNvSpPr>
          <p:nvPr>
            <p:ph idx="1"/>
          </p:nvPr>
        </p:nvSpPr>
        <p:spPr>
          <a:xfrm>
            <a:off x="838200" y="2651759"/>
            <a:ext cx="10515600" cy="3525203"/>
          </a:xfrm>
        </p:spPr>
        <p:txBody>
          <a:bodyPr/>
          <a:lstStyle/>
          <a:p>
            <a:pPr marL="342900" indent="-342900" algn="l" rtl="0" fontAlgn="base">
              <a:buFont typeface="+mj-lt"/>
              <a:buAutoNum type="alphaLcParenR"/>
            </a:pPr>
            <a:r>
              <a:rPr lang="en-US" sz="1800" b="0" i="0" dirty="0">
                <a:solidFill>
                  <a:srgbClr val="000000"/>
                </a:solidFill>
                <a:effectLst/>
                <a:latin typeface="Segoe UI" panose="020B0502040204020203" pitchFamily="34" charset="0"/>
              </a:rPr>
              <a:t>Tell Bob his daughter wants him to go to Bingo  </a:t>
            </a:r>
          </a:p>
          <a:p>
            <a:pPr marL="514350" indent="-514350" algn="l" rtl="0" fontAlgn="base">
              <a:buFont typeface="+mj-lt"/>
              <a:buAutoNum type="alphaLcParenR"/>
            </a:pPr>
            <a:endParaRPr lang="en-US" b="0" i="0" dirty="0">
              <a:solidFill>
                <a:srgbClr val="000000"/>
              </a:solidFill>
              <a:effectLst/>
              <a:latin typeface="Segoe UI" panose="020B0502040204020203" pitchFamily="34" charset="0"/>
            </a:endParaRPr>
          </a:p>
          <a:p>
            <a:pPr marL="342900" indent="-342900" algn="l" rtl="0" fontAlgn="base">
              <a:buFont typeface="+mj-lt"/>
              <a:buAutoNum type="alphaLcParenR"/>
            </a:pPr>
            <a:r>
              <a:rPr lang="en-US" sz="1800" b="0" i="0" dirty="0">
                <a:solidFill>
                  <a:srgbClr val="000000"/>
                </a:solidFill>
                <a:effectLst/>
                <a:latin typeface="Segoe UI" panose="020B0502040204020203" pitchFamily="34" charset="0"/>
              </a:rPr>
              <a:t>b. You tell him he always has a good time and should go to be with his friends.   </a:t>
            </a:r>
          </a:p>
          <a:p>
            <a:pPr marL="514350" indent="-514350" algn="l" rtl="0" fontAlgn="base">
              <a:buFont typeface="+mj-lt"/>
              <a:buAutoNum type="alphaLcParenR"/>
            </a:pPr>
            <a:endParaRPr lang="en-US" b="0" i="0" dirty="0">
              <a:solidFill>
                <a:srgbClr val="000000"/>
              </a:solidFill>
              <a:effectLst/>
              <a:latin typeface="Segoe UI" panose="020B0502040204020203" pitchFamily="34" charset="0"/>
            </a:endParaRPr>
          </a:p>
          <a:p>
            <a:pPr marL="342900" indent="-342900" algn="l" rtl="0" fontAlgn="base">
              <a:buFont typeface="+mj-lt"/>
              <a:buAutoNum type="alphaLcParenR"/>
            </a:pPr>
            <a:r>
              <a:rPr lang="en-US" sz="1800" b="0" i="0" dirty="0">
                <a:solidFill>
                  <a:srgbClr val="000000"/>
                </a:solidFill>
                <a:effectLst/>
                <a:latin typeface="Segoe UI" panose="020B0502040204020203" pitchFamily="34" charset="0"/>
              </a:rPr>
              <a:t>c. Assist Bob to lay down </a:t>
            </a:r>
          </a:p>
          <a:p>
            <a:pPr marL="514350" indent="-514350" algn="l" rtl="0" fontAlgn="base">
              <a:buFont typeface="+mj-lt"/>
              <a:buAutoNum type="alphaLcParenR"/>
            </a:pPr>
            <a:endParaRPr lang="en-US" b="0" i="0" dirty="0">
              <a:solidFill>
                <a:srgbClr val="000000"/>
              </a:solidFill>
              <a:effectLst/>
              <a:latin typeface="Segoe UI" panose="020B0502040204020203" pitchFamily="34" charset="0"/>
            </a:endParaRPr>
          </a:p>
          <a:p>
            <a:pPr marL="342900" indent="-342900" algn="l" rtl="0" fontAlgn="base">
              <a:buFont typeface="+mj-lt"/>
              <a:buAutoNum type="alphaLcParenR"/>
            </a:pPr>
            <a:r>
              <a:rPr lang="en-US" sz="1800" b="0" i="0" dirty="0">
                <a:solidFill>
                  <a:srgbClr val="000000"/>
                </a:solidFill>
                <a:effectLst/>
                <a:latin typeface="Segoe UI" panose="020B0502040204020203" pitchFamily="34" charset="0"/>
              </a:rPr>
              <a:t>d. Tell Bob that Bingo is only today and if he misses it he won’t be able to play till next week.   </a:t>
            </a:r>
            <a:endParaRPr lang="en-US" b="0" i="0" dirty="0">
              <a:solidFill>
                <a:srgbClr val="000000"/>
              </a:solidFill>
              <a:effectLst/>
              <a:latin typeface="Segoe UI" panose="020B0502040204020203" pitchFamily="34" charset="0"/>
            </a:endParaRPr>
          </a:p>
          <a:p>
            <a:endParaRPr lang="en-US" dirty="0"/>
          </a:p>
        </p:txBody>
      </p:sp>
      <mc:AlternateContent xmlns:mc="http://schemas.openxmlformats.org/markup-compatibility/2006" xmlns:p14="http://schemas.microsoft.com/office/powerpoint/2010/main">
        <mc:Choice Requires="p14">
          <p:contentPart p14:bwMode="auto" r:id="rId2">
            <p14:nvContentPartPr>
              <p14:cNvPr id="14" name="Ink 13">
                <a:extLst>
                  <a:ext uri="{FF2B5EF4-FFF2-40B4-BE49-F238E27FC236}">
                    <a16:creationId xmlns:a16="http://schemas.microsoft.com/office/drawing/2014/main" id="{5EF230F3-ED0D-EBBE-E224-D7885DE66DC4}"/>
                  </a:ext>
                </a:extLst>
              </p14:cNvPr>
              <p14:cNvContentPartPr/>
              <p14:nvPr/>
            </p14:nvContentPartPr>
            <p14:xfrm>
              <a:off x="923990" y="4571433"/>
              <a:ext cx="2557800" cy="30600"/>
            </p14:xfrm>
          </p:contentPart>
        </mc:Choice>
        <mc:Fallback xmlns="">
          <p:pic>
            <p:nvPicPr>
              <p:cNvPr id="14" name="Ink 13">
                <a:extLst>
                  <a:ext uri="{FF2B5EF4-FFF2-40B4-BE49-F238E27FC236}">
                    <a16:creationId xmlns:a16="http://schemas.microsoft.com/office/drawing/2014/main" id="{5EF230F3-ED0D-EBBE-E224-D7885DE66DC4}"/>
                  </a:ext>
                </a:extLst>
              </p:cNvPr>
              <p:cNvPicPr/>
              <p:nvPr/>
            </p:nvPicPr>
            <p:blipFill>
              <a:blip r:embed="rId3"/>
              <a:stretch>
                <a:fillRect/>
              </a:stretch>
            </p:blipFill>
            <p:spPr>
              <a:xfrm>
                <a:off x="869990" y="4463793"/>
                <a:ext cx="266544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13426DB1-CCCA-B955-C725-5012C62A16FF}"/>
                  </a:ext>
                </a:extLst>
              </p14:cNvPr>
              <p14:cNvContentPartPr/>
              <p14:nvPr/>
            </p14:nvContentPartPr>
            <p14:xfrm>
              <a:off x="1020830" y="4551273"/>
              <a:ext cx="2795040" cy="41760"/>
            </p14:xfrm>
          </p:contentPart>
        </mc:Choice>
        <mc:Fallback xmlns="">
          <p:pic>
            <p:nvPicPr>
              <p:cNvPr id="15" name="Ink 14">
                <a:extLst>
                  <a:ext uri="{FF2B5EF4-FFF2-40B4-BE49-F238E27FC236}">
                    <a16:creationId xmlns:a16="http://schemas.microsoft.com/office/drawing/2014/main" id="{13426DB1-CCCA-B955-C725-5012C62A16FF}"/>
                  </a:ext>
                </a:extLst>
              </p:cNvPr>
              <p:cNvPicPr/>
              <p:nvPr/>
            </p:nvPicPr>
            <p:blipFill>
              <a:blip r:embed="rId5"/>
              <a:stretch>
                <a:fillRect/>
              </a:stretch>
            </p:blipFill>
            <p:spPr>
              <a:xfrm>
                <a:off x="967190" y="4443273"/>
                <a:ext cx="2902680" cy="257400"/>
              </a:xfrm>
              <a:prstGeom prst="rect">
                <a:avLst/>
              </a:prstGeom>
            </p:spPr>
          </p:pic>
        </mc:Fallback>
      </mc:AlternateContent>
    </p:spTree>
    <p:extLst>
      <p:ext uri="{BB962C8B-B14F-4D97-AF65-F5344CB8AC3E}">
        <p14:creationId xmlns:p14="http://schemas.microsoft.com/office/powerpoint/2010/main" val="1320715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3"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2000" fill="hold"/>
                                        <p:tgtEl>
                                          <p:spTgt spid="14"/>
                                        </p:tgtEl>
                                        <p:attrNameLst>
                                          <p:attrName>drawProgress</p:attrName>
                                        </p:attrNameLst>
                                      </p:cBhvr>
                                      <p:tavLst>
                                        <p:tav tm="0">
                                          <p:val>
                                            <p:fltVal val="0"/>
                                          </p:val>
                                        </p:tav>
                                        <p:tav tm="100000">
                                          <p:val>
                                            <p:fltVal val="1"/>
                                          </p:val>
                                        </p:tav>
                                      </p:tavLst>
                                    </p:anim>
                                  </p:childTnLst>
                                </p:cTn>
                              </p:par>
                            </p:childTnLst>
                          </p:cTn>
                        </p:par>
                      </p:childTnLst>
                    </p:cTn>
                  </p:par>
                  <p:par>
                    <p:cTn id="24" fill="hold">
                      <p:stCondLst>
                        <p:cond delay="indefinite"/>
                      </p:stCondLst>
                      <p:childTnLst>
                        <p:par>
                          <p:cTn id="25" fill="hold">
                            <p:stCondLst>
                              <p:cond delay="0"/>
                            </p:stCondLst>
                            <p:childTnLst>
                              <p:par>
                                <p:cTn id="26" presetID="63"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2000" fill="hold"/>
                                        <p:tgtEl>
                                          <p:spTgt spid="15"/>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79000">
              <a:srgbClr val="A0D6F0"/>
            </a:gs>
            <a:gs pos="47000">
              <a:srgbClr val="C8E7F7"/>
            </a:gs>
            <a:gs pos="0">
              <a:schemeClr val="accent1">
                <a:lumMod val="5000"/>
                <a:lumOff val="95000"/>
              </a:schemeClr>
            </a:gs>
            <a:gs pos="86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192FA-C22A-604D-E2EB-33D5DA698104}"/>
              </a:ext>
            </a:extLst>
          </p:cNvPr>
          <p:cNvSpPr>
            <a:spLocks noGrp="1"/>
          </p:cNvSpPr>
          <p:nvPr>
            <p:ph type="title"/>
          </p:nvPr>
        </p:nvSpPr>
        <p:spPr>
          <a:xfrm>
            <a:off x="476655" y="365125"/>
            <a:ext cx="10877145" cy="2232160"/>
          </a:xfrm>
        </p:spPr>
        <p:txBody>
          <a:bodyPr/>
          <a:lstStyle/>
          <a:p>
            <a:r>
              <a:rPr lang="en-US" sz="1800" b="0" i="0" dirty="0">
                <a:solidFill>
                  <a:srgbClr val="000000"/>
                </a:solidFill>
                <a:effectLst/>
                <a:latin typeface="Segoe UI" panose="020B0502040204020203" pitchFamily="34" charset="0"/>
              </a:rPr>
              <a:t>It is 1130 and Jane is coming back from an activity. Jane asks you to lay her down because she is not hungry and does not want to eat lunch. You know she is a diabetic and it’s almost noon. You should:    </a:t>
            </a:r>
            <a:endParaRPr lang="en-US" dirty="0"/>
          </a:p>
        </p:txBody>
      </p:sp>
      <p:sp>
        <p:nvSpPr>
          <p:cNvPr id="3" name="Content Placeholder 2">
            <a:extLst>
              <a:ext uri="{FF2B5EF4-FFF2-40B4-BE49-F238E27FC236}">
                <a16:creationId xmlns:a16="http://schemas.microsoft.com/office/drawing/2014/main" id="{9F7536C4-4B4A-A87E-BE81-57BCB856557B}"/>
              </a:ext>
            </a:extLst>
          </p:cNvPr>
          <p:cNvSpPr>
            <a:spLocks noGrp="1"/>
          </p:cNvSpPr>
          <p:nvPr>
            <p:ph idx="1"/>
          </p:nvPr>
        </p:nvSpPr>
        <p:spPr>
          <a:xfrm>
            <a:off x="838200" y="2723745"/>
            <a:ext cx="10515600" cy="3453218"/>
          </a:xfrm>
        </p:spPr>
        <p:txBody>
          <a:bodyPr/>
          <a:lstStyle/>
          <a:p>
            <a:pPr marL="342900" indent="-342900" algn="l" rtl="0" fontAlgn="base">
              <a:buFont typeface="+mj-lt"/>
              <a:buAutoNum type="alphaLcParenR"/>
            </a:pPr>
            <a:r>
              <a:rPr lang="en-US" sz="1800" b="0" i="0" dirty="0">
                <a:solidFill>
                  <a:srgbClr val="000000"/>
                </a:solidFill>
                <a:effectLst/>
                <a:latin typeface="Segoe UI" panose="020B0502040204020203" pitchFamily="34" charset="0"/>
              </a:rPr>
              <a:t>Tell Jane that its almost noon and she needs to have her blood sugar checked and eat  </a:t>
            </a:r>
          </a:p>
          <a:p>
            <a:pPr marL="514350" indent="-514350" algn="l" rtl="0" fontAlgn="base">
              <a:buFont typeface="+mj-lt"/>
              <a:buAutoNum type="alphaLcParenR"/>
            </a:pPr>
            <a:endParaRPr lang="en-US" b="0" i="0" dirty="0">
              <a:solidFill>
                <a:srgbClr val="000000"/>
              </a:solidFill>
              <a:effectLst/>
              <a:latin typeface="Segoe UI" panose="020B0502040204020203" pitchFamily="34" charset="0"/>
            </a:endParaRPr>
          </a:p>
          <a:p>
            <a:pPr marL="342900" indent="-342900" algn="l" rtl="0" fontAlgn="base">
              <a:buFont typeface="+mj-lt"/>
              <a:buAutoNum type="alphaLcParenR"/>
            </a:pPr>
            <a:r>
              <a:rPr lang="en-US" sz="1800" b="0" i="0" dirty="0">
                <a:solidFill>
                  <a:srgbClr val="000000"/>
                </a:solidFill>
                <a:effectLst/>
                <a:latin typeface="Segoe UI" panose="020B0502040204020203" pitchFamily="34" charset="0"/>
              </a:rPr>
              <a:t>Tell Jane that she can eat lunch and then lay down  </a:t>
            </a:r>
          </a:p>
          <a:p>
            <a:pPr marL="514350" indent="-514350" algn="l" rtl="0" fontAlgn="base">
              <a:buFont typeface="+mj-lt"/>
              <a:buAutoNum type="alphaLcParenR"/>
            </a:pPr>
            <a:endParaRPr lang="en-US" b="0" i="0" dirty="0">
              <a:solidFill>
                <a:srgbClr val="000000"/>
              </a:solidFill>
              <a:effectLst/>
              <a:latin typeface="Segoe UI" panose="020B0502040204020203" pitchFamily="34" charset="0"/>
            </a:endParaRPr>
          </a:p>
          <a:p>
            <a:pPr marL="342900" indent="-342900" algn="l" rtl="0" fontAlgn="base">
              <a:buFont typeface="+mj-lt"/>
              <a:buAutoNum type="alphaLcParenR"/>
            </a:pPr>
            <a:r>
              <a:rPr lang="en-US" sz="1800" dirty="0">
                <a:solidFill>
                  <a:srgbClr val="000000"/>
                </a:solidFill>
                <a:latin typeface="Segoe UI" panose="020B0502040204020203" pitchFamily="34" charset="0"/>
              </a:rPr>
              <a:t>Tell her you are about to go to help in the dining room and will not be available to help her get back up if she changes her mind. </a:t>
            </a:r>
          </a:p>
          <a:p>
            <a:pPr marL="514350" indent="-514350" algn="l" rtl="0" fontAlgn="base">
              <a:buFont typeface="+mj-lt"/>
              <a:buAutoNum type="alphaLcParenR"/>
            </a:pPr>
            <a:endParaRPr lang="en-US" b="0" i="0" dirty="0">
              <a:solidFill>
                <a:srgbClr val="000000"/>
              </a:solidFill>
              <a:effectLst/>
              <a:latin typeface="Segoe UI" panose="020B0502040204020203" pitchFamily="34" charset="0"/>
            </a:endParaRPr>
          </a:p>
          <a:p>
            <a:pPr marL="342900" indent="-342900" algn="l" rtl="0" fontAlgn="base">
              <a:buFont typeface="+mj-lt"/>
              <a:buAutoNum type="alphaLcParenR"/>
            </a:pPr>
            <a:r>
              <a:rPr lang="en-US" sz="1800" dirty="0">
                <a:solidFill>
                  <a:srgbClr val="000000"/>
                </a:solidFill>
                <a:latin typeface="Segoe UI" panose="020B0502040204020203" pitchFamily="34" charset="0"/>
              </a:rPr>
              <a:t>A</a:t>
            </a:r>
            <a:r>
              <a:rPr lang="en-US" sz="1800" b="0" i="0" dirty="0">
                <a:solidFill>
                  <a:srgbClr val="000000"/>
                </a:solidFill>
                <a:effectLst/>
                <a:latin typeface="Segoe UI" panose="020B0502040204020203" pitchFamily="34" charset="0"/>
              </a:rPr>
              <a:t>ssist Jane to lay down per her wishes, then notify nurse  </a:t>
            </a:r>
            <a:endParaRPr lang="en-US" b="0" i="0" dirty="0">
              <a:solidFill>
                <a:srgbClr val="000000"/>
              </a:solidFill>
              <a:effectLst/>
              <a:latin typeface="Segoe UI" panose="020B0502040204020203" pitchFamily="34" charset="0"/>
            </a:endParaRPr>
          </a:p>
          <a:p>
            <a:endParaRPr lang="en-US" dirty="0"/>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3349AAB0-2C82-B56E-C234-5E3A817A1A71}"/>
                  </a:ext>
                </a:extLst>
              </p14:cNvPr>
              <p14:cNvContentPartPr/>
              <p14:nvPr/>
            </p14:nvContentPartPr>
            <p14:xfrm>
              <a:off x="875030" y="5791113"/>
              <a:ext cx="6053760" cy="26640"/>
            </p14:xfrm>
          </p:contentPart>
        </mc:Choice>
        <mc:Fallback xmlns="">
          <p:pic>
            <p:nvPicPr>
              <p:cNvPr id="5" name="Ink 4">
                <a:extLst>
                  <a:ext uri="{FF2B5EF4-FFF2-40B4-BE49-F238E27FC236}">
                    <a16:creationId xmlns:a16="http://schemas.microsoft.com/office/drawing/2014/main" id="{3349AAB0-2C82-B56E-C234-5E3A817A1A71}"/>
                  </a:ext>
                </a:extLst>
              </p:cNvPr>
              <p:cNvPicPr/>
              <p:nvPr/>
            </p:nvPicPr>
            <p:blipFill>
              <a:blip r:embed="rId3"/>
              <a:stretch>
                <a:fillRect/>
              </a:stretch>
            </p:blipFill>
            <p:spPr>
              <a:xfrm>
                <a:off x="821390" y="5683473"/>
                <a:ext cx="6161400" cy="242280"/>
              </a:xfrm>
              <a:prstGeom prst="rect">
                <a:avLst/>
              </a:prstGeom>
            </p:spPr>
          </p:pic>
        </mc:Fallback>
      </mc:AlternateContent>
    </p:spTree>
    <p:extLst>
      <p:ext uri="{BB962C8B-B14F-4D97-AF65-F5344CB8AC3E}">
        <p14:creationId xmlns:p14="http://schemas.microsoft.com/office/powerpoint/2010/main" val="10242352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3"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2000" fill="hold"/>
                                        <p:tgtEl>
                                          <p:spTgt spid="5"/>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79000">
              <a:srgbClr val="A0D6F0"/>
            </a:gs>
            <a:gs pos="47000">
              <a:srgbClr val="C8E7F7"/>
            </a:gs>
            <a:gs pos="0">
              <a:schemeClr val="accent1">
                <a:lumMod val="5000"/>
                <a:lumOff val="95000"/>
              </a:schemeClr>
            </a:gs>
            <a:gs pos="86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0156F-3163-6D0A-435C-3AB17E79D3F0}"/>
              </a:ext>
            </a:extLst>
          </p:cNvPr>
          <p:cNvSpPr>
            <a:spLocks noGrp="1"/>
          </p:cNvSpPr>
          <p:nvPr>
            <p:ph type="title"/>
          </p:nvPr>
        </p:nvSpPr>
        <p:spPr>
          <a:xfrm>
            <a:off x="350196" y="365125"/>
            <a:ext cx="11003604" cy="2640722"/>
          </a:xfrm>
        </p:spPr>
        <p:txBody>
          <a:bodyPr/>
          <a:lstStyle/>
          <a:p>
            <a:r>
              <a:rPr lang="en-US" sz="1800" b="0" i="0" dirty="0">
                <a:solidFill>
                  <a:srgbClr val="000000"/>
                </a:solidFill>
                <a:effectLst/>
                <a:latin typeface="Segoe UI" panose="020B0502040204020203" pitchFamily="34" charset="0"/>
              </a:rPr>
              <a:t>You get to your neighborhood at the beginning of your shift. You notice that John is still in bed. John normally is up and greets you when you arrive. You should:    </a:t>
            </a:r>
            <a:endParaRPr lang="en-US" dirty="0"/>
          </a:p>
        </p:txBody>
      </p:sp>
      <p:sp>
        <p:nvSpPr>
          <p:cNvPr id="3" name="Content Placeholder 2">
            <a:extLst>
              <a:ext uri="{FF2B5EF4-FFF2-40B4-BE49-F238E27FC236}">
                <a16:creationId xmlns:a16="http://schemas.microsoft.com/office/drawing/2014/main" id="{52460091-B988-9957-D7D9-23FBD50C82EC}"/>
              </a:ext>
            </a:extLst>
          </p:cNvPr>
          <p:cNvSpPr>
            <a:spLocks noGrp="1"/>
          </p:cNvSpPr>
          <p:nvPr>
            <p:ph idx="1"/>
          </p:nvPr>
        </p:nvSpPr>
        <p:spPr>
          <a:xfrm>
            <a:off x="838200" y="3122579"/>
            <a:ext cx="10515600" cy="3054384"/>
          </a:xfrm>
        </p:spPr>
        <p:txBody>
          <a:bodyPr/>
          <a:lstStyle/>
          <a:p>
            <a:pPr marL="342900" indent="-342900" algn="l" rtl="0" fontAlgn="base">
              <a:buFont typeface="+mj-lt"/>
              <a:buAutoNum type="alphaLcParenR"/>
            </a:pPr>
            <a:r>
              <a:rPr lang="en-US" sz="1800" b="0" i="0" dirty="0">
                <a:solidFill>
                  <a:srgbClr val="000000"/>
                </a:solidFill>
                <a:effectLst/>
                <a:latin typeface="Segoe UI" panose="020B0502040204020203" pitchFamily="34" charset="0"/>
              </a:rPr>
              <a:t>Make sure you go to his room first and wake him up</a:t>
            </a:r>
          </a:p>
          <a:p>
            <a:pPr marL="342900" indent="-342900" algn="l" rtl="0" fontAlgn="base">
              <a:buFont typeface="+mj-lt"/>
              <a:buAutoNum type="alphaLcParenR"/>
            </a:pPr>
            <a:endParaRPr lang="en-US" sz="1800" b="0" i="0" dirty="0">
              <a:solidFill>
                <a:srgbClr val="000000"/>
              </a:solidFill>
              <a:effectLst/>
              <a:latin typeface="Segoe UI" panose="020B0502040204020203" pitchFamily="34" charset="0"/>
            </a:endParaRPr>
          </a:p>
          <a:p>
            <a:pPr marL="342900" indent="-342900" algn="l" rtl="0" fontAlgn="base">
              <a:buFont typeface="+mj-lt"/>
              <a:buAutoNum type="alphaLcParenR"/>
            </a:pPr>
            <a:r>
              <a:rPr lang="en-US" sz="1800" b="0" i="0" dirty="0">
                <a:solidFill>
                  <a:srgbClr val="000000"/>
                </a:solidFill>
                <a:effectLst/>
                <a:latin typeface="Segoe UI" panose="020B0502040204020203" pitchFamily="34" charset="0"/>
              </a:rPr>
              <a:t>Get report from night shift about John</a:t>
            </a:r>
          </a:p>
          <a:p>
            <a:pPr marL="342900" indent="-342900" algn="l" rtl="0" fontAlgn="base">
              <a:buFont typeface="+mj-lt"/>
              <a:buAutoNum type="alphaLcParenR"/>
            </a:pPr>
            <a:endParaRPr lang="en-US" sz="1800" b="0" i="0" dirty="0">
              <a:solidFill>
                <a:srgbClr val="000000"/>
              </a:solidFill>
              <a:effectLst/>
              <a:latin typeface="Segoe UI" panose="020B0502040204020203" pitchFamily="34" charset="0"/>
            </a:endParaRPr>
          </a:p>
          <a:p>
            <a:pPr marL="342900" indent="-342900" algn="l" rtl="0" fontAlgn="base">
              <a:buFont typeface="+mj-lt"/>
              <a:buAutoNum type="alphaLcParenR"/>
            </a:pPr>
            <a:r>
              <a:rPr lang="en-US" sz="1800" b="0" i="0" dirty="0">
                <a:solidFill>
                  <a:srgbClr val="000000"/>
                </a:solidFill>
                <a:effectLst/>
                <a:latin typeface="Segoe UI" panose="020B0502040204020203" pitchFamily="34" charset="0"/>
              </a:rPr>
              <a:t>Tell the nurse. Then you and the nurse go and wake him up to make sure he is okay  </a:t>
            </a:r>
          </a:p>
          <a:p>
            <a:pPr marL="342900" indent="-342900" algn="l" rtl="0" fontAlgn="base">
              <a:buFont typeface="+mj-lt"/>
              <a:buAutoNum type="alphaLcParenR"/>
            </a:pPr>
            <a:endParaRPr lang="en-US" sz="1800" b="0" i="0" dirty="0">
              <a:solidFill>
                <a:srgbClr val="000000"/>
              </a:solidFill>
              <a:effectLst/>
              <a:latin typeface="Segoe UI" panose="020B0502040204020203" pitchFamily="34" charset="0"/>
            </a:endParaRPr>
          </a:p>
          <a:p>
            <a:pPr marL="342900" indent="-342900" algn="l" rtl="0" fontAlgn="base">
              <a:buFont typeface="+mj-lt"/>
              <a:buAutoNum type="alphaLcParenR"/>
            </a:pPr>
            <a:r>
              <a:rPr lang="en-US" sz="1800" b="0" i="0" dirty="0">
                <a:solidFill>
                  <a:srgbClr val="000000"/>
                </a:solidFill>
                <a:effectLst/>
                <a:latin typeface="Segoe UI" panose="020B0502040204020203" pitchFamily="34" charset="0"/>
              </a:rPr>
              <a:t>Turn on the light in his room and see if he wakes up  </a:t>
            </a:r>
          </a:p>
          <a:p>
            <a:endParaRPr lang="en-US" dirty="0"/>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FF1452A7-0D7B-0AC4-3B3C-2E13EEF2A4ED}"/>
                  </a:ext>
                </a:extLst>
              </p14:cNvPr>
              <p14:cNvContentPartPr/>
              <p14:nvPr/>
            </p14:nvContentPartPr>
            <p14:xfrm>
              <a:off x="855590" y="3986433"/>
              <a:ext cx="4254480" cy="41400"/>
            </p14:xfrm>
          </p:contentPart>
        </mc:Choice>
        <mc:Fallback xmlns="">
          <p:pic>
            <p:nvPicPr>
              <p:cNvPr id="5" name="Ink 4">
                <a:extLst>
                  <a:ext uri="{FF2B5EF4-FFF2-40B4-BE49-F238E27FC236}">
                    <a16:creationId xmlns:a16="http://schemas.microsoft.com/office/drawing/2014/main" id="{FF1452A7-0D7B-0AC4-3B3C-2E13EEF2A4ED}"/>
                  </a:ext>
                </a:extLst>
              </p:cNvPr>
              <p:cNvPicPr/>
              <p:nvPr/>
            </p:nvPicPr>
            <p:blipFill>
              <a:blip r:embed="rId3"/>
              <a:stretch>
                <a:fillRect/>
              </a:stretch>
            </p:blipFill>
            <p:spPr>
              <a:xfrm>
                <a:off x="801590" y="3878793"/>
                <a:ext cx="4362120" cy="257040"/>
              </a:xfrm>
              <a:prstGeom prst="rect">
                <a:avLst/>
              </a:prstGeom>
            </p:spPr>
          </p:pic>
        </mc:Fallback>
      </mc:AlternateContent>
    </p:spTree>
    <p:extLst>
      <p:ext uri="{BB962C8B-B14F-4D97-AF65-F5344CB8AC3E}">
        <p14:creationId xmlns:p14="http://schemas.microsoft.com/office/powerpoint/2010/main" val="22135877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3"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2000" fill="hold"/>
                                        <p:tgtEl>
                                          <p:spTgt spid="5"/>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79000">
              <a:srgbClr val="A0D6F0"/>
            </a:gs>
            <a:gs pos="47000">
              <a:srgbClr val="C8E7F7"/>
            </a:gs>
            <a:gs pos="0">
              <a:schemeClr val="accent1">
                <a:lumMod val="5000"/>
                <a:lumOff val="95000"/>
              </a:schemeClr>
            </a:gs>
            <a:gs pos="86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0418B-3B02-C4F3-AE23-4DEF0B5ABC31}"/>
              </a:ext>
            </a:extLst>
          </p:cNvPr>
          <p:cNvSpPr>
            <a:spLocks noGrp="1"/>
          </p:cNvSpPr>
          <p:nvPr>
            <p:ph type="title"/>
          </p:nvPr>
        </p:nvSpPr>
        <p:spPr>
          <a:xfrm>
            <a:off x="476655" y="291831"/>
            <a:ext cx="10877145" cy="2052536"/>
          </a:xfrm>
        </p:spPr>
        <p:txBody>
          <a:bodyPr/>
          <a:lstStyle/>
          <a:p>
            <a:r>
              <a:rPr lang="en-US" sz="1800" b="0" i="0" dirty="0">
                <a:solidFill>
                  <a:srgbClr val="000000"/>
                </a:solidFill>
                <a:effectLst/>
                <a:latin typeface="Segoe UI" panose="020B0502040204020203" pitchFamily="34" charset="0"/>
              </a:rPr>
              <a:t>It is 2am and Mary who has Dementia wakes up. She thinks it is morning time and gets dressed for the day. She asks you if she can have pancakes and sausages. You should:    </a:t>
            </a:r>
            <a:endParaRPr lang="en-US" dirty="0"/>
          </a:p>
        </p:txBody>
      </p:sp>
      <p:sp>
        <p:nvSpPr>
          <p:cNvPr id="3" name="Content Placeholder 2">
            <a:extLst>
              <a:ext uri="{FF2B5EF4-FFF2-40B4-BE49-F238E27FC236}">
                <a16:creationId xmlns:a16="http://schemas.microsoft.com/office/drawing/2014/main" id="{F9FAF8AE-49B7-4333-E6C9-423B81095C06}"/>
              </a:ext>
            </a:extLst>
          </p:cNvPr>
          <p:cNvSpPr>
            <a:spLocks noGrp="1"/>
          </p:cNvSpPr>
          <p:nvPr>
            <p:ph idx="1"/>
          </p:nvPr>
        </p:nvSpPr>
        <p:spPr>
          <a:xfrm>
            <a:off x="838200" y="2266545"/>
            <a:ext cx="10515600" cy="3910417"/>
          </a:xfrm>
        </p:spPr>
        <p:txBody>
          <a:bodyPr/>
          <a:lstStyle/>
          <a:p>
            <a:pPr marL="342900" indent="-342900" algn="l" rtl="0" fontAlgn="base">
              <a:buFont typeface="+mj-lt"/>
              <a:buAutoNum type="alphaLcParenR"/>
            </a:pPr>
            <a:r>
              <a:rPr lang="en-US" sz="1800" b="0" i="0" dirty="0">
                <a:solidFill>
                  <a:srgbClr val="000000"/>
                </a:solidFill>
                <a:effectLst/>
                <a:latin typeface="Segoe UI" panose="020B0502040204020203" pitchFamily="34" charset="0"/>
              </a:rPr>
              <a:t>Tell her no because she is a Diabetic and can’t eat that food  </a:t>
            </a:r>
          </a:p>
          <a:p>
            <a:pPr marL="342900" indent="-342900" algn="l" rtl="0" fontAlgn="base">
              <a:buFont typeface="+mj-lt"/>
              <a:buAutoNum type="alphaLcParenR"/>
            </a:pPr>
            <a:endParaRPr lang="en-US" sz="1800" b="0" i="0" dirty="0">
              <a:solidFill>
                <a:srgbClr val="000000"/>
              </a:solidFill>
              <a:effectLst/>
              <a:latin typeface="Aptos" panose="020B0004020202020204" pitchFamily="34" charset="0"/>
            </a:endParaRPr>
          </a:p>
          <a:p>
            <a:pPr marL="342900" indent="-342900" algn="l" rtl="0" fontAlgn="base">
              <a:buFont typeface="+mj-lt"/>
              <a:buAutoNum type="alphaLcParenR"/>
            </a:pPr>
            <a:r>
              <a:rPr lang="en-US" sz="1800" b="0" i="0" dirty="0">
                <a:solidFill>
                  <a:srgbClr val="000000"/>
                </a:solidFill>
                <a:effectLst/>
                <a:latin typeface="Aptos" panose="020B0004020202020204" pitchFamily="34" charset="0"/>
              </a:rPr>
              <a:t>Tell her it is the middle of the night, and she needs to go back to bed and can have breakfast later in the morning when it's time.   </a:t>
            </a:r>
          </a:p>
          <a:p>
            <a:pPr marL="342900" indent="-342900" algn="l" rtl="0" fontAlgn="base">
              <a:buFont typeface="+mj-lt"/>
              <a:buAutoNum type="alphaLcParenR"/>
            </a:pPr>
            <a:endParaRPr lang="en-US" sz="1800" b="0" i="0" dirty="0">
              <a:solidFill>
                <a:srgbClr val="000000"/>
              </a:solidFill>
              <a:effectLst/>
              <a:latin typeface="Aptos" panose="020B0004020202020204" pitchFamily="34" charset="0"/>
            </a:endParaRPr>
          </a:p>
          <a:p>
            <a:pPr marL="342900" indent="-342900" algn="l" rtl="0" fontAlgn="base">
              <a:buFont typeface="+mj-lt"/>
              <a:buAutoNum type="alphaLcParenR"/>
            </a:pPr>
            <a:r>
              <a:rPr lang="en-US" sz="1800" b="0" i="0" dirty="0">
                <a:solidFill>
                  <a:srgbClr val="000000"/>
                </a:solidFill>
                <a:effectLst/>
                <a:latin typeface="Segoe UI" panose="020B0502040204020203" pitchFamily="34" charset="0"/>
              </a:rPr>
              <a:t>Tell her if she eats now, she will be hungry before lunchtime and she will gain weight if she eats too many meals in one day.   </a:t>
            </a:r>
          </a:p>
          <a:p>
            <a:pPr marL="342900" indent="-342900" algn="l" rtl="0" fontAlgn="base">
              <a:buFont typeface="+mj-lt"/>
              <a:buAutoNum type="alphaLcParenR"/>
            </a:pPr>
            <a:endParaRPr lang="en-US" sz="1800" b="0" i="0" dirty="0">
              <a:solidFill>
                <a:srgbClr val="000000"/>
              </a:solidFill>
              <a:effectLst/>
              <a:latin typeface="Aptos" panose="020B0004020202020204" pitchFamily="34" charset="0"/>
            </a:endParaRPr>
          </a:p>
          <a:p>
            <a:pPr marL="342900" indent="-342900" algn="l" rtl="0" fontAlgn="base">
              <a:buFont typeface="+mj-lt"/>
              <a:buAutoNum type="alphaLcParenR"/>
            </a:pPr>
            <a:r>
              <a:rPr lang="en-US" sz="1800" b="0" i="0" dirty="0">
                <a:solidFill>
                  <a:srgbClr val="000000"/>
                </a:solidFill>
                <a:effectLst/>
                <a:latin typeface="Segoe UI" panose="020B0502040204020203" pitchFamily="34" charset="0"/>
              </a:rPr>
              <a:t>Get her the food she requested. Then notify the nurse.   </a:t>
            </a:r>
            <a:endParaRPr lang="en-US" sz="1800" b="0" i="0" dirty="0">
              <a:solidFill>
                <a:srgbClr val="000000"/>
              </a:solidFill>
              <a:effectLst/>
              <a:latin typeface="Aptos" panose="020B0004020202020204" pitchFamily="34" charset="0"/>
            </a:endParaRPr>
          </a:p>
          <a:p>
            <a:endParaRPr lang="en-US" dirty="0"/>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39039EED-3BE4-268C-09B0-25CAF2DAFB38}"/>
                  </a:ext>
                </a:extLst>
              </p14:cNvPr>
              <p14:cNvContentPartPr/>
              <p14:nvPr/>
            </p14:nvContentPartPr>
            <p14:xfrm>
              <a:off x="865310" y="5125113"/>
              <a:ext cx="6010560" cy="70200"/>
            </p14:xfrm>
          </p:contentPart>
        </mc:Choice>
        <mc:Fallback xmlns="">
          <p:pic>
            <p:nvPicPr>
              <p:cNvPr id="5" name="Ink 4">
                <a:extLst>
                  <a:ext uri="{FF2B5EF4-FFF2-40B4-BE49-F238E27FC236}">
                    <a16:creationId xmlns:a16="http://schemas.microsoft.com/office/drawing/2014/main" id="{39039EED-3BE4-268C-09B0-25CAF2DAFB38}"/>
                  </a:ext>
                </a:extLst>
              </p:cNvPr>
              <p:cNvPicPr/>
              <p:nvPr/>
            </p:nvPicPr>
            <p:blipFill>
              <a:blip r:embed="rId3"/>
              <a:stretch>
                <a:fillRect/>
              </a:stretch>
            </p:blipFill>
            <p:spPr>
              <a:xfrm>
                <a:off x="811670" y="5017473"/>
                <a:ext cx="6118200" cy="285840"/>
              </a:xfrm>
              <a:prstGeom prst="rect">
                <a:avLst/>
              </a:prstGeom>
            </p:spPr>
          </p:pic>
        </mc:Fallback>
      </mc:AlternateContent>
    </p:spTree>
    <p:extLst>
      <p:ext uri="{BB962C8B-B14F-4D97-AF65-F5344CB8AC3E}">
        <p14:creationId xmlns:p14="http://schemas.microsoft.com/office/powerpoint/2010/main" val="15376282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3"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2000" fill="hold"/>
                                        <p:tgtEl>
                                          <p:spTgt spid="5"/>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79000">
              <a:srgbClr val="A0D6F0"/>
            </a:gs>
            <a:gs pos="47000">
              <a:srgbClr val="C8E7F7"/>
            </a:gs>
            <a:gs pos="0">
              <a:schemeClr val="accent1">
                <a:lumMod val="5000"/>
                <a:lumOff val="95000"/>
              </a:schemeClr>
            </a:gs>
            <a:gs pos="86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3A83-707B-5FF3-60E8-33758FCBBAF4}"/>
              </a:ext>
            </a:extLst>
          </p:cNvPr>
          <p:cNvSpPr>
            <a:spLocks noGrp="1"/>
          </p:cNvSpPr>
          <p:nvPr>
            <p:ph type="title"/>
          </p:nvPr>
        </p:nvSpPr>
        <p:spPr>
          <a:xfrm>
            <a:off x="398834" y="365125"/>
            <a:ext cx="10954966" cy="1765232"/>
          </a:xfrm>
        </p:spPr>
        <p:txBody>
          <a:bodyPr/>
          <a:lstStyle/>
          <a:p>
            <a:r>
              <a:rPr lang="en-US" sz="1800" b="0" i="0" dirty="0">
                <a:solidFill>
                  <a:srgbClr val="000000"/>
                </a:solidFill>
                <a:effectLst/>
                <a:latin typeface="Segoe UI" panose="020B0502040204020203" pitchFamily="34" charset="0"/>
              </a:rPr>
              <a:t>Jake has Dementia and has an incontinence episode. Daughter tells you that Jake needs to be taken to shower and cleaned. Jake tells you “NO” I don’t want a shower. You should:  </a:t>
            </a:r>
            <a:r>
              <a:rPr lang="en-US" sz="1800" b="0" i="0" dirty="0">
                <a:solidFill>
                  <a:srgbClr val="000000"/>
                </a:solidFill>
                <a:effectLst/>
                <a:latin typeface="Aptos" panose="020B0004020202020204" pitchFamily="34" charset="0"/>
              </a:rPr>
              <a:t>  </a:t>
            </a:r>
            <a:endParaRPr lang="en-US" dirty="0"/>
          </a:p>
        </p:txBody>
      </p:sp>
      <p:sp>
        <p:nvSpPr>
          <p:cNvPr id="3" name="Content Placeholder 2">
            <a:extLst>
              <a:ext uri="{FF2B5EF4-FFF2-40B4-BE49-F238E27FC236}">
                <a16:creationId xmlns:a16="http://schemas.microsoft.com/office/drawing/2014/main" id="{4317673C-EB7D-F6C9-6834-C3727A3A68FF}"/>
              </a:ext>
            </a:extLst>
          </p:cNvPr>
          <p:cNvSpPr>
            <a:spLocks noGrp="1"/>
          </p:cNvSpPr>
          <p:nvPr>
            <p:ph idx="1"/>
          </p:nvPr>
        </p:nvSpPr>
        <p:spPr>
          <a:xfrm>
            <a:off x="838200" y="2655651"/>
            <a:ext cx="10515600" cy="3521312"/>
          </a:xfrm>
        </p:spPr>
        <p:txBody>
          <a:bodyPr/>
          <a:lstStyle/>
          <a:p>
            <a:pPr marL="342900" indent="-342900" algn="l" rtl="0" fontAlgn="base">
              <a:buFont typeface="+mj-lt"/>
              <a:buAutoNum type="alphaLcParenR"/>
            </a:pPr>
            <a:r>
              <a:rPr lang="en-US" sz="1800" b="0" i="0" dirty="0">
                <a:solidFill>
                  <a:srgbClr val="000000"/>
                </a:solidFill>
                <a:effectLst/>
                <a:latin typeface="Segoe UI" panose="020B0502040204020203" pitchFamily="34" charset="0"/>
              </a:rPr>
              <a:t>Take him to the shower because his daughter told you to, and she is standing there and will be mad if you do not  </a:t>
            </a:r>
          </a:p>
          <a:p>
            <a:pPr marL="342900" indent="-342900" algn="l" rtl="0" fontAlgn="base">
              <a:buFont typeface="+mj-lt"/>
              <a:buAutoNum type="alphaLcParenR"/>
            </a:pPr>
            <a:endParaRPr lang="en-US" sz="1800" b="0" i="0" dirty="0">
              <a:solidFill>
                <a:srgbClr val="000000"/>
              </a:solidFill>
              <a:effectLst/>
              <a:latin typeface="Aptos" panose="020B0004020202020204" pitchFamily="34" charset="0"/>
            </a:endParaRPr>
          </a:p>
          <a:p>
            <a:pPr marL="342900" indent="-342900" algn="l" rtl="0" fontAlgn="base">
              <a:buFont typeface="+mj-lt"/>
              <a:buAutoNum type="alphaLcParenR"/>
            </a:pPr>
            <a:r>
              <a:rPr lang="en-US" sz="1800" b="0" i="0" dirty="0">
                <a:solidFill>
                  <a:srgbClr val="000000"/>
                </a:solidFill>
                <a:effectLst/>
                <a:latin typeface="Segoe UI" panose="020B0502040204020203" pitchFamily="34" charset="0"/>
              </a:rPr>
              <a:t>Tell the daughter she must make him take the shower  </a:t>
            </a:r>
          </a:p>
          <a:p>
            <a:pPr marL="342900" indent="-342900" algn="l" rtl="0" fontAlgn="base">
              <a:buFont typeface="+mj-lt"/>
              <a:buAutoNum type="alphaLcParenR"/>
            </a:pPr>
            <a:endParaRPr lang="en-US" sz="1800" b="0" i="0" dirty="0">
              <a:solidFill>
                <a:srgbClr val="000000"/>
              </a:solidFill>
              <a:effectLst/>
              <a:latin typeface="Aptos" panose="020B0004020202020204" pitchFamily="34" charset="0"/>
            </a:endParaRPr>
          </a:p>
          <a:p>
            <a:pPr marL="342900" indent="-342900" algn="l" rtl="0" fontAlgn="base">
              <a:buFont typeface="+mj-lt"/>
              <a:buAutoNum type="alphaLcParenR"/>
            </a:pPr>
            <a:r>
              <a:rPr lang="en-US" sz="1800" b="0" i="0" dirty="0">
                <a:solidFill>
                  <a:srgbClr val="000000"/>
                </a:solidFill>
                <a:effectLst/>
                <a:latin typeface="Segoe UI" panose="020B0502040204020203" pitchFamily="34" charset="0"/>
              </a:rPr>
              <a:t>Offer other cleaning options such as towelettes, sink bath. </a:t>
            </a:r>
          </a:p>
          <a:p>
            <a:pPr marL="342900" indent="-342900" algn="l" rtl="0" fontAlgn="base">
              <a:buFont typeface="+mj-lt"/>
              <a:buAutoNum type="alphaLcParenR"/>
            </a:pPr>
            <a:endParaRPr lang="en-US" sz="1800" b="0" i="0" dirty="0">
              <a:solidFill>
                <a:srgbClr val="000000"/>
              </a:solidFill>
              <a:effectLst/>
              <a:latin typeface="Aptos" panose="020B0004020202020204" pitchFamily="34" charset="0"/>
            </a:endParaRPr>
          </a:p>
          <a:p>
            <a:pPr marL="342900" indent="-342900" algn="l" rtl="0" fontAlgn="base">
              <a:buFont typeface="+mj-lt"/>
              <a:buAutoNum type="alphaLcParenR"/>
            </a:pPr>
            <a:r>
              <a:rPr lang="en-US" sz="1800" b="0" i="0" dirty="0">
                <a:solidFill>
                  <a:srgbClr val="000000"/>
                </a:solidFill>
                <a:effectLst/>
                <a:latin typeface="Segoe UI" panose="020B0502040204020203" pitchFamily="34" charset="0"/>
              </a:rPr>
              <a:t>Tell Jake you are taking him to the living room to get him to go with you then trick him into the shower room.  </a:t>
            </a:r>
            <a:endParaRPr lang="en-US" sz="1800" b="0" i="0" dirty="0">
              <a:solidFill>
                <a:srgbClr val="000000"/>
              </a:solidFill>
              <a:effectLst/>
              <a:latin typeface="Aptos" panose="020B0004020202020204" pitchFamily="34" charset="0"/>
            </a:endParaRPr>
          </a:p>
          <a:p>
            <a:endParaRPr lang="en-US"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3041F7E4-45C4-94C4-316D-B4C7BD05DCF9}"/>
                  </a:ext>
                </a:extLst>
              </p14:cNvPr>
              <p14:cNvContentPartPr/>
              <p14:nvPr/>
            </p14:nvContentPartPr>
            <p14:xfrm>
              <a:off x="913910" y="4493313"/>
              <a:ext cx="6322320" cy="118080"/>
            </p14:xfrm>
          </p:contentPart>
        </mc:Choice>
        <mc:Fallback xmlns="">
          <p:pic>
            <p:nvPicPr>
              <p:cNvPr id="4" name="Ink 3">
                <a:extLst>
                  <a:ext uri="{FF2B5EF4-FFF2-40B4-BE49-F238E27FC236}">
                    <a16:creationId xmlns:a16="http://schemas.microsoft.com/office/drawing/2014/main" id="{3041F7E4-45C4-94C4-316D-B4C7BD05DCF9}"/>
                  </a:ext>
                </a:extLst>
              </p:cNvPr>
              <p:cNvPicPr/>
              <p:nvPr/>
            </p:nvPicPr>
            <p:blipFill>
              <a:blip r:embed="rId3"/>
              <a:stretch>
                <a:fillRect/>
              </a:stretch>
            </p:blipFill>
            <p:spPr>
              <a:xfrm>
                <a:off x="860270" y="4385673"/>
                <a:ext cx="6429960" cy="333720"/>
              </a:xfrm>
              <a:prstGeom prst="rect">
                <a:avLst/>
              </a:prstGeom>
            </p:spPr>
          </p:pic>
        </mc:Fallback>
      </mc:AlternateContent>
    </p:spTree>
    <p:extLst>
      <p:ext uri="{BB962C8B-B14F-4D97-AF65-F5344CB8AC3E}">
        <p14:creationId xmlns:p14="http://schemas.microsoft.com/office/powerpoint/2010/main" val="18243064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3"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2000" fill="hold"/>
                                        <p:tgtEl>
                                          <p:spTgt spid="4"/>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79000">
              <a:srgbClr val="A0D6F0"/>
            </a:gs>
            <a:gs pos="47000">
              <a:srgbClr val="C8E7F7"/>
            </a:gs>
            <a:gs pos="0">
              <a:schemeClr val="accent1">
                <a:lumMod val="5000"/>
                <a:lumOff val="95000"/>
              </a:schemeClr>
            </a:gs>
            <a:gs pos="86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4A02A-4B1B-B78D-A85C-E57D2F69C449}"/>
              </a:ext>
            </a:extLst>
          </p:cNvPr>
          <p:cNvSpPr>
            <a:spLocks noGrp="1"/>
          </p:cNvSpPr>
          <p:nvPr>
            <p:ph type="title"/>
          </p:nvPr>
        </p:nvSpPr>
        <p:spPr>
          <a:xfrm>
            <a:off x="496111" y="365125"/>
            <a:ext cx="10857689" cy="1862509"/>
          </a:xfrm>
        </p:spPr>
        <p:txBody>
          <a:bodyPr/>
          <a:lstStyle/>
          <a:p>
            <a:r>
              <a:rPr lang="en-US" sz="1800" b="0" i="0" dirty="0">
                <a:solidFill>
                  <a:srgbClr val="000000"/>
                </a:solidFill>
                <a:effectLst/>
                <a:latin typeface="Aptos" panose="020B0004020202020204" pitchFamily="34" charset="0"/>
              </a:rPr>
              <a:t>Debbie's daughter tells you that her hair is getting long and to please take her to beauty shop tomorrow to have it washed, cut, curled. When it is Debbie scheduled time for her hair appointment Debbie tells you that she does not want her hair cut or curled. She wants it to grow out. You should:    </a:t>
            </a:r>
            <a:endParaRPr lang="en-US" dirty="0"/>
          </a:p>
        </p:txBody>
      </p:sp>
      <p:sp>
        <p:nvSpPr>
          <p:cNvPr id="3" name="Content Placeholder 2">
            <a:extLst>
              <a:ext uri="{FF2B5EF4-FFF2-40B4-BE49-F238E27FC236}">
                <a16:creationId xmlns:a16="http://schemas.microsoft.com/office/drawing/2014/main" id="{8A6AD439-F4BF-E1A1-BD01-F0CBE6B92377}"/>
              </a:ext>
            </a:extLst>
          </p:cNvPr>
          <p:cNvSpPr>
            <a:spLocks noGrp="1"/>
          </p:cNvSpPr>
          <p:nvPr>
            <p:ph idx="1"/>
          </p:nvPr>
        </p:nvSpPr>
        <p:spPr>
          <a:xfrm>
            <a:off x="838200" y="2684833"/>
            <a:ext cx="10515600" cy="3492129"/>
          </a:xfrm>
        </p:spPr>
        <p:txBody>
          <a:bodyPr/>
          <a:lstStyle/>
          <a:p>
            <a:pPr marL="342900" indent="-342900" algn="l" rtl="0" fontAlgn="base">
              <a:buFont typeface="+mj-lt"/>
              <a:buAutoNum type="alphaLcParenR"/>
            </a:pPr>
            <a:r>
              <a:rPr lang="en-US" sz="1800" b="0" i="0" dirty="0">
                <a:solidFill>
                  <a:srgbClr val="000000"/>
                </a:solidFill>
                <a:effectLst/>
                <a:latin typeface="Segoe UI" panose="020B0502040204020203" pitchFamily="34" charset="0"/>
              </a:rPr>
              <a:t>Call the daughter so she can tell Debbie she needs her hair to be cut  </a:t>
            </a:r>
          </a:p>
          <a:p>
            <a:pPr marL="342900" indent="-342900" algn="l" rtl="0" fontAlgn="base">
              <a:buFont typeface="+mj-lt"/>
              <a:buAutoNum type="alphaLcParenR"/>
            </a:pPr>
            <a:endParaRPr lang="en-US" sz="1800" b="0" i="0" dirty="0">
              <a:solidFill>
                <a:srgbClr val="000000"/>
              </a:solidFill>
              <a:effectLst/>
              <a:latin typeface="Aptos" panose="020B0004020202020204" pitchFamily="34" charset="0"/>
            </a:endParaRPr>
          </a:p>
          <a:p>
            <a:pPr marL="342900" indent="-342900" algn="l" rtl="0" fontAlgn="base">
              <a:buFont typeface="+mj-lt"/>
              <a:buAutoNum type="alphaLcParenR"/>
            </a:pPr>
            <a:r>
              <a:rPr lang="en-US" sz="1800" b="0" i="0" dirty="0">
                <a:solidFill>
                  <a:srgbClr val="000000"/>
                </a:solidFill>
                <a:effectLst/>
                <a:latin typeface="Segoe UI" panose="020B0502040204020203" pitchFamily="34" charset="0"/>
              </a:rPr>
              <a:t>Turn on the TV to distract Debbie while the beautician cuts her hair.  </a:t>
            </a:r>
          </a:p>
          <a:p>
            <a:pPr marL="342900" indent="-342900" algn="l" rtl="0" fontAlgn="base">
              <a:buFont typeface="+mj-lt"/>
              <a:buAutoNum type="alphaLcParenR"/>
            </a:pPr>
            <a:endParaRPr lang="en-US" sz="1800" b="0" i="0" dirty="0">
              <a:solidFill>
                <a:srgbClr val="000000"/>
              </a:solidFill>
              <a:effectLst/>
              <a:latin typeface="Aptos" panose="020B0004020202020204" pitchFamily="34" charset="0"/>
            </a:endParaRPr>
          </a:p>
          <a:p>
            <a:pPr marL="342900" indent="-342900" algn="l" rtl="0" fontAlgn="base">
              <a:buFont typeface="+mj-lt"/>
              <a:buAutoNum type="alphaLcParenR"/>
            </a:pPr>
            <a:r>
              <a:rPr lang="en-US" sz="1800" b="0" i="0" dirty="0">
                <a:solidFill>
                  <a:srgbClr val="000000"/>
                </a:solidFill>
                <a:effectLst/>
                <a:latin typeface="Segoe UI" panose="020B0502040204020203" pitchFamily="34" charset="0"/>
              </a:rPr>
              <a:t>Tell the beautician what Debbie said so she can respect her wishes to only wash her hair.  </a:t>
            </a:r>
          </a:p>
          <a:p>
            <a:pPr marL="342900" indent="-342900" algn="l" rtl="0" fontAlgn="base">
              <a:buFont typeface="+mj-lt"/>
              <a:buAutoNum type="alphaLcParenR"/>
            </a:pPr>
            <a:endParaRPr lang="en-US" sz="1800" b="0" i="0" dirty="0">
              <a:solidFill>
                <a:srgbClr val="000000"/>
              </a:solidFill>
              <a:effectLst/>
              <a:latin typeface="Aptos" panose="020B0004020202020204" pitchFamily="34" charset="0"/>
            </a:endParaRPr>
          </a:p>
          <a:p>
            <a:pPr marL="342900" indent="-342900" algn="l" rtl="0" fontAlgn="base">
              <a:buFont typeface="+mj-lt"/>
              <a:buAutoNum type="alphaLcParenR"/>
            </a:pPr>
            <a:r>
              <a:rPr lang="en-US" sz="1800" b="0" i="0" dirty="0">
                <a:solidFill>
                  <a:srgbClr val="000000"/>
                </a:solidFill>
                <a:effectLst/>
                <a:latin typeface="Segoe UI" panose="020B0502040204020203" pitchFamily="34" charset="0"/>
              </a:rPr>
              <a:t>Tell Debbie you will make a deal with her. If she cuts her hair, then she does not have to curl it.   </a:t>
            </a:r>
            <a:endParaRPr lang="en-US" sz="1800" b="0" i="0" dirty="0">
              <a:solidFill>
                <a:srgbClr val="000000"/>
              </a:solidFill>
              <a:effectLst/>
              <a:latin typeface="Aptos" panose="020B0004020202020204" pitchFamily="34" charset="0"/>
            </a:endParaRPr>
          </a:p>
          <a:p>
            <a:endParaRPr lang="en-US"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205193F4-9F33-0D2F-9461-400E67B4CE90}"/>
                  </a:ext>
                </a:extLst>
              </p14:cNvPr>
              <p14:cNvContentPartPr/>
              <p14:nvPr/>
            </p14:nvContentPartPr>
            <p14:xfrm>
              <a:off x="933350" y="4328433"/>
              <a:ext cx="9221400" cy="58680"/>
            </p14:xfrm>
          </p:contentPart>
        </mc:Choice>
        <mc:Fallback xmlns="">
          <p:pic>
            <p:nvPicPr>
              <p:cNvPr id="4" name="Ink 3">
                <a:extLst>
                  <a:ext uri="{FF2B5EF4-FFF2-40B4-BE49-F238E27FC236}">
                    <a16:creationId xmlns:a16="http://schemas.microsoft.com/office/drawing/2014/main" id="{205193F4-9F33-0D2F-9461-400E67B4CE90}"/>
                  </a:ext>
                </a:extLst>
              </p:cNvPr>
              <p:cNvPicPr/>
              <p:nvPr/>
            </p:nvPicPr>
            <p:blipFill>
              <a:blip r:embed="rId3"/>
              <a:stretch>
                <a:fillRect/>
              </a:stretch>
            </p:blipFill>
            <p:spPr>
              <a:xfrm>
                <a:off x="879710" y="4220793"/>
                <a:ext cx="9329040" cy="274320"/>
              </a:xfrm>
              <a:prstGeom prst="rect">
                <a:avLst/>
              </a:prstGeom>
            </p:spPr>
          </p:pic>
        </mc:Fallback>
      </mc:AlternateContent>
    </p:spTree>
    <p:extLst>
      <p:ext uri="{BB962C8B-B14F-4D97-AF65-F5344CB8AC3E}">
        <p14:creationId xmlns:p14="http://schemas.microsoft.com/office/powerpoint/2010/main" val="7510175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3"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2000" fill="hold"/>
                                        <p:tgtEl>
                                          <p:spTgt spid="4"/>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CF87708-4567-6263-03C0-542B5E686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362" b="4368"/>
          <a:stretch/>
        </p:blipFill>
        <p:spPr bwMode="auto">
          <a:xfrm>
            <a:off x="0" y="0"/>
            <a:ext cx="12191980" cy="6857990"/>
          </a:xfrm>
          <a:prstGeom prst="rect">
            <a:avLst/>
          </a:prstGeom>
          <a:noFill/>
          <a:effectLst>
            <a:outerShdw blurRad="50800" dist="50800" dir="5400000" sx="4000" sy="4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1068" name="Rectangle 106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B75172-6958-7A4C-50F8-BA5A422947BC}"/>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300" b="1" i="0">
                <a:solidFill>
                  <a:schemeClr val="tx1">
                    <a:lumMod val="85000"/>
                    <a:lumOff val="15000"/>
                  </a:schemeClr>
                </a:solidFill>
                <a:effectLst/>
              </a:rPr>
              <a:t>YOU HAVE THE POWER TO SUPPORT RESIDENT CHOICE !!</a:t>
            </a:r>
            <a:r>
              <a:rPr lang="en-US" sz="3300" b="0" i="0">
                <a:solidFill>
                  <a:schemeClr val="tx1">
                    <a:lumMod val="85000"/>
                    <a:lumOff val="15000"/>
                  </a:schemeClr>
                </a:solidFill>
                <a:effectLst/>
              </a:rPr>
              <a:t> </a:t>
            </a:r>
            <a:endParaRPr lang="en-US" sz="3300" dirty="0">
              <a:solidFill>
                <a:schemeClr val="tx1">
                  <a:lumMod val="85000"/>
                  <a:lumOff val="15000"/>
                </a:schemeClr>
              </a:solidFill>
            </a:endParaRPr>
          </a:p>
        </p:txBody>
      </p:sp>
      <p:cxnSp>
        <p:nvCxnSpPr>
          <p:cNvPr id="1069" name="Straight Connector 106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67" name="Straight Connector 106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6348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4000">
              <a:schemeClr val="accent6">
                <a:lumMod val="20000"/>
                <a:lumOff val="80000"/>
              </a:schemeClr>
            </a:gs>
            <a:gs pos="83000">
              <a:schemeClr val="accent6">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1F4F2-6A46-0B0F-4EA0-98070E7394A8}"/>
              </a:ext>
            </a:extLst>
          </p:cNvPr>
          <p:cNvSpPr>
            <a:spLocks noGrp="1"/>
          </p:cNvSpPr>
          <p:nvPr>
            <p:ph type="title"/>
          </p:nvPr>
        </p:nvSpPr>
        <p:spPr/>
        <p:txBody>
          <a:bodyPr/>
          <a:lstStyle/>
          <a:p>
            <a:pPr algn="ctr"/>
            <a:r>
              <a:rPr lang="en-US" dirty="0"/>
              <a:t>References	/Contact</a:t>
            </a:r>
          </a:p>
        </p:txBody>
      </p:sp>
      <p:sp>
        <p:nvSpPr>
          <p:cNvPr id="3" name="Content Placeholder 2">
            <a:extLst>
              <a:ext uri="{FF2B5EF4-FFF2-40B4-BE49-F238E27FC236}">
                <a16:creationId xmlns:a16="http://schemas.microsoft.com/office/drawing/2014/main" id="{B788F29F-4201-22CA-D421-0676838BEDC3}"/>
              </a:ext>
            </a:extLst>
          </p:cNvPr>
          <p:cNvSpPr>
            <a:spLocks noGrp="1"/>
          </p:cNvSpPr>
          <p:nvPr>
            <p:ph idx="1"/>
          </p:nvPr>
        </p:nvSpPr>
        <p:spPr/>
        <p:txBody>
          <a:bodyPr/>
          <a:lstStyle/>
          <a:p>
            <a:r>
              <a:rPr lang="en-US" sz="2400" b="1" dirty="0">
                <a:hlinkClick r:id="rId2">
                  <a:extLst>
                    <a:ext uri="{A12FA001-AC4F-418D-AE19-62706E023703}">
                      <ahyp:hlinkClr xmlns:ahyp="http://schemas.microsoft.com/office/drawing/2018/hyperlinkcolor" val="tx"/>
                    </a:ext>
                  </a:extLst>
                </a:hlinkClick>
              </a:rPr>
              <a:t>PEAK Website-</a:t>
            </a:r>
          </a:p>
          <a:p>
            <a:pPr lvl="1"/>
            <a:r>
              <a:rPr lang="en-US" dirty="0">
                <a:solidFill>
                  <a:srgbClr val="467886"/>
                </a:solidFill>
                <a:hlinkClick r:id="rId2">
                  <a:extLst>
                    <a:ext uri="{A12FA001-AC4F-418D-AE19-62706E023703}">
                      <ahyp:hlinkClr xmlns:ahyp="http://schemas.microsoft.com/office/drawing/2018/hyperlinkcolor" val="tx"/>
                    </a:ext>
                  </a:extLst>
                </a:hlinkClick>
              </a:rPr>
              <a:t>https://www.hhs.k-state.edu/aging/research/peak20/pcc-resources/</a:t>
            </a:r>
            <a:endParaRPr lang="en-US" dirty="0"/>
          </a:p>
          <a:p>
            <a:endParaRPr lang="en-US" sz="2400" b="1" dirty="0">
              <a:hlinkClick r:id="rId3">
                <a:extLst>
                  <a:ext uri="{A12FA001-AC4F-418D-AE19-62706E023703}">
                    <ahyp:hlinkClr xmlns:ahyp="http://schemas.microsoft.com/office/drawing/2018/hyperlinkcolor" val="tx"/>
                  </a:ext>
                </a:extLst>
              </a:hlinkClick>
            </a:endParaRPr>
          </a:p>
          <a:p>
            <a:r>
              <a:rPr lang="en-US" sz="2400" b="1" dirty="0">
                <a:hlinkClick r:id="rId3">
                  <a:extLst>
                    <a:ext uri="{A12FA001-AC4F-418D-AE19-62706E023703}">
                      <ahyp:hlinkClr xmlns:ahyp="http://schemas.microsoft.com/office/drawing/2018/hyperlinkcolor" val="tx"/>
                    </a:ext>
                  </a:extLst>
                </a:hlinkClick>
              </a:rPr>
              <a:t>Catholic Community Health Website-</a:t>
            </a:r>
          </a:p>
          <a:p>
            <a:pPr lvl="1"/>
            <a:r>
              <a:rPr lang="en-US" dirty="0">
                <a:solidFill>
                  <a:srgbClr val="467886"/>
                </a:solidFill>
                <a:hlinkClick r:id="rId3">
                  <a:extLst>
                    <a:ext uri="{A12FA001-AC4F-418D-AE19-62706E023703}">
                      <ahyp:hlinkClr xmlns:ahyp="http://schemas.microsoft.com/office/drawing/2018/hyperlinkcolor" val="tx"/>
                    </a:ext>
                  </a:extLst>
                </a:hlinkClick>
              </a:rPr>
              <a:t>https://catholiccommunityhealth.org/</a:t>
            </a:r>
            <a:endParaRPr lang="en-US" dirty="0"/>
          </a:p>
          <a:p>
            <a:endParaRPr lang="en-US" sz="2400" b="1" u="sng" dirty="0"/>
          </a:p>
          <a:p>
            <a:r>
              <a:rPr lang="en-US" sz="2400" b="1" u="sng" dirty="0"/>
              <a:t>Kacie Lynn </a:t>
            </a:r>
          </a:p>
          <a:p>
            <a:pPr lvl="1"/>
            <a:r>
              <a:rPr lang="en-US" dirty="0"/>
              <a:t>Number- 913-747-0281</a:t>
            </a:r>
          </a:p>
          <a:p>
            <a:pPr lvl="1"/>
            <a:r>
              <a:rPr lang="en-US" dirty="0"/>
              <a:t>Email - </a:t>
            </a:r>
            <a:r>
              <a:rPr lang="en-US" b="0" i="0" dirty="0">
                <a:solidFill>
                  <a:srgbClr val="333333"/>
                </a:solidFill>
                <a:effectLst/>
                <a:latin typeface="Segoe UI" panose="020B0502040204020203" pitchFamily="34" charset="0"/>
                <a:hlinkClick r:id="rId4"/>
              </a:rPr>
              <a:t>klynn@catholiccommunityhealth.org</a:t>
            </a:r>
            <a:endParaRPr lang="en-US" b="0" i="0" dirty="0">
              <a:solidFill>
                <a:srgbClr val="333333"/>
              </a:solidFill>
              <a:effectLst/>
              <a:latin typeface="Segoe UI" panose="020B0502040204020203" pitchFamily="34" charset="0"/>
            </a:endParaRPr>
          </a:p>
          <a:p>
            <a:endParaRPr lang="en-US" dirty="0"/>
          </a:p>
        </p:txBody>
      </p:sp>
    </p:spTree>
    <p:extLst>
      <p:ext uri="{BB962C8B-B14F-4D97-AF65-F5344CB8AC3E}">
        <p14:creationId xmlns:p14="http://schemas.microsoft.com/office/powerpoint/2010/main" val="32831697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70500">
              <a:srgbClr val="E3F0F9"/>
            </a:gs>
            <a:gs pos="67000">
              <a:srgbClr val="FAECF8"/>
            </a:gs>
            <a:gs pos="74000">
              <a:schemeClr val="accent1">
                <a:lumMod val="45000"/>
                <a:lumOff val="55000"/>
              </a:schemeClr>
            </a:gs>
            <a:gs pos="83000">
              <a:schemeClr val="tx2">
                <a:lumMod val="10000"/>
                <a:lumOff val="9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380EB6-790E-A5F5-D30F-3B3A006F4170}"/>
              </a:ext>
            </a:extLst>
          </p:cNvPr>
          <p:cNvSpPr>
            <a:spLocks noGrp="1"/>
          </p:cNvSpPr>
          <p:nvPr>
            <p:ph type="title"/>
          </p:nvPr>
        </p:nvSpPr>
        <p:spPr>
          <a:xfrm>
            <a:off x="640080" y="325369"/>
            <a:ext cx="4368602" cy="1956841"/>
          </a:xfrm>
        </p:spPr>
        <p:txBody>
          <a:bodyPr anchor="b">
            <a:normAutofit/>
          </a:bodyPr>
          <a:lstStyle/>
          <a:p>
            <a:r>
              <a:rPr lang="en-US" sz="5400" dirty="0"/>
              <a:t>What is a risky decision?</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4658B92-17F4-8966-4A7F-8B5B7B6D3A9F}"/>
              </a:ext>
            </a:extLst>
          </p:cNvPr>
          <p:cNvSpPr>
            <a:spLocks noGrp="1"/>
          </p:cNvSpPr>
          <p:nvPr>
            <p:ph idx="1"/>
          </p:nvPr>
        </p:nvSpPr>
        <p:spPr>
          <a:xfrm>
            <a:off x="640080" y="2753139"/>
            <a:ext cx="4243589" cy="3440428"/>
          </a:xfrm>
        </p:spPr>
        <p:txBody>
          <a:bodyPr vert="horz" lIns="91440" tIns="45720" rIns="91440" bIns="45720" rtlCol="0" anchor="t">
            <a:normAutofit/>
          </a:bodyPr>
          <a:lstStyle/>
          <a:p>
            <a:r>
              <a:rPr lang="en-US" sz="2200" dirty="0"/>
              <a:t>Decision made by the resident that might go against best medical practice or have safety risks. Such as allowing a diabetic to eat multiple cup cakes</a:t>
            </a:r>
          </a:p>
        </p:txBody>
      </p:sp>
      <p:pic>
        <p:nvPicPr>
          <p:cNvPr id="4" name="Picture 3" descr="A group of cupcakes with frosting and sprinkles&#10;&#10;Description automatically generated">
            <a:extLst>
              <a:ext uri="{FF2B5EF4-FFF2-40B4-BE49-F238E27FC236}">
                <a16:creationId xmlns:a16="http://schemas.microsoft.com/office/drawing/2014/main" id="{58E4BF38-CB24-45CD-31E6-ED24683D9FB8}"/>
              </a:ext>
            </a:extLst>
          </p:cNvPr>
          <p:cNvPicPr>
            <a:picLocks noChangeAspect="1"/>
          </p:cNvPicPr>
          <p:nvPr/>
        </p:nvPicPr>
        <p:blipFill>
          <a:blip r:embed="rId2"/>
          <a:srcRect l="6955" r="1781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633774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7A1F898D-F20F-A878-72F4-3AE6662BE293}"/>
              </a:ext>
            </a:extLst>
          </p:cNvPr>
          <p:cNvPicPr>
            <a:picLocks noChangeAspect="1"/>
          </p:cNvPicPr>
          <p:nvPr/>
        </p:nvPicPr>
        <p:blipFill>
          <a:blip r:embed="rId2">
            <a:duotone>
              <a:schemeClr val="bg2">
                <a:shade val="45000"/>
                <a:satMod val="135000"/>
              </a:schemeClr>
              <a:prstClr val="white"/>
            </a:duotone>
          </a:blip>
          <a:srcRect t="6881" r="9085" b="13955"/>
          <a:stretch/>
        </p:blipFill>
        <p:spPr>
          <a:xfrm>
            <a:off x="20" y="10"/>
            <a:ext cx="12191980" cy="6857990"/>
          </a:xfrm>
          <a:prstGeom prst="rect">
            <a:avLst/>
          </a:prstGeom>
        </p:spPr>
      </p:pic>
      <p:sp>
        <p:nvSpPr>
          <p:cNvPr id="29" name="Rectangle 28">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E376F1-0E28-5A82-3657-BE76C5AD55DE}"/>
              </a:ext>
            </a:extLst>
          </p:cNvPr>
          <p:cNvSpPr>
            <a:spLocks noGrp="1"/>
          </p:cNvSpPr>
          <p:nvPr>
            <p:ph type="title"/>
          </p:nvPr>
        </p:nvSpPr>
        <p:spPr>
          <a:xfrm>
            <a:off x="838200" y="365125"/>
            <a:ext cx="10515600" cy="1325563"/>
          </a:xfrm>
        </p:spPr>
        <p:txBody>
          <a:bodyPr>
            <a:normAutofit/>
          </a:bodyPr>
          <a:lstStyle/>
          <a:p>
            <a:r>
              <a:rPr lang="en-US" sz="4100" dirty="0"/>
              <a:t>When developing your community policy on risky decisions think about these core questions:</a:t>
            </a:r>
          </a:p>
        </p:txBody>
      </p:sp>
      <p:graphicFrame>
        <p:nvGraphicFramePr>
          <p:cNvPr id="8" name="Content Placeholder 2">
            <a:extLst>
              <a:ext uri="{FF2B5EF4-FFF2-40B4-BE49-F238E27FC236}">
                <a16:creationId xmlns:a16="http://schemas.microsoft.com/office/drawing/2014/main" id="{39638F41-6896-6B34-5DEE-26D24C40DCD7}"/>
              </a:ext>
            </a:extLst>
          </p:cNvPr>
          <p:cNvGraphicFramePr>
            <a:graphicFrameLocks noGrp="1"/>
          </p:cNvGraphicFramePr>
          <p:nvPr>
            <p:ph idx="1"/>
            <p:extLst>
              <p:ext uri="{D42A27DB-BD31-4B8C-83A1-F6EECF244321}">
                <p14:modId xmlns:p14="http://schemas.microsoft.com/office/powerpoint/2010/main" val="400990376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4080425"/>
      </p:ext>
    </p:extLst>
  </p:cSld>
  <p:clrMapOvr>
    <a:masterClrMapping/>
  </p:clrMapOvr>
  <mc:AlternateContent xmlns:mc="http://schemas.openxmlformats.org/markup-compatibility/2006" xmlns:p14="http://schemas.microsoft.com/office/powerpoint/2010/main">
    <mc:Choice Requires="p14">
      <p:transition spd="slow" p14:dur="1500">
        <p14:flas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D1DAD8-C48E-D6E1-9FBA-CCDE1CCDE74A}"/>
              </a:ext>
            </a:extLst>
          </p:cNvPr>
          <p:cNvPicPr>
            <a:picLocks noChangeAspect="1"/>
          </p:cNvPicPr>
          <p:nvPr/>
        </p:nvPicPr>
        <p:blipFill>
          <a:blip r:embed="rId2"/>
          <a:srcRect r="9085" b="23272"/>
          <a:stretch/>
        </p:blipFill>
        <p:spPr>
          <a:xfrm>
            <a:off x="271417" y="93955"/>
            <a:ext cx="11920583" cy="6764045"/>
          </a:xfrm>
          <a:prstGeom prst="rect">
            <a:avLst/>
          </a:prstGeom>
        </p:spPr>
      </p:pic>
      <p:sp>
        <p:nvSpPr>
          <p:cNvPr id="10" name="Rectangle 9">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49BF5BA-7B3F-01E2-B413-6BCDE4BB7139}"/>
              </a:ext>
            </a:extLst>
          </p:cNvPr>
          <p:cNvSpPr>
            <a:spLocks noGrp="1"/>
          </p:cNvSpPr>
          <p:nvPr>
            <p:ph type="title"/>
          </p:nvPr>
        </p:nvSpPr>
        <p:spPr>
          <a:xfrm>
            <a:off x="838200" y="365125"/>
            <a:ext cx="10515600" cy="918468"/>
          </a:xfrm>
        </p:spPr>
        <p:txBody>
          <a:bodyPr>
            <a:normAutofit/>
          </a:bodyPr>
          <a:lstStyle/>
          <a:p>
            <a:r>
              <a:rPr lang="en-US">
                <a:latin typeface="Calibri"/>
                <a:cs typeface="Calibri"/>
              </a:rPr>
              <a:t>For example:</a:t>
            </a:r>
            <a:endParaRPr lang="en-US" dirty="0"/>
          </a:p>
        </p:txBody>
      </p:sp>
      <p:graphicFrame>
        <p:nvGraphicFramePr>
          <p:cNvPr id="7" name="Content Placeholder 2">
            <a:extLst>
              <a:ext uri="{FF2B5EF4-FFF2-40B4-BE49-F238E27FC236}">
                <a16:creationId xmlns:a16="http://schemas.microsoft.com/office/drawing/2014/main" id="{2B481FC3-A803-BBD8-8F8B-4923E68269E9}"/>
              </a:ext>
            </a:extLst>
          </p:cNvPr>
          <p:cNvGraphicFramePr>
            <a:graphicFrameLocks noGrp="1"/>
          </p:cNvGraphicFramePr>
          <p:nvPr>
            <p:ph idx="1"/>
            <p:extLst>
              <p:ext uri="{D42A27DB-BD31-4B8C-83A1-F6EECF244321}">
                <p14:modId xmlns:p14="http://schemas.microsoft.com/office/powerpoint/2010/main" val="3634365932"/>
              </p:ext>
            </p:extLst>
          </p:nvPr>
        </p:nvGraphicFramePr>
        <p:xfrm>
          <a:off x="838200" y="1355899"/>
          <a:ext cx="10515600" cy="3787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8" name="TextBox 147">
            <a:extLst>
              <a:ext uri="{FF2B5EF4-FFF2-40B4-BE49-F238E27FC236}">
                <a16:creationId xmlns:a16="http://schemas.microsoft.com/office/drawing/2014/main" id="{CCB3E1EB-D898-2623-1DC9-E78E45EB5944}"/>
              </a:ext>
            </a:extLst>
          </p:cNvPr>
          <p:cNvSpPr txBox="1"/>
          <p:nvPr/>
        </p:nvSpPr>
        <p:spPr>
          <a:xfrm>
            <a:off x="271396" y="5146110"/>
            <a:ext cx="1164920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Calibri"/>
                <a:cs typeface="Calibri"/>
              </a:rPr>
              <a:t>** As a team think about possible situations and decided how you want your team members to respond. The goal focus is to accommodate resident decisions while mitigating risks. </a:t>
            </a:r>
          </a:p>
        </p:txBody>
      </p:sp>
    </p:spTree>
    <p:extLst>
      <p:ext uri="{BB962C8B-B14F-4D97-AF65-F5344CB8AC3E}">
        <p14:creationId xmlns:p14="http://schemas.microsoft.com/office/powerpoint/2010/main" val="231313652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8A9FC7-21A1-903C-95AC-93451149396B}"/>
              </a:ext>
            </a:extLst>
          </p:cNvPr>
          <p:cNvSpPr>
            <a:spLocks noGrp="1"/>
          </p:cNvSpPr>
          <p:nvPr>
            <p:ph type="title"/>
          </p:nvPr>
        </p:nvSpPr>
        <p:spPr>
          <a:xfrm>
            <a:off x="686834" y="1153572"/>
            <a:ext cx="3200400" cy="4461163"/>
          </a:xfrm>
        </p:spPr>
        <p:txBody>
          <a:bodyPr>
            <a:normAutofit/>
          </a:bodyPr>
          <a:lstStyle/>
          <a:p>
            <a:r>
              <a:rPr lang="en-US" sz="4100" b="1" u="sng" dirty="0">
                <a:solidFill>
                  <a:srgbClr val="FFFFFF"/>
                </a:solidFill>
                <a:latin typeface="Calibri"/>
                <a:cs typeface="Calibri"/>
              </a:rPr>
              <a:t>Policy and Procedures Development </a:t>
            </a:r>
            <a:endParaRPr lang="en-US" sz="4100"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4D92CB6-ED41-D17F-1B73-D824EFBB0FAB}"/>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en-US" sz="1300" dirty="0"/>
              <a:t>Avoid Blanket policy- Dementia resident might not be able to sit outside alone but that does not mean a policy should be in place for no resident to be outside </a:t>
            </a:r>
          </a:p>
          <a:p>
            <a:r>
              <a:rPr lang="en-US" sz="1300" dirty="0"/>
              <a:t>Direct Care staff are empowered and supported by facility to respect resident decisions in the moment</a:t>
            </a:r>
          </a:p>
          <a:p>
            <a:endParaRPr lang="en-US" sz="1300" dirty="0"/>
          </a:p>
          <a:p>
            <a:r>
              <a:rPr lang="en-US" sz="1300" dirty="0"/>
              <a:t>Some examples- </a:t>
            </a:r>
          </a:p>
          <a:p>
            <a:pPr lvl="1">
              <a:buFont typeface="Courier New" panose="020B0604020202020204" pitchFamily="34" charset="0"/>
              <a:buChar char="o"/>
            </a:pPr>
            <a:r>
              <a:rPr lang="en-US" sz="1300" dirty="0">
                <a:latin typeface="Calibri"/>
                <a:cs typeface="Calibri"/>
              </a:rPr>
              <a:t>Allowing resident to sleep and wake up at time of choice</a:t>
            </a:r>
            <a:endParaRPr lang="en-US" sz="1300" dirty="0"/>
          </a:p>
          <a:p>
            <a:pPr lvl="1">
              <a:buFont typeface="Courier New" panose="020B0604020202020204" pitchFamily="34" charset="0"/>
              <a:buChar char="o"/>
            </a:pPr>
            <a:r>
              <a:rPr lang="en-US" sz="1300" dirty="0">
                <a:latin typeface="Calibri"/>
                <a:cs typeface="Calibri"/>
              </a:rPr>
              <a:t>Respect choice of having undisturbed sleep </a:t>
            </a:r>
          </a:p>
          <a:p>
            <a:pPr lvl="1">
              <a:buFont typeface="Courier New" panose="020B0604020202020204" pitchFamily="34" charset="0"/>
              <a:buChar char="o"/>
            </a:pPr>
            <a:r>
              <a:rPr lang="en-US" sz="1300" dirty="0">
                <a:latin typeface="Calibri"/>
                <a:cs typeface="Calibri"/>
              </a:rPr>
              <a:t>Respect choice to bath </a:t>
            </a:r>
          </a:p>
          <a:p>
            <a:pPr lvl="1">
              <a:buFont typeface="Courier New" panose="020B0604020202020204" pitchFamily="34" charset="0"/>
              <a:buChar char="o"/>
            </a:pPr>
            <a:r>
              <a:rPr lang="en-US" sz="1300" dirty="0">
                <a:latin typeface="Calibri"/>
                <a:cs typeface="Calibri"/>
              </a:rPr>
              <a:t>Staff can in the moment respect resident wishes to wear clothing of choice</a:t>
            </a:r>
          </a:p>
          <a:p>
            <a:pPr lvl="1">
              <a:buFont typeface="Courier New" panose="020B0604020202020204" pitchFamily="34" charset="0"/>
              <a:buChar char="o"/>
            </a:pPr>
            <a:r>
              <a:rPr lang="en-US" sz="1300" dirty="0">
                <a:latin typeface="Calibri"/>
                <a:cs typeface="Calibri"/>
              </a:rPr>
              <a:t>Food of choice at time and place of choice</a:t>
            </a:r>
          </a:p>
          <a:p>
            <a:pPr lvl="1">
              <a:buFont typeface="Courier New" panose="020B0604020202020204" pitchFamily="34" charset="0"/>
              <a:buChar char="o"/>
            </a:pPr>
            <a:r>
              <a:rPr lang="en-US" sz="1300" dirty="0">
                <a:latin typeface="Calibri"/>
                <a:cs typeface="Calibri"/>
              </a:rPr>
              <a:t>Access to funds and shopping during and after business office hours</a:t>
            </a:r>
          </a:p>
          <a:p>
            <a:pPr lvl="1">
              <a:buFont typeface="Courier New" panose="020B0604020202020204" pitchFamily="34" charset="0"/>
              <a:buChar char="o"/>
            </a:pPr>
            <a:r>
              <a:rPr lang="en-US" sz="1300" dirty="0">
                <a:latin typeface="Calibri"/>
                <a:cs typeface="Calibri"/>
              </a:rPr>
              <a:t>resident wishes on hair style </a:t>
            </a:r>
          </a:p>
          <a:p>
            <a:pPr lvl="1">
              <a:buFont typeface="Courier New" panose="020B0604020202020204" pitchFamily="34" charset="0"/>
              <a:buChar char="o"/>
            </a:pPr>
            <a:r>
              <a:rPr lang="en-US" sz="1300" dirty="0">
                <a:latin typeface="Calibri"/>
                <a:cs typeface="Calibri"/>
              </a:rPr>
              <a:t>respect wishes on activity of choice</a:t>
            </a:r>
          </a:p>
          <a:p>
            <a:pPr marL="457200" lvl="1" indent="0">
              <a:buNone/>
            </a:pPr>
            <a:endParaRPr lang="en-US" sz="1300" b="1" u="sng" dirty="0">
              <a:latin typeface="Calibri"/>
              <a:cs typeface="Calibri"/>
            </a:endParaRPr>
          </a:p>
          <a:p>
            <a:pPr marL="457200" lvl="1" indent="0">
              <a:buNone/>
            </a:pPr>
            <a:r>
              <a:rPr lang="en-US" sz="1300" b="1" u="sng" dirty="0">
                <a:latin typeface="Calibri"/>
                <a:cs typeface="Calibri"/>
              </a:rPr>
              <a:t>MOST Important</a:t>
            </a:r>
            <a:r>
              <a:rPr lang="en-US" sz="1300" dirty="0">
                <a:latin typeface="Calibri"/>
                <a:cs typeface="Calibri"/>
              </a:rPr>
              <a:t>- answer can’t be “NO” use resources such as cell phones, resident summery, Kardex, house supervisor, management, nurse, PCC, family to help support and respect resident decisions.  </a:t>
            </a:r>
            <a:endParaRPr lang="en-US" sz="1300" dirty="0"/>
          </a:p>
        </p:txBody>
      </p:sp>
    </p:spTree>
    <p:extLst>
      <p:ext uri="{BB962C8B-B14F-4D97-AF65-F5344CB8AC3E}">
        <p14:creationId xmlns:p14="http://schemas.microsoft.com/office/powerpoint/2010/main" val="3549426345"/>
      </p:ext>
    </p:extLst>
  </p:cSld>
  <p:clrMapOvr>
    <a:masterClrMapping/>
  </p:clrMapOvr>
  <p:transition spd="slow">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7BF42CA-AD55-48B4-8949-C4DCA60A6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6AE1D3D-3106-4CB2-AA7C-0C1642AC0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5" name="Group 24">
            <a:extLst>
              <a:ext uri="{FF2B5EF4-FFF2-40B4-BE49-F238E27FC236}">
                <a16:creationId xmlns:a16="http://schemas.microsoft.com/office/drawing/2014/main" id="{0A31B6AF-B711-4CDB-8C2B-16E963DDC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26" name="Freeform: Shape 25">
              <a:extLst>
                <a:ext uri="{FF2B5EF4-FFF2-40B4-BE49-F238E27FC236}">
                  <a16:creationId xmlns:a16="http://schemas.microsoft.com/office/drawing/2014/main" id="{CA818331-E13C-49C6-B98D-A60AD0E8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67C4629D-4AB7-48D4-A61B-1AE1837A7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D1E30050-9FC4-4CC7-8C0B-BF5EFD106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E7E03733-50FD-49A6-B226-40F6A0AD4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8A614510-A9F4-41B6-B78E-F49E390C7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9DAA6993-BC58-CBAD-A827-3D72FF8BCE16}"/>
              </a:ext>
            </a:extLst>
          </p:cNvPr>
          <p:cNvSpPr>
            <a:spLocks noGrp="1"/>
          </p:cNvSpPr>
          <p:nvPr>
            <p:ph type="title"/>
          </p:nvPr>
        </p:nvSpPr>
        <p:spPr>
          <a:xfrm>
            <a:off x="804672" y="2053641"/>
            <a:ext cx="3669161" cy="2760098"/>
          </a:xfrm>
        </p:spPr>
        <p:txBody>
          <a:bodyPr>
            <a:normAutofit/>
          </a:bodyPr>
          <a:lstStyle/>
          <a:p>
            <a:r>
              <a:rPr lang="en-US" sz="3100">
                <a:solidFill>
                  <a:schemeClr val="tx2"/>
                </a:solidFill>
              </a:rPr>
              <a:t>Don’t forget like most everything else with PEAK respecting risky decision can starts on Admission</a:t>
            </a:r>
          </a:p>
        </p:txBody>
      </p:sp>
      <p:sp>
        <p:nvSpPr>
          <p:cNvPr id="3" name="Content Placeholder 2">
            <a:extLst>
              <a:ext uri="{FF2B5EF4-FFF2-40B4-BE49-F238E27FC236}">
                <a16:creationId xmlns:a16="http://schemas.microsoft.com/office/drawing/2014/main" id="{8DB84E5A-85C3-AA0E-AFD9-C9E0A37E59B1}"/>
              </a:ext>
            </a:extLst>
          </p:cNvPr>
          <p:cNvSpPr>
            <a:spLocks noGrp="1"/>
          </p:cNvSpPr>
          <p:nvPr>
            <p:ph idx="1"/>
          </p:nvPr>
        </p:nvSpPr>
        <p:spPr>
          <a:xfrm>
            <a:off x="6090574" y="116609"/>
            <a:ext cx="5306084" cy="6644113"/>
          </a:xfrm>
          <a:noFill/>
          <a:ln>
            <a:noFill/>
          </a:ln>
        </p:spPr>
        <p:txBody>
          <a:bodyPr anchor="ctr">
            <a:normAutofit/>
          </a:bodyPr>
          <a:lstStyle/>
          <a:p>
            <a:r>
              <a:rPr lang="en-US" sz="1800" dirty="0">
                <a:solidFill>
                  <a:schemeClr val="tx2"/>
                </a:solidFill>
              </a:rPr>
              <a:t>Prior to admission we have getting to know you forms we utilize to get to know resident's daily routines/likes/dislikes/community involvement/ family history.  </a:t>
            </a:r>
          </a:p>
          <a:p>
            <a:endParaRPr lang="en-US" sz="1800" dirty="0">
              <a:solidFill>
                <a:schemeClr val="tx2"/>
              </a:solidFill>
            </a:endParaRPr>
          </a:p>
          <a:p>
            <a:r>
              <a:rPr lang="en-US" sz="1800" dirty="0">
                <a:solidFill>
                  <a:schemeClr val="tx2"/>
                </a:solidFill>
              </a:rPr>
              <a:t>We have found that knowing what someone did while at home prior to admission helps us respect risky decisions while they are here in our community.  </a:t>
            </a:r>
          </a:p>
          <a:p>
            <a:endParaRPr lang="en-US" sz="1800" dirty="0">
              <a:solidFill>
                <a:schemeClr val="tx2"/>
              </a:solidFill>
            </a:endParaRPr>
          </a:p>
          <a:p>
            <a:r>
              <a:rPr lang="en-US" sz="1800" dirty="0">
                <a:solidFill>
                  <a:schemeClr val="tx2"/>
                </a:solidFill>
              </a:rPr>
              <a:t>For example, if a resident reports they always sleep in recliner at home even though they have multiple wounds we will provide education and options for pressure reliving bedding however if they choose to want to bring their recliner to sleep in, we respect those decisions on admission. </a:t>
            </a:r>
          </a:p>
        </p:txBody>
      </p:sp>
    </p:spTree>
    <p:extLst>
      <p:ext uri="{BB962C8B-B14F-4D97-AF65-F5344CB8AC3E}">
        <p14:creationId xmlns:p14="http://schemas.microsoft.com/office/powerpoint/2010/main" val="3302517289"/>
      </p:ext>
    </p:extLst>
  </p:cSld>
  <p:clrMapOvr>
    <a:masterClrMapping/>
  </p:clrMapOvr>
  <mc:AlternateContent xmlns:mc="http://schemas.openxmlformats.org/markup-compatibility/2006" xmlns:p14="http://schemas.microsoft.com/office/powerpoint/2010/main">
    <mc:Choice Requires="p14">
      <p:transition spd="slow" p14:dur="1250">
        <p:randomBar dir="vert"/>
      </p:transition>
    </mc:Choice>
    <mc:Fallback xmlns="">
      <p:transition spd="slow">
        <p:randomBar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BB8F-0E18-8E2F-DC22-AC12ADCDB5E9}"/>
              </a:ext>
            </a:extLst>
          </p:cNvPr>
          <p:cNvSpPr>
            <a:spLocks noGrp="1"/>
          </p:cNvSpPr>
          <p:nvPr>
            <p:ph type="title"/>
          </p:nvPr>
        </p:nvSpPr>
        <p:spPr>
          <a:xfrm>
            <a:off x="638881" y="670218"/>
            <a:ext cx="10909640" cy="1065836"/>
          </a:xfrm>
        </p:spPr>
        <p:txBody>
          <a:bodyPr vert="horz" lIns="91440" tIns="45720" rIns="91440" bIns="45720" rtlCol="0" anchor="ctr">
            <a:normAutofit/>
          </a:bodyPr>
          <a:lstStyle/>
          <a:p>
            <a:pPr algn="ctr"/>
            <a:r>
              <a:rPr lang="en-US" sz="6600" dirty="0"/>
              <a:t>Getting to know you form</a:t>
            </a:r>
          </a:p>
        </p:txBody>
      </p:sp>
      <p:sp>
        <p:nvSpPr>
          <p:cNvPr id="36"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B09C425-07D6-249E-C163-237E0DDF361B}"/>
              </a:ext>
            </a:extLst>
          </p:cNvPr>
          <p:cNvPicPr>
            <a:picLocks noChangeAspect="1"/>
          </p:cNvPicPr>
          <p:nvPr/>
        </p:nvPicPr>
        <p:blipFill>
          <a:blip r:embed="rId2"/>
          <a:stretch>
            <a:fillRect/>
          </a:stretch>
        </p:blipFill>
        <p:spPr>
          <a:xfrm>
            <a:off x="4202349" y="1984199"/>
            <a:ext cx="3692619" cy="4625655"/>
          </a:xfrm>
          <a:prstGeom prst="rect">
            <a:avLst/>
          </a:prstGeom>
        </p:spPr>
      </p:pic>
      <p:pic>
        <p:nvPicPr>
          <p:cNvPr id="5" name="Picture 4">
            <a:extLst>
              <a:ext uri="{FF2B5EF4-FFF2-40B4-BE49-F238E27FC236}">
                <a16:creationId xmlns:a16="http://schemas.microsoft.com/office/drawing/2014/main" id="{02F4D4DB-8132-3282-21A7-54F49FA1128F}"/>
              </a:ext>
            </a:extLst>
          </p:cNvPr>
          <p:cNvPicPr>
            <a:picLocks noChangeAspect="1"/>
          </p:cNvPicPr>
          <p:nvPr/>
        </p:nvPicPr>
        <p:blipFill>
          <a:blip r:embed="rId3"/>
          <a:stretch>
            <a:fillRect/>
          </a:stretch>
        </p:blipFill>
        <p:spPr>
          <a:xfrm>
            <a:off x="153205" y="1984199"/>
            <a:ext cx="3692619" cy="4625655"/>
          </a:xfrm>
          <a:prstGeom prst="rect">
            <a:avLst/>
          </a:prstGeom>
        </p:spPr>
      </p:pic>
      <p:pic>
        <p:nvPicPr>
          <p:cNvPr id="8" name="Content Placeholder 4">
            <a:extLst>
              <a:ext uri="{FF2B5EF4-FFF2-40B4-BE49-F238E27FC236}">
                <a16:creationId xmlns:a16="http://schemas.microsoft.com/office/drawing/2014/main" id="{A50D3DFD-3DBC-723C-8715-5B126576344D}"/>
              </a:ext>
            </a:extLst>
          </p:cNvPr>
          <p:cNvPicPr>
            <a:picLocks noGrp="1" noChangeAspect="1"/>
          </p:cNvPicPr>
          <p:nvPr>
            <p:ph idx="1"/>
          </p:nvPr>
        </p:nvPicPr>
        <p:blipFill>
          <a:blip r:embed="rId4"/>
          <a:stretch>
            <a:fillRect/>
          </a:stretch>
        </p:blipFill>
        <p:spPr>
          <a:xfrm>
            <a:off x="8346176" y="1984198"/>
            <a:ext cx="3692619" cy="4625655"/>
          </a:xfrm>
          <a:prstGeom prst="rect">
            <a:avLst/>
          </a:prstGeom>
        </p:spPr>
      </p:pic>
    </p:spTree>
    <p:extLst>
      <p:ext uri="{BB962C8B-B14F-4D97-AF65-F5344CB8AC3E}">
        <p14:creationId xmlns:p14="http://schemas.microsoft.com/office/powerpoint/2010/main" val="959967417"/>
      </p:ext>
    </p:extLst>
  </p:cSld>
  <p:clrMapOvr>
    <a:masterClrMapping/>
  </p:clrMapOvr>
  <p:transition spd="slow">
    <p:pull/>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E29A775-8434-230A-60FA-C6F36BC94328}"/>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4000" kern="1200" dirty="0">
                <a:solidFill>
                  <a:srgbClr val="FFFFFF"/>
                </a:solidFill>
                <a:latin typeface="+mj-lt"/>
                <a:ea typeface="+mj-ea"/>
                <a:cs typeface="+mj-cs"/>
              </a:rPr>
              <a:t>21 Countries of Origin</a:t>
            </a:r>
          </a:p>
        </p:txBody>
      </p:sp>
      <p:pic>
        <p:nvPicPr>
          <p:cNvPr id="9" name="Picture 8" descr="A hallway with flags on the wall&#10;&#10;Description automatically generated">
            <a:extLst>
              <a:ext uri="{FF2B5EF4-FFF2-40B4-BE49-F238E27FC236}">
                <a16:creationId xmlns:a16="http://schemas.microsoft.com/office/drawing/2014/main" id="{39D1B9FE-C9D6-9FD9-C2DD-80A6858C9B3D}"/>
              </a:ext>
            </a:extLst>
          </p:cNvPr>
          <p:cNvPicPr>
            <a:picLocks noChangeAspect="1"/>
          </p:cNvPicPr>
          <p:nvPr/>
        </p:nvPicPr>
        <p:blipFill>
          <a:blip r:embed="rId2" cstate="print">
            <a:extLst>
              <a:ext uri="{28A0092B-C50C-407E-A947-70E740481C1C}">
                <a14:useLocalDpi xmlns:a14="http://schemas.microsoft.com/office/drawing/2010/main" val="0"/>
              </a:ext>
            </a:extLst>
          </a:blip>
          <a:srcRect r="39037" b="1"/>
          <a:stretch/>
        </p:blipFill>
        <p:spPr>
          <a:xfrm rot="5400000">
            <a:off x="148914" y="480657"/>
            <a:ext cx="4111323" cy="3793472"/>
          </a:xfrm>
          <a:prstGeom prst="rect">
            <a:avLst/>
          </a:prstGeom>
        </p:spPr>
      </p:pic>
      <p:pic>
        <p:nvPicPr>
          <p:cNvPr id="7" name="Picture 6" descr="A hallway with a flag on the wall&#10;&#10;Description automatically generated">
            <a:extLst>
              <a:ext uri="{FF2B5EF4-FFF2-40B4-BE49-F238E27FC236}">
                <a16:creationId xmlns:a16="http://schemas.microsoft.com/office/drawing/2014/main" id="{12D886B8-2AB6-79D9-0F09-A3C2A8F726D6}"/>
              </a:ext>
            </a:extLst>
          </p:cNvPr>
          <p:cNvPicPr>
            <a:picLocks noChangeAspect="1"/>
          </p:cNvPicPr>
          <p:nvPr/>
        </p:nvPicPr>
        <p:blipFill>
          <a:blip r:embed="rId3" cstate="print">
            <a:extLst>
              <a:ext uri="{28A0092B-C50C-407E-A947-70E740481C1C}">
                <a14:useLocalDpi xmlns:a14="http://schemas.microsoft.com/office/drawing/2010/main" val="0"/>
              </a:ext>
            </a:extLst>
          </a:blip>
          <a:srcRect r="1" b="5880"/>
          <a:stretch/>
        </p:blipFill>
        <p:spPr>
          <a:xfrm>
            <a:off x="4194959" y="321734"/>
            <a:ext cx="3797570" cy="2010551"/>
          </a:xfrm>
          <a:prstGeom prst="rect">
            <a:avLst/>
          </a:prstGeom>
        </p:spPr>
      </p:pic>
      <p:pic>
        <p:nvPicPr>
          <p:cNvPr id="5" name="Content Placeholder 4" descr="A painting on a wall&#10;&#10;Description automatically generated">
            <a:extLst>
              <a:ext uri="{FF2B5EF4-FFF2-40B4-BE49-F238E27FC236}">
                <a16:creationId xmlns:a16="http://schemas.microsoft.com/office/drawing/2014/main" id="{9FEA7B77-B621-19A9-279D-9716E30A19A1}"/>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rcRect r="1" b="5658"/>
          <a:stretch/>
        </p:blipFill>
        <p:spPr>
          <a:xfrm>
            <a:off x="4190180" y="2422097"/>
            <a:ext cx="3794760" cy="2013804"/>
          </a:xfrm>
          <a:prstGeom prst="rect">
            <a:avLst/>
          </a:prstGeom>
        </p:spPr>
      </p:pic>
      <p:pic>
        <p:nvPicPr>
          <p:cNvPr id="11" name="Picture 10" descr="A group of flags on a wall&#10;&#10;Description automatically generated">
            <a:extLst>
              <a:ext uri="{FF2B5EF4-FFF2-40B4-BE49-F238E27FC236}">
                <a16:creationId xmlns:a16="http://schemas.microsoft.com/office/drawing/2014/main" id="{D3A7A1CC-7ABC-2557-459A-4D42DC19E673}"/>
              </a:ext>
            </a:extLst>
          </p:cNvPr>
          <p:cNvPicPr>
            <a:picLocks noChangeAspect="1"/>
          </p:cNvPicPr>
          <p:nvPr/>
        </p:nvPicPr>
        <p:blipFill>
          <a:blip r:embed="rId5" cstate="print">
            <a:extLst>
              <a:ext uri="{28A0092B-C50C-407E-A947-70E740481C1C}">
                <a14:useLocalDpi xmlns:a14="http://schemas.microsoft.com/office/drawing/2010/main" val="0"/>
              </a:ext>
            </a:extLst>
          </a:blip>
          <a:srcRect l="20633" r="27406" b="3"/>
          <a:stretch/>
        </p:blipFill>
        <p:spPr>
          <a:xfrm>
            <a:off x="8086176" y="321733"/>
            <a:ext cx="3797984" cy="4111321"/>
          </a:xfrm>
          <a:prstGeom prst="rect">
            <a:avLst/>
          </a:prstGeom>
        </p:spPr>
      </p:pic>
      <p:pic>
        <p:nvPicPr>
          <p:cNvPr id="13" name="Picture 12" descr="A row of flags on a wall&#10;&#10;Description automatically generated">
            <a:extLst>
              <a:ext uri="{FF2B5EF4-FFF2-40B4-BE49-F238E27FC236}">
                <a16:creationId xmlns:a16="http://schemas.microsoft.com/office/drawing/2014/main" id="{76EA652E-6C60-30ED-0454-41D0A0D205D3}"/>
              </a:ext>
            </a:extLst>
          </p:cNvPr>
          <p:cNvPicPr>
            <a:picLocks noChangeAspect="1"/>
          </p:cNvPicPr>
          <p:nvPr/>
        </p:nvPicPr>
        <p:blipFill>
          <a:blip r:embed="rId6" cstate="print">
            <a:extLst>
              <a:ext uri="{28A0092B-C50C-407E-A947-70E740481C1C}">
                <a14:useLocalDpi xmlns:a14="http://schemas.microsoft.com/office/drawing/2010/main" val="0"/>
              </a:ext>
            </a:extLst>
          </a:blip>
          <a:srcRect t="2242" r="1" b="3568"/>
          <a:stretch/>
        </p:blipFill>
        <p:spPr>
          <a:xfrm>
            <a:off x="307840" y="4525715"/>
            <a:ext cx="3794760" cy="2010551"/>
          </a:xfrm>
          <a:prstGeom prst="rect">
            <a:avLst/>
          </a:prstGeom>
        </p:spPr>
      </p:pic>
      <p:cxnSp>
        <p:nvCxnSpPr>
          <p:cNvPr id="20" name="Straight Connector 19">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719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75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481C280F119D49ADA3EE2FA2D6CC21" ma:contentTypeVersion="18" ma:contentTypeDescription="Create a new document." ma:contentTypeScope="" ma:versionID="79ebd7a7ed2cfa9415692c86a8ccc8ff">
  <xsd:schema xmlns:xsd="http://www.w3.org/2001/XMLSchema" xmlns:xs="http://www.w3.org/2001/XMLSchema" xmlns:p="http://schemas.microsoft.com/office/2006/metadata/properties" xmlns:ns2="8ffac74b-5f2e-4fdf-a7cc-730f7a748dad" xmlns:ns3="f662cf74-d401-494c-bb04-6b1b0a86697b" targetNamespace="http://schemas.microsoft.com/office/2006/metadata/properties" ma:root="true" ma:fieldsID="b971918ec6a3fe4e667b9c5cd7d7772f" ns2:_="" ns3:_="">
    <xsd:import namespace="8ffac74b-5f2e-4fdf-a7cc-730f7a748dad"/>
    <xsd:import namespace="f662cf74-d401-494c-bb04-6b1b0a86697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lcf76f155ced4ddcb4097134ff3c332f" minOccurs="0"/>
                <xsd:element ref="ns2:TaxCatchAll"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fac74b-5f2e-4fdf-a7cc-730f7a748da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a14e6a9-7d23-4bd7-860b-1168917b0e17}" ma:internalName="TaxCatchAll" ma:showField="CatchAllData" ma:web="8ffac74b-5f2e-4fdf-a7cc-730f7a748da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662cf74-d401-494c-bb04-6b1b0a86697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8ed7cba-b263-44e1-aaea-116db9091a5a"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A515A9-3735-4107-AA6D-EDB88CC40CAF}"/>
</file>

<file path=customXml/itemProps2.xml><?xml version="1.0" encoding="utf-8"?>
<ds:datastoreItem xmlns:ds="http://schemas.openxmlformats.org/officeDocument/2006/customXml" ds:itemID="{977ABA3D-AB51-487C-81A0-BB1C314AAC5A}"/>
</file>

<file path=docProps/app.xml><?xml version="1.0" encoding="utf-8"?>
<Properties xmlns="http://schemas.openxmlformats.org/officeDocument/2006/extended-properties" xmlns:vt="http://schemas.openxmlformats.org/officeDocument/2006/docPropsVTypes">
  <Template>office theme</Template>
  <TotalTime>350</TotalTime>
  <Words>2521</Words>
  <Application>Microsoft Office PowerPoint</Application>
  <PresentationFormat>Widescreen</PresentationFormat>
  <Paragraphs>181</Paragraphs>
  <Slides>29</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Meiryo</vt:lpstr>
      <vt:lpstr>Abadi</vt:lpstr>
      <vt:lpstr>Aptos</vt:lpstr>
      <vt:lpstr>Aptos Display</vt:lpstr>
      <vt:lpstr>Aptos ExtraBold</vt:lpstr>
      <vt:lpstr>Arial</vt:lpstr>
      <vt:lpstr>Calibri</vt:lpstr>
      <vt:lpstr>Courier New</vt:lpstr>
      <vt:lpstr>Segoe UI</vt:lpstr>
      <vt:lpstr>Wingdings</vt:lpstr>
      <vt:lpstr>office theme</vt:lpstr>
      <vt:lpstr>Nursing &amp; Risk </vt:lpstr>
      <vt:lpstr>Under Catholic Community Health however we respect and welcome all residents as our value is to help those sick and underserved no matter their social determinations. </vt:lpstr>
      <vt:lpstr>What is a risky decision?</vt:lpstr>
      <vt:lpstr>When developing your community policy on risky decisions think about these core questions:</vt:lpstr>
      <vt:lpstr>For example:</vt:lpstr>
      <vt:lpstr>Policy and Procedures Development </vt:lpstr>
      <vt:lpstr>Don’t forget like most everything else with PEAK respecting risky decision can starts on Admission</vt:lpstr>
      <vt:lpstr>Getting to know you form</vt:lpstr>
      <vt:lpstr>21 Countries of Origin</vt:lpstr>
      <vt:lpstr>Thinking about training  </vt:lpstr>
      <vt:lpstr>When training give examples and resources</vt:lpstr>
      <vt:lpstr>Respect choice of having undisturbed sleep even if resident is incontinent and/or not able to self-position- (only if resident choice, not for staff convenience, staff cannot neglect resident by keeping them in bed for staff convivence)</vt:lpstr>
      <vt:lpstr>Respect choice to bath or not bath   </vt:lpstr>
      <vt:lpstr>Staff can in the moment respect resident wishes to wear clothing of choice. Such as night gown during the day, pajamas during the day, jeans to bed, etc.   </vt:lpstr>
      <vt:lpstr>Staff have access to always available menu for resident and can order or make resident food</vt:lpstr>
      <vt:lpstr>Staff can in the moment respect resident choice to not have room cleaned or laundry put away   </vt:lpstr>
      <vt:lpstr>Staff can respect wishes on activity of choice</vt:lpstr>
      <vt:lpstr>Family and resident choices/rights  </vt:lpstr>
      <vt:lpstr>  Transportation- resident have rights to go on outings as they should choose. This is for the residents. Staff not to use this to get out of work for a few hours.  Do Not except money or them to buy you items or food on outings.    </vt:lpstr>
      <vt:lpstr>Remember Key things  </vt:lpstr>
      <vt:lpstr>QUIZ</vt:lpstr>
      <vt:lpstr>1. Bob daughter was here this morning and saw on activity calendar that BINGO is today. She asked you to take Bob to BINGO at 2pm. Bob has Dementia, and you know his daughter is his DPOA. When it comes time to take bob to BINGO Bob tells you he is tired and wants to lay down. You should: </vt:lpstr>
      <vt:lpstr>It is 1130 and Jane is coming back from an activity. Jane asks you to lay her down because she is not hungry and does not want to eat lunch. You know she is a diabetic and it’s almost noon. You should:    </vt:lpstr>
      <vt:lpstr>You get to your neighborhood at the beginning of your shift. You notice that John is still in bed. John normally is up and greets you when you arrive. You should:    </vt:lpstr>
      <vt:lpstr>It is 2am and Mary who has Dementia wakes up. She thinks it is morning time and gets dressed for the day. She asks you if she can have pancakes and sausages. You should:    </vt:lpstr>
      <vt:lpstr>Jake has Dementia and has an incontinence episode. Daughter tells you that Jake needs to be taken to shower and cleaned. Jake tells you “NO” I don’t want a shower. You should:    </vt:lpstr>
      <vt:lpstr>Debbie's daughter tells you that her hair is getting long and to please take her to beauty shop tomorrow to have it washed, cut, curled. When it is Debbie scheduled time for her hair appointment Debbie tells you that she does not want her hair cut or curled. She wants it to grow out. You should:    </vt:lpstr>
      <vt:lpstr>YOU HAVE THE POWER TO SUPPORT RESIDENT CHOICE !! </vt:lpstr>
      <vt:lpstr>References /Contact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Nursing &amp; Risk</dc:title>
  <dc:creator>WS1009-Nursing</dc:creator>
  <cp:lastModifiedBy>Kacie Lynn</cp:lastModifiedBy>
  <cp:revision>266</cp:revision>
  <dcterms:created xsi:type="dcterms:W3CDTF">2024-09-17T17:07:26Z</dcterms:created>
  <dcterms:modified xsi:type="dcterms:W3CDTF">2024-09-20T17:46:43Z</dcterms:modified>
</cp:coreProperties>
</file>