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306" r:id="rId4"/>
    <p:sldId id="311" r:id="rId5"/>
    <p:sldId id="275" r:id="rId6"/>
    <p:sldId id="279" r:id="rId7"/>
    <p:sldId id="307" r:id="rId8"/>
    <p:sldId id="299" r:id="rId9"/>
    <p:sldId id="308" r:id="rId10"/>
    <p:sldId id="301" r:id="rId11"/>
    <p:sldId id="302" r:id="rId12"/>
    <p:sldId id="303" r:id="rId13"/>
    <p:sldId id="312" r:id="rId14"/>
    <p:sldId id="288" r:id="rId15"/>
    <p:sldId id="310" r:id="rId16"/>
    <p:sldId id="305" r:id="rId17"/>
    <p:sldId id="297" r:id="rId18"/>
    <p:sldId id="260" r:id="rId19"/>
    <p:sldId id="273" r:id="rId20"/>
    <p:sldId id="286" r:id="rId21"/>
    <p:sldId id="29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9" clrIdx="0">
    <p:extLst>
      <p:ext uri="{19B8F6BF-5375-455C-9EA6-DF929625EA0E}">
        <p15:presenceInfo xmlns:p15="http://schemas.microsoft.com/office/powerpoint/2012/main" userId="S-1-5-21-57989841-1060284298-1708537768-3630" providerId="AD"/>
      </p:ext>
    </p:extLst>
  </p:cmAuthor>
  <p:cmAuthor id="2" name="Livy Seirer" initials="LS" lastIdx="2"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00" autoAdjust="0"/>
  </p:normalViewPr>
  <p:slideViewPr>
    <p:cSldViewPr showGuides="1">
      <p:cViewPr varScale="1">
        <p:scale>
          <a:sx n="134" d="100"/>
          <a:sy n="134" d="100"/>
        </p:scale>
        <p:origin x="95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dirty="0"/>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illustration of the interdependent aspects of the Earth's climate system relative to the Earth's energy balance.</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152324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The weathering process involves a chemical reaction. When carbon dioxide dissolves in water, carbonic acid is formed. Acid rain contains carbonic acid and when it falls on rocks sensitive to carbonic acid, another chemical reaction is initiated, dissolving minerals and breaking down the structure of the rocks. In this way, the atmospheric carbon is transported by rivers into oceans where it is trapped for thousands of years before it is returned to the atmosphere or stored in marine sediments or corals.</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This process of weathering is thus a sink for atmospheric carbon dioxide, which is an important greenhouse gas. If you remove carbon dioxide from the atmosphere, you weaken the greenhouse effect and this leads to cooling of the Earth.</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Like many chemical reactions, this chemical weathering occurs more rapidly in hotter climates, which are associated with higher levels of carbon dioxide.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So consider a scenario in which some warming occurs; this will encourage faster weathering, which will consume carbon dioxide, which will lead to cooling. In this case, the initial change triggered a set of processes that countered the initial change — this is called a negative feedback (even though it may have beneficial results) because it works in opposition to the change that triggered it.</a:t>
            </a:r>
          </a:p>
        </p:txBody>
      </p:sp>
      <p:sp>
        <p:nvSpPr>
          <p:cNvPr id="4" name="Slide Number Placeholder 3"/>
          <p:cNvSpPr>
            <a:spLocks noGrp="1"/>
          </p:cNvSpPr>
          <p:nvPr>
            <p:ph type="sldNum" sz="quarter" idx="10"/>
          </p:nvPr>
        </p:nvSpPr>
        <p:spPr/>
        <p:txBody>
          <a:bodyPr/>
          <a:lstStyle/>
          <a:p>
            <a:fld id="{51ABD4BD-DEB0-4CCC-965D-E9BE2C85107F}" type="slidenum">
              <a:rPr lang="en-US" smtClean="0"/>
              <a:t>18</a:t>
            </a:fld>
            <a:endParaRPr lang="en-US" dirty="0"/>
          </a:p>
        </p:txBody>
      </p:sp>
    </p:spTree>
    <p:extLst>
      <p:ext uri="{BB962C8B-B14F-4D97-AF65-F5344CB8AC3E}">
        <p14:creationId xmlns:p14="http://schemas.microsoft.com/office/powerpoint/2010/main" val="77467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19</a:t>
            </a:fld>
            <a:endParaRPr lang="en-US" dirty="0"/>
          </a:p>
        </p:txBody>
      </p:sp>
    </p:spTree>
    <p:extLst>
      <p:ext uri="{BB962C8B-B14F-4D97-AF65-F5344CB8AC3E}">
        <p14:creationId xmlns:p14="http://schemas.microsoft.com/office/powerpoint/2010/main" val="257766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20</a:t>
            </a:fld>
            <a:endParaRPr lang="en-US" dirty="0"/>
          </a:p>
        </p:txBody>
      </p:sp>
    </p:spTree>
    <p:extLst>
      <p:ext uri="{BB962C8B-B14F-4D97-AF65-F5344CB8AC3E}">
        <p14:creationId xmlns:p14="http://schemas.microsoft.com/office/powerpoint/2010/main" val="25776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https://youtu.be/lrPS2HiYVp8</a:t>
            </a:r>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8325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Sunlight falls most directly on the equator, and only obliquely (at an angle) at the poles. This means that sunlight is more concentrated at the equator. The same amount of energy covers twice as much area when it strikes at an angle of 30 degrees compared to when it strikes a surface directly. The energy striking the Earth indirectly has less ability to warm the Earth because there is less energy per unit of surface area than when the sunlight strikes the surface of the Earth more directly.</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This difference explains why the equator has a hot climate and the poles have a cold climate. Differences in insolation also explain the existence of seasons.</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For many years now, satellites have been monitoring these energy flows using spectrometers that measure the intensity of energy at different wavelengths flowing to the Earth and from the Earth.</a:t>
            </a:r>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110312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insolation at the top of the atmosphere averaged for the month of March. </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dirty="0"/>
          </a:p>
        </p:txBody>
      </p:sp>
    </p:spTree>
    <p:extLst>
      <p:ext uri="{BB962C8B-B14F-4D97-AF65-F5344CB8AC3E}">
        <p14:creationId xmlns:p14="http://schemas.microsoft.com/office/powerpoint/2010/main" val="20397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 Earth’s orbit around the sun is not perfectly circular so sometimes the earth is closer or further from the Sun. This also changes the amount of insolation, as the closer the Earth is to the Sun the more concentrated the solar radiation.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Earth’s orbit is also not fixed, it changes over time. These changes are referred to as Milankovitch Cycles (changing the total insolation and the timing of the insolation).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These orbital variations have made a big difference in conditions on the Earth during the period in which humans have</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inhabited it.</a:t>
            </a:r>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dirty="0"/>
          </a:p>
        </p:txBody>
      </p:sp>
    </p:spTree>
    <p:extLst>
      <p:ext uri="{BB962C8B-B14F-4D97-AF65-F5344CB8AC3E}">
        <p14:creationId xmlns:p14="http://schemas.microsoft.com/office/powerpoint/2010/main" val="364717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view of the climate system depicted is one of stability —energy flows in and out, in perfect balance, so the temperature of the earth should stay the same.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if we can learn anything from studying Earth’s history, we learn that change is the rule and stability the exception. When change occurs, it almost always brings feedback mechanisms into play — they can accentuate and dampen change and they are incredibly important to our climate system.</a:t>
            </a:r>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dirty="0"/>
          </a:p>
        </p:txBody>
      </p:sp>
    </p:spTree>
    <p:extLst>
      <p:ext uri="{BB962C8B-B14F-4D97-AF65-F5344CB8AC3E}">
        <p14:creationId xmlns:p14="http://schemas.microsoft.com/office/powerpoint/2010/main" val="189153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way to change how quickly energy exits the Earth system is to change the reflectivity of the surface.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Compare the difference in darker surfaces to the brightness of snow‐covered 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dark surface is going to absorb the sun’s rays (and heat the Earth’s surface) while the snow is reflecting the sunlight back into space.</a:t>
            </a:r>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dirty="0"/>
          </a:p>
        </p:txBody>
      </p:sp>
    </p:spTree>
    <p:extLst>
      <p:ext uri="{BB962C8B-B14F-4D97-AF65-F5344CB8AC3E}">
        <p14:creationId xmlns:p14="http://schemas.microsoft.com/office/powerpoint/2010/main" val="228633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https://youtu.be/5rqREjFaRho</a:t>
            </a:r>
          </a:p>
        </p:txBody>
      </p:sp>
      <p:sp>
        <p:nvSpPr>
          <p:cNvPr id="4" name="Slide Number Placeholder 3"/>
          <p:cNvSpPr>
            <a:spLocks noGrp="1"/>
          </p:cNvSpPr>
          <p:nvPr>
            <p:ph type="sldNum" sz="quarter" idx="10"/>
          </p:nvPr>
        </p:nvSpPr>
        <p:spPr/>
        <p:txBody>
          <a:bodyPr/>
          <a:lstStyle/>
          <a:p>
            <a:fld id="{51ABD4BD-DEB0-4CCC-965D-E9BE2C85107F}" type="slidenum">
              <a:rPr lang="en-US" smtClean="0"/>
              <a:t>13</a:t>
            </a:fld>
            <a:endParaRPr lang="en-US"/>
          </a:p>
        </p:txBody>
      </p:sp>
    </p:spTree>
    <p:extLst>
      <p:ext uri="{BB962C8B-B14F-4D97-AF65-F5344CB8AC3E}">
        <p14:creationId xmlns:p14="http://schemas.microsoft.com/office/powerpoint/2010/main" val="281867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If such a loop continued for long enough, this process could result in the entire Earth being covered in ice.</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Since this chain of events furthers the initial change that triggered the whole thing, it is called a positive feedback (but note that the change may not be good from our perspective). Positive feedback mechanisms tend to lead to runaway change — some small initial change is thus accentuated into a major change.</a:t>
            </a:r>
          </a:p>
        </p:txBody>
      </p:sp>
      <p:sp>
        <p:nvSpPr>
          <p:cNvPr id="4" name="Slide Number Placeholder 3"/>
          <p:cNvSpPr>
            <a:spLocks noGrp="1"/>
          </p:cNvSpPr>
          <p:nvPr>
            <p:ph type="sldNum" sz="quarter" idx="10"/>
          </p:nvPr>
        </p:nvSpPr>
        <p:spPr/>
        <p:txBody>
          <a:bodyPr/>
          <a:lstStyle/>
          <a:p>
            <a:fld id="{51ABD4BD-DEB0-4CCC-965D-E9BE2C85107F}" type="slidenum">
              <a:rPr lang="en-US" smtClean="0"/>
              <a:t>15</a:t>
            </a:fld>
            <a:endParaRPr lang="en-US" dirty="0"/>
          </a:p>
        </p:txBody>
      </p:sp>
    </p:spTree>
    <p:extLst>
      <p:ext uri="{BB962C8B-B14F-4D97-AF65-F5344CB8AC3E}">
        <p14:creationId xmlns:p14="http://schemas.microsoft.com/office/powerpoint/2010/main" val="288362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dirty="0"/>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dirty="0"/>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e-education.psu.edu/earth103/node/100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oceanbites.org/sea-ice-and-albedo-should-we-be-worrie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5rqREjFaRho"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ites.gsu.edu/geog1112/global-surface-temperature/"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www.youtube.com/user/climateliteracy" TargetMode="External"/><Relationship Id="rId3" Type="http://schemas.openxmlformats.org/officeDocument/2006/relationships/image" Target="../media/image16.png"/><Relationship Id="rId7" Type="http://schemas.openxmlformats.org/officeDocument/2006/relationships/hyperlink" Target="http://www.climatechange2013.org/images/report/WG1AR5_SPM_FINAL.pdf" TargetMode="External"/><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ipcc.ch/" TargetMode="External"/><Relationship Id="rId11" Type="http://schemas.openxmlformats.org/officeDocument/2006/relationships/hyperlink" Target="http://changingclimates.colostate.edu/" TargetMode="External"/><Relationship Id="rId5" Type="http://schemas.openxmlformats.org/officeDocument/2006/relationships/hyperlink" Target="http://www.yaleclimateconnections.org/2013/11/new-ipcc-report-featured-in-this-months-this-is-not-cool-video/" TargetMode="External"/><Relationship Id="rId10" Type="http://schemas.openxmlformats.org/officeDocument/2006/relationships/hyperlink" Target="https://www.youtube.com/playlist?list=PLAHtWWrZTgn8boLKB4-a1PV5y_u_b0MJU" TargetMode="External"/><Relationship Id="rId4" Type="http://schemas.openxmlformats.org/officeDocument/2006/relationships/image" Target="../media/image17.png"/><Relationship Id="rId9" Type="http://schemas.openxmlformats.org/officeDocument/2006/relationships/hyperlink" Target="https://www.youtube.com/playlist?list=PLAHtWWrZTgn-i_U-ft6cjsTj2faylPSJO"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lrPS2HiYVp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mm.nasa.gov/education/videos/real-world-monitoring-earths-energy-budget-cer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e-education.psu.edu/earth103/node/10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45" y="1040697"/>
            <a:ext cx="5134555" cy="3200400"/>
          </a:xfrm>
          <a:prstGeom prst="rect">
            <a:avLst/>
          </a:prstGeom>
        </p:spPr>
      </p:pic>
      <p:sp>
        <p:nvSpPr>
          <p:cNvPr id="7" name="TextBox 6"/>
          <p:cNvSpPr txBox="1"/>
          <p:nvPr/>
        </p:nvSpPr>
        <p:spPr>
          <a:xfrm>
            <a:off x="2599229" y="4438175"/>
            <a:ext cx="3945543"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4"/>
              </a:rPr>
              <a:t>https://www.e-education.psu.edu/earth103/node/1007</a:t>
            </a:r>
            <a:endParaRPr lang="en-US" sz="600" dirty="0">
              <a:solidFill>
                <a:srgbClr val="034F83"/>
              </a:solidFill>
              <a:latin typeface="Verdana" panose="020B0604030504040204" pitchFamily="34" charset="0"/>
              <a:cs typeface="Lato" panose="020F0502020204030203" pitchFamily="34" charset="0"/>
            </a:endParaRPr>
          </a:p>
        </p:txBody>
      </p:sp>
      <p:sp>
        <p:nvSpPr>
          <p:cNvPr id="3" name="TextBox 2"/>
          <p:cNvSpPr txBox="1"/>
          <p:nvPr/>
        </p:nvSpPr>
        <p:spPr>
          <a:xfrm>
            <a:off x="1200150" y="361950"/>
            <a:ext cx="67437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ENERGY FLOWS IN THE CLIMATE SYSTEM</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18751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94421"/>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ALBEDO</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16616"/>
            <a:ext cx="5257800" cy="5837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A measure of how reflective a surface is</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(higher the albedo = the more reflective).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88290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9229" y="4438175"/>
            <a:ext cx="3945543"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3"/>
              </a:rPr>
              <a:t>http://oceanbites.org/sea-ice-and-albedo-should-we-be-worried/</a:t>
            </a:r>
            <a:endParaRPr lang="en-US" sz="600" dirty="0">
              <a:solidFill>
                <a:srgbClr val="034F83"/>
              </a:solidFill>
              <a:latin typeface="Verdana" panose="020B0604030504040204" pitchFamily="34" charset="0"/>
              <a:cs typeface="Lato" panose="020F0502020204030203" pitchFamily="34" charset="0"/>
            </a:endParaRPr>
          </a:p>
        </p:txBody>
      </p:sp>
      <p:sp>
        <p:nvSpPr>
          <p:cNvPr id="3" name="TextBox 2"/>
          <p:cNvSpPr txBox="1"/>
          <p:nvPr/>
        </p:nvSpPr>
        <p:spPr>
          <a:xfrm>
            <a:off x="1200150" y="361950"/>
            <a:ext cx="67437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ENERGY ABSORBED VERSUS REFLECTED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075" y="978870"/>
            <a:ext cx="4181850" cy="3345480"/>
          </a:xfrm>
          <a:prstGeom prst="rect">
            <a:avLst/>
          </a:prstGeom>
        </p:spPr>
      </p:pic>
    </p:spTree>
    <p:extLst>
      <p:ext uri="{BB962C8B-B14F-4D97-AF65-F5344CB8AC3E}">
        <p14:creationId xmlns:p14="http://schemas.microsoft.com/office/powerpoint/2010/main" val="428828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2" y="1728787"/>
            <a:ext cx="4343395"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120 SECONDS OF SCIENCE: WHAT IS THE ICE ALBEDO FEEDBACK?</a:t>
            </a:r>
            <a:endParaRPr lang="en-US" sz="3000" baseline="-20000" dirty="0">
              <a:solidFill>
                <a:srgbClr val="034F83"/>
              </a:solidFill>
              <a:latin typeface="Impact" panose="020B080603090205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67528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POSITIVE FEEDBACK MECHANISM</a:t>
            </a:r>
          </a:p>
        </p:txBody>
      </p:sp>
      <p:sp>
        <p:nvSpPr>
          <p:cNvPr id="6" name="Title 1"/>
          <p:cNvSpPr txBox="1">
            <a:spLocks/>
          </p:cNvSpPr>
          <p:nvPr/>
        </p:nvSpPr>
        <p:spPr>
          <a:xfrm>
            <a:off x="2055368" y="8596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Changes in albedo can create a positive feedback that reinforces a change in the climate. A positive feedback is a process which amplifies the effect of an initial change.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314" y="1657350"/>
            <a:ext cx="5675372" cy="2743200"/>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POSITIVE FEEDBACK MECHANISMS TEND TO LEAD TO </a:t>
            </a:r>
            <a:r>
              <a:rPr lang="en-US" sz="3000" dirty="0">
                <a:solidFill>
                  <a:srgbClr val="A2C4DB"/>
                </a:solidFill>
                <a:latin typeface="Impact" panose="020B0806030902050204" pitchFamily="34" charset="0"/>
              </a:rPr>
              <a:t>RUNAWAY CHANGE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9" name="Title 1"/>
          <p:cNvSpPr txBox="1">
            <a:spLocks/>
          </p:cNvSpPr>
          <p:nvPr/>
        </p:nvSpPr>
        <p:spPr>
          <a:xfrm>
            <a:off x="381000" y="1581150"/>
            <a:ext cx="3657600" cy="32625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Climate cools (initial change) </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Snow (which has a higher albedo than bare ground) covers more of the surface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Initial cooling increases the amount of sunlight that is reflected back into space, cooling the Earth further</a:t>
            </a:r>
          </a:p>
        </p:txBody>
      </p:sp>
    </p:spTree>
    <p:extLst>
      <p:ext uri="{BB962C8B-B14F-4D97-AF65-F5344CB8AC3E}">
        <p14:creationId xmlns:p14="http://schemas.microsoft.com/office/powerpoint/2010/main" val="11335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55688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cs typeface="Lato" panose="020F0502020204030203" pitchFamily="34" charset="0"/>
              </a:rPr>
              <a:t>NEGATIVE FEEDBACK MECHANISM</a:t>
            </a:r>
          </a:p>
        </p:txBody>
      </p:sp>
      <p:sp>
        <p:nvSpPr>
          <p:cNvPr id="6" name="Title 1"/>
          <p:cNvSpPr txBox="1">
            <a:spLocks/>
          </p:cNvSpPr>
          <p:nvPr/>
        </p:nvSpPr>
        <p:spPr>
          <a:xfrm>
            <a:off x="2055368" y="8596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In the Earth system, positive and negative feedbacks are essential components that play an important role in maintaining a more or less stable state. A negative feedback mechanism stabilizes a system, preventing an extreme state.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314" y="1809750"/>
            <a:ext cx="5675371" cy="2743200"/>
          </a:xfrm>
          <a:prstGeom prst="rect">
            <a:avLst/>
          </a:prstGeom>
        </p:spPr>
      </p:pic>
    </p:spTree>
    <p:extLst>
      <p:ext uri="{BB962C8B-B14F-4D97-AF65-F5344CB8AC3E}">
        <p14:creationId xmlns:p14="http://schemas.microsoft.com/office/powerpoint/2010/main" val="161718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94421"/>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WEATHERING</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16616"/>
            <a:ext cx="5257800" cy="5837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Rocks exposed at earth’s surface interact with water and the atmosphere undergoing a set of chemical and physical changes called weathering.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94205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541174"/>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WEATHERING FEEDBACK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9" name="Title 1"/>
          <p:cNvSpPr txBox="1">
            <a:spLocks/>
          </p:cNvSpPr>
          <p:nvPr/>
        </p:nvSpPr>
        <p:spPr>
          <a:xfrm>
            <a:off x="381000" y="1214199"/>
            <a:ext cx="3657600" cy="32625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Weathering process involves a chemical reaction</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Carbonic acid is formed when carbon dioxide dissolves in water</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Acid rain contains carbonic acid</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Another chemical reaction is initiated when acid rain falls on rocks, dissolving minerals and breaking down their structure</a:t>
            </a:r>
          </a:p>
        </p:txBody>
      </p:sp>
      <p:sp>
        <p:nvSpPr>
          <p:cNvPr id="10" name="Title 1"/>
          <p:cNvSpPr txBox="1">
            <a:spLocks/>
          </p:cNvSpPr>
          <p:nvPr/>
        </p:nvSpPr>
        <p:spPr>
          <a:xfrm>
            <a:off x="4572000" y="1214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Weathering process is a sink for atmospheric carbon dioxide (an important greenhouse gas)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Removing carbon dioxide from the atmosphere weakens the greenhouse effect, cooling the Earth</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Chemical weathering occurs more rapidly in hotter climates, which are associated with higher levels of carbon dioxide</a:t>
            </a:r>
          </a:p>
          <a:p>
            <a:pPr marL="171450" indent="-171450" algn="l">
              <a:lnSpc>
                <a:spcPts val="1500"/>
              </a:lnSpc>
              <a:spcBef>
                <a:spcPts val="2400"/>
              </a:spcBef>
              <a:buClr>
                <a:srgbClr val="034F83"/>
              </a:buClr>
              <a:buFont typeface="Courier New" panose="02070309020205020404" pitchFamily="49" charset="0"/>
              <a:buChar char="o"/>
            </a:pPr>
            <a:endParaRPr lang="en-US" sz="1200" dirty="0">
              <a:solidFill>
                <a:srgbClr val="323232"/>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21228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31133" r="17147"/>
          <a:stretch/>
        </p:blipFill>
        <p:spPr>
          <a:xfrm>
            <a:off x="-137159" y="0"/>
            <a:ext cx="4709160" cy="5143500"/>
          </a:xfrm>
          <a:prstGeom prst="rect">
            <a:avLst/>
          </a:prstGeom>
        </p:spPr>
      </p:pic>
      <p:sp>
        <p:nvSpPr>
          <p:cNvPr id="9" name="Rectangle 8"/>
          <p:cNvSpPr/>
          <p:nvPr/>
        </p:nvSpPr>
        <p:spPr>
          <a:xfrm>
            <a:off x="-137158" y="-2286"/>
            <a:ext cx="470916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p:cNvGrpSpPr/>
          <p:nvPr/>
        </p:nvGrpSpPr>
        <p:grpSpPr>
          <a:xfrm>
            <a:off x="381000" y="1847850"/>
            <a:ext cx="8382000" cy="1447800"/>
            <a:chOff x="381000" y="1123950"/>
            <a:chExt cx="8382000" cy="1447800"/>
          </a:xfrm>
        </p:grpSpPr>
        <p:sp>
          <p:nvSpPr>
            <p:cNvPr id="3" name="TextBox 2"/>
            <p:cNvSpPr txBox="1"/>
            <p:nvPr/>
          </p:nvSpPr>
          <p:spPr>
            <a:xfrm>
              <a:off x="381000" y="1123950"/>
              <a:ext cx="3840480" cy="495007"/>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IN-CLASS ACTIVITY</a:t>
              </a:r>
            </a:p>
          </p:txBody>
        </p:sp>
        <p:sp>
          <p:nvSpPr>
            <p:cNvPr id="6" name="Title 1"/>
            <p:cNvSpPr txBox="1">
              <a:spLocks/>
            </p:cNvSpPr>
            <p:nvPr/>
          </p:nvSpPr>
          <p:spPr>
            <a:xfrm>
              <a:off x="4922520" y="1137999"/>
              <a:ext cx="3840480" cy="143375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The Department of Geosciences at Georgia State University has published a set of labs that may be helpful. Of particular interest is Lab 5 Global Surface Temperature </a:t>
              </a:r>
              <a:r>
                <a:rPr lang="en-US" sz="1000" dirty="0">
                  <a:solidFill>
                    <a:srgbClr val="034F83"/>
                  </a:solidFill>
                  <a:latin typeface="Verdana" panose="020B0604030504040204" pitchFamily="34" charset="0"/>
                  <a:cs typeface="Lato" panose="020F0502020204030203" pitchFamily="34" charset="0"/>
                  <a:hlinkClick r:id="rId5"/>
                </a:rPr>
                <a:t>http://sites.gsu.edu/geog1112/global-surface-temperature/</a:t>
              </a:r>
              <a:endParaRPr lang="en-US" sz="1000" dirty="0">
                <a:solidFill>
                  <a:srgbClr val="034F83"/>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8022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arth-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6">
                <a:shade val="45000"/>
                <a:satMod val="135000"/>
              </a:schemeClr>
              <a:prstClr val="white"/>
            </a:duotone>
          </a:blip>
          <a:stretch>
            <a:fillRect/>
          </a:stretch>
        </p:blipFill>
        <p:spPr>
          <a:xfrm>
            <a:off x="0" y="0"/>
            <a:ext cx="9144000" cy="5143500"/>
          </a:xfrm>
          <a:prstGeom prst="rect">
            <a:avLst/>
          </a:prstGeom>
        </p:spPr>
      </p:pic>
      <p:sp>
        <p:nvSpPr>
          <p:cNvPr id="13" name="Rectangle 12"/>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p:nvSpPr>
        <p:spPr>
          <a:xfrm>
            <a:off x="533400" y="478631"/>
            <a:ext cx="4724400" cy="733534"/>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CLIMATE SYSTEM</a:t>
            </a:r>
          </a:p>
        </p:txBody>
      </p:sp>
      <p:sp>
        <p:nvSpPr>
          <p:cNvPr id="2" name="Title 1"/>
          <p:cNvSpPr>
            <a:spLocks noGrp="1"/>
          </p:cNvSpPr>
          <p:nvPr>
            <p:ph type="ctrTitle"/>
          </p:nvPr>
        </p:nvSpPr>
        <p:spPr>
          <a:xfrm>
            <a:off x="533400" y="1123950"/>
            <a:ext cx="4191000" cy="1524000"/>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The purpose of this section is to explain the climate system. An understanding of how the climate system works to maintain the Earth’s energy balance is necessary to understand how the changes we see in our environment are forcing warming and other related changes that are collectively known as climate change.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11" name="Picture 10"/>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31133" r="17147"/>
          <a:stretch/>
        </p:blipFill>
        <p:spPr>
          <a:xfrm>
            <a:off x="-137159" y="0"/>
            <a:ext cx="4709160" cy="5143500"/>
          </a:xfrm>
          <a:prstGeom prst="rect">
            <a:avLst/>
          </a:prstGeom>
        </p:spPr>
      </p:pic>
      <p:sp>
        <p:nvSpPr>
          <p:cNvPr id="7" name="Rectangle 6"/>
          <p:cNvSpPr/>
          <p:nvPr/>
        </p:nvSpPr>
        <p:spPr>
          <a:xfrm>
            <a:off x="-137158" y="-2286"/>
            <a:ext cx="470916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381000" y="1590675"/>
            <a:ext cx="3840480" cy="990015"/>
          </a:xfrm>
          <a:prstGeom prst="rect">
            <a:avLst/>
          </a:prstGeom>
          <a:noFill/>
        </p:spPr>
        <p:txBody>
          <a:bodyPr wrap="square"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590550"/>
            <a:ext cx="3840480" cy="3886200"/>
          </a:xfrm>
          <a:prstGeom prst="rect">
            <a:avLst/>
          </a:prstGeom>
        </p:spPr>
        <p:txBody>
          <a:bodyPr t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Video released by Yale Climate Connections </a:t>
            </a:r>
            <a:r>
              <a:rPr lang="en-US" sz="900" i="1" dirty="0">
                <a:solidFill>
                  <a:srgbClr val="323232"/>
                </a:solidFill>
                <a:latin typeface="Verdana" panose="020B0604030504040204" pitchFamily="34" charset="0"/>
                <a:cs typeface="Lato" panose="020F0502020204030203" pitchFamily="34" charset="0"/>
              </a:rPr>
              <a:t>This Is Not Cool </a:t>
            </a:r>
            <a:r>
              <a:rPr lang="en-US" sz="900" dirty="0">
                <a:solidFill>
                  <a:srgbClr val="323232"/>
                </a:solidFill>
                <a:latin typeface="Verdana" panose="020B0604030504040204" pitchFamily="34" charset="0"/>
                <a:cs typeface="Lato" panose="020F0502020204030203" pitchFamily="34" charset="0"/>
                <a:hlinkClick r:id="rId5"/>
              </a:rPr>
              <a:t>http://www.yaleclimateconnections.org/2013/11/new-ipcc-report-featured-in-this-months-this-is-not-cool-video/</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IPCC Fifth Assessment Report  </a:t>
            </a:r>
            <a:br>
              <a:rPr lang="en-US" sz="900" dirty="0">
                <a:solidFill>
                  <a:srgbClr val="323232"/>
                </a:solidFill>
                <a:latin typeface="Verdana" panose="020B0604030504040204" pitchFamily="34" charset="0"/>
                <a:cs typeface="Lato" panose="020F0502020204030203" pitchFamily="34" charset="0"/>
              </a:rPr>
            </a:br>
            <a:r>
              <a:rPr lang="en-US" sz="900" dirty="0">
                <a:solidFill>
                  <a:srgbClr val="323232"/>
                </a:solidFill>
                <a:latin typeface="Verdana" panose="020B0604030504040204" pitchFamily="34" charset="0"/>
                <a:cs typeface="Lato" panose="020F0502020204030203" pitchFamily="34" charset="0"/>
                <a:hlinkClick r:id="rId6"/>
              </a:rPr>
              <a:t>http://www.ipcc.ch/</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This IPCC Report provides information about observed changes in the climate system </a:t>
            </a:r>
            <a:r>
              <a:rPr lang="en-US" sz="900" dirty="0">
                <a:solidFill>
                  <a:srgbClr val="323232"/>
                </a:solidFill>
                <a:latin typeface="Verdana" panose="020B0604030504040204" pitchFamily="34" charset="0"/>
                <a:cs typeface="Lato" panose="020F0502020204030203" pitchFamily="34" charset="0"/>
                <a:hlinkClick r:id="rId7"/>
              </a:rPr>
              <a:t>http://www.climatechange2013.org/images/report/WG1AR5_SPM_FINAL.pdf</a:t>
            </a:r>
            <a:endParaRPr lang="en-US" sz="9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dirty="0">
                <a:solidFill>
                  <a:srgbClr val="323232"/>
                </a:solidFill>
                <a:latin typeface="Verdana" panose="020B0604030504040204" pitchFamily="34" charset="0"/>
                <a:cs typeface="Lato" panose="020F0502020204030203" pitchFamily="34" charset="0"/>
              </a:rPr>
              <a:t>A University of British Columbia online course  </a:t>
            </a:r>
            <a:r>
              <a:rPr lang="en-US" sz="900" dirty="0">
                <a:solidFill>
                  <a:srgbClr val="323232"/>
                </a:solidFill>
                <a:latin typeface="Verdana" panose="020B0604030504040204" pitchFamily="34" charset="0"/>
                <a:cs typeface="Lato" panose="020F0502020204030203" pitchFamily="34" charset="0"/>
                <a:hlinkClick r:id="rId8"/>
              </a:rPr>
              <a:t>http://www.youtube.com/user/climateliteracy</a:t>
            </a:r>
            <a:r>
              <a:rPr lang="en-US" sz="900" dirty="0">
                <a:solidFill>
                  <a:srgbClr val="323232"/>
                </a:solidFill>
                <a:latin typeface="Verdana" panose="020B0604030504040204" pitchFamily="34" charset="0"/>
                <a:cs typeface="Lato" panose="020F0502020204030203" pitchFamily="34" charset="0"/>
              </a:rPr>
              <a:t> </a:t>
            </a:r>
          </a:p>
          <a:p>
            <a:pPr marL="274320" algn="l">
              <a:lnSpc>
                <a:spcPts val="1200"/>
              </a:lnSpc>
              <a:spcBef>
                <a:spcPts val="1200"/>
              </a:spcBef>
              <a:buClr>
                <a:srgbClr val="A2C4DB"/>
              </a:buClr>
            </a:pPr>
            <a:r>
              <a:rPr lang="en-US" sz="700" i="1" dirty="0">
                <a:solidFill>
                  <a:srgbClr val="323232"/>
                </a:solidFill>
                <a:latin typeface="Verdana" panose="020B0604030504040204" pitchFamily="34" charset="0"/>
                <a:cs typeface="Lato" panose="020F0502020204030203" pitchFamily="34" charset="0"/>
              </a:rPr>
              <a:t>Module 2 Introduction to the Climate System</a:t>
            </a:r>
            <a:r>
              <a:rPr lang="en-US" sz="700" dirty="0">
                <a:solidFill>
                  <a:srgbClr val="323232"/>
                </a:solidFill>
                <a:latin typeface="Verdana" panose="020B0604030504040204" pitchFamily="34" charset="0"/>
                <a:cs typeface="Lato" panose="020F0502020204030203" pitchFamily="34" charset="0"/>
              </a:rPr>
              <a:t>   </a:t>
            </a:r>
            <a:r>
              <a:rPr lang="en-US" sz="700" dirty="0">
                <a:solidFill>
                  <a:srgbClr val="323232"/>
                </a:solidFill>
                <a:latin typeface="Verdana" panose="020B0604030504040204" pitchFamily="34" charset="0"/>
                <a:cs typeface="Lato" panose="020F0502020204030203" pitchFamily="34" charset="0"/>
                <a:hlinkClick r:id="rId9"/>
              </a:rPr>
              <a:t>https://www.youtube.com/playlist?list=PLAHtWWrZTgn-i_U-ft6cjsTj2faylPSJO</a:t>
            </a:r>
            <a:endParaRPr lang="en-US" sz="700" dirty="0">
              <a:solidFill>
                <a:srgbClr val="323232"/>
              </a:solidFill>
              <a:latin typeface="Verdana" panose="020B0604030504040204" pitchFamily="34" charset="0"/>
              <a:cs typeface="Lato" panose="020F0502020204030203" pitchFamily="34" charset="0"/>
            </a:endParaRPr>
          </a:p>
          <a:p>
            <a:pPr marL="274320" algn="l">
              <a:lnSpc>
                <a:spcPts val="1200"/>
              </a:lnSpc>
              <a:spcBef>
                <a:spcPts val="1200"/>
              </a:spcBef>
              <a:buClr>
                <a:srgbClr val="A2C4DB"/>
              </a:buClr>
            </a:pPr>
            <a:r>
              <a:rPr lang="en-US" sz="700" i="1" dirty="0">
                <a:solidFill>
                  <a:srgbClr val="323232"/>
                </a:solidFill>
                <a:latin typeface="Verdana" panose="020B0604030504040204" pitchFamily="34" charset="0"/>
                <a:cs typeface="Lato" panose="020F0502020204030203" pitchFamily="34" charset="0"/>
              </a:rPr>
              <a:t>Module 3 Earth's Energy Balance   </a:t>
            </a:r>
            <a:r>
              <a:rPr lang="en-US" sz="700" dirty="0">
                <a:solidFill>
                  <a:srgbClr val="323232"/>
                </a:solidFill>
                <a:latin typeface="Verdana" panose="020B0604030504040204" pitchFamily="34" charset="0"/>
                <a:cs typeface="Lato" panose="020F0502020204030203" pitchFamily="34" charset="0"/>
                <a:hlinkClick r:id="rId10"/>
              </a:rPr>
              <a:t>https://www.youtube.com/playlist?list=PLAHtWWrZTgn8boLKB4-a1PV5y_u_b0MJU</a:t>
            </a:r>
            <a:endParaRPr lang="en-US" sz="700" dirty="0">
              <a:solidFill>
                <a:srgbClr val="323232"/>
              </a:solidFill>
              <a:latin typeface="Verdana" panose="020B0604030504040204" pitchFamily="34" charset="0"/>
              <a:cs typeface="Lato" panose="020F0502020204030203" pitchFamily="34" charset="0"/>
            </a:endParaRPr>
          </a:p>
          <a:p>
            <a:pPr algn="l">
              <a:lnSpc>
                <a:spcPts val="1200"/>
              </a:lnSpc>
              <a:spcBef>
                <a:spcPts val="1200"/>
              </a:spcBef>
              <a:buClr>
                <a:srgbClr val="A2C4DB"/>
              </a:buClr>
            </a:pPr>
            <a:r>
              <a:rPr lang="en-US" sz="900" i="1" dirty="0">
                <a:solidFill>
                  <a:srgbClr val="323232"/>
                </a:solidFill>
                <a:latin typeface="Verdana" panose="020B0604030504040204" pitchFamily="34" charset="0"/>
                <a:cs typeface="Lato" panose="020F0502020204030203" pitchFamily="34" charset="0"/>
              </a:rPr>
              <a:t>100 Views of Climate Change</a:t>
            </a:r>
            <a:r>
              <a:rPr lang="en-US" sz="900" dirty="0">
                <a:solidFill>
                  <a:srgbClr val="323232"/>
                </a:solidFill>
                <a:latin typeface="Verdana" panose="020B0604030504040204" pitchFamily="34" charset="0"/>
                <a:cs typeface="Lato" panose="020F0502020204030203" pitchFamily="34" charset="0"/>
              </a:rPr>
              <a:t>, Colorado State University  </a:t>
            </a:r>
            <a:r>
              <a:rPr lang="en-US" sz="900" dirty="0">
                <a:solidFill>
                  <a:srgbClr val="323232"/>
                </a:solidFill>
                <a:latin typeface="Verdana" panose="020B0604030504040204" pitchFamily="34" charset="0"/>
                <a:cs typeface="Lato" panose="020F0502020204030203" pitchFamily="34" charset="0"/>
                <a:hlinkClick r:id="rId11"/>
              </a:rPr>
              <a:t>http://changingclimates.colostate.edu/</a:t>
            </a:r>
            <a:endParaRPr lang="en-US" sz="900" dirty="0">
              <a:solidFill>
                <a:srgbClr val="034F83"/>
              </a:solidFill>
              <a:latin typeface="Verdana" panose="020B0604030504040204" pitchFamily="34" charset="0"/>
              <a:cs typeface="Lato" panose="020F0502020204030203" pitchFamily="34" charset="0"/>
            </a:endParaRPr>
          </a:p>
        </p:txBody>
      </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arth-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duotone>
              <a:schemeClr val="accent6">
                <a:shade val="45000"/>
                <a:satMod val="135000"/>
              </a:schemeClr>
              <a:prstClr val="white"/>
            </a:duotone>
          </a:blip>
          <a:stretch>
            <a:fillRect/>
          </a:stretch>
        </p:blipFill>
        <p:spPr>
          <a:xfrm>
            <a:off x="0" y="0"/>
            <a:ext cx="9144000" cy="5143500"/>
          </a:xfrm>
          <a:prstGeom prst="rect">
            <a:avLst/>
          </a:prstGeom>
        </p:spPr>
      </p:pic>
      <p:sp>
        <p:nvSpPr>
          <p:cNvPr id="4" name="Rectangle 3"/>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354176"/>
            <a:ext cx="86106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WHAT CONTROLS EARTH’S CLIMATE?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72" r="1398" b="1785"/>
          <a:stretch/>
        </p:blipFill>
        <p:spPr>
          <a:xfrm>
            <a:off x="2599229" y="1017052"/>
            <a:ext cx="3945543" cy="3078698"/>
          </a:xfrm>
          <a:prstGeom prst="rect">
            <a:avLst/>
          </a:prstGeom>
        </p:spPr>
      </p:pic>
      <p:sp>
        <p:nvSpPr>
          <p:cNvPr id="9" name="TextBox 8"/>
          <p:cNvSpPr txBox="1"/>
          <p:nvPr/>
        </p:nvSpPr>
        <p:spPr>
          <a:xfrm>
            <a:off x="457201" y="4331055"/>
            <a:ext cx="8229600" cy="298095"/>
          </a:xfrm>
          <a:prstGeom prst="rect">
            <a:avLst/>
          </a:prstGeom>
          <a:noFill/>
        </p:spPr>
        <p:txBody>
          <a:bodyPr wrap="square" lIns="0" tIns="0" rIns="0" bIns="0" rtlCol="0">
            <a:spAutoFit/>
          </a:bodyPr>
          <a:lstStyle/>
          <a:p>
            <a:pPr>
              <a:lnSpc>
                <a:spcPts val="800"/>
              </a:lnSpc>
            </a:pPr>
            <a:r>
              <a:rPr lang="en-US" sz="600" dirty="0">
                <a:solidFill>
                  <a:srgbClr val="323232"/>
                </a:solidFill>
                <a:latin typeface="Verdana" panose="020B0604030504040204" pitchFamily="34" charset="0"/>
                <a:cs typeface="Lato" panose="020F0502020204030203" pitchFamily="34" charset="0"/>
              </a:rPr>
              <a:t>Source: Cubasch, U., D. Wuebbles, D. Chen, M.C. Facchini, D. Frame, N. Mahowald and J.-G. Winther, 2013: Introduction. In: Climate Change 2013: The Physical Science Basis. Contribution of Working Group I to the Fifth Assessment Report of the Intergovernmental Panel on Climate Change [Stocker, T.F., D. Qin, G.-K. Plattner, M. Tignor, S.K. Allen, J. Boschung, A. Nauels, Y. Xia, V. Bex and P.M. Midgley (eds.)]. Cambridge University Press, Cambridge, United Kingdom and New York, NY, USA, pp. 119–158, doi:10.1017/CBO9781107415324.007.</a:t>
            </a:r>
            <a:endParaRPr lang="en-US" sz="600" dirty="0">
              <a:solidFill>
                <a:srgbClr val="034F83"/>
              </a:solidFill>
              <a:latin typeface="Verdana" panose="020B0604030504040204" pitchFamily="34" charset="0"/>
              <a:cs typeface="Lato" panose="020F0502020204030203"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65122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728787"/>
            <a:ext cx="4343397"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HOW DOES THE CLIMATE</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SYSTEM WORK?</a:t>
            </a:r>
            <a:endParaRPr lang="en-US" sz="3000" baseline="-20000" dirty="0">
              <a:solidFill>
                <a:srgbClr val="034F83"/>
              </a:solidFill>
              <a:latin typeface="Impact" panose="020B080603090205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83966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3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THE CLIMATE OF THE EARTH IS CONTROLLED BY THE EARTH’S</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ENERGY BALANCE</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9469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Energy flows into the Earth from the Sun and flows out when it is radiated</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into space.</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The Earth’s energy balance is determined by the amount of sunlight that shines on the Earth (insolation) and the characteristics of the Earth’s surface and atmosphere that act to reflect, circulate and re-radiate this energy.</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This video describes how NASA monitors the Earth's energy flows: </a:t>
            </a:r>
            <a:r>
              <a:rPr lang="en-US" sz="1000" dirty="0">
                <a:solidFill>
                  <a:srgbClr val="323232"/>
                </a:solidFill>
                <a:latin typeface="Verdana" panose="020B0604030504040204" pitchFamily="34" charset="0"/>
                <a:cs typeface="Lato" panose="020F0502020204030203" pitchFamily="34" charset="0"/>
                <a:hlinkClick r:id="rId2"/>
              </a:rPr>
              <a:t>http://pmm.nasa.gov/education/videos/real-world-monitoring-earths-energy-budget-ceres</a:t>
            </a:r>
            <a:endParaRPr lang="en-US" sz="1000" dirty="0">
              <a:solidFill>
                <a:srgbClr val="323232"/>
              </a:solidFill>
              <a:latin typeface="Verdana" panose="020B0604030504040204" pitchFamily="34" charset="0"/>
              <a:cs typeface="Lato" panose="020F050202020403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6895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70621"/>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INSOLATION</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92816"/>
            <a:ext cx="5257800" cy="5837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 The measure of the amount of solar radiation (energy) falling on a surface and it is a very important factor in determining the climate of the Earth.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79294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0" y="361950"/>
            <a:ext cx="57150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THE EFFECTS OF VARYING INSOLATION ON OUR CLIMATE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1" y="1657350"/>
            <a:ext cx="4952998" cy="2149983"/>
          </a:xfrm>
          <a:prstGeom prst="rect">
            <a:avLst/>
          </a:prstGeom>
        </p:spPr>
      </p:pic>
      <p:sp>
        <p:nvSpPr>
          <p:cNvPr id="9" name="TextBox 8"/>
          <p:cNvSpPr txBox="1"/>
          <p:nvPr/>
        </p:nvSpPr>
        <p:spPr>
          <a:xfrm>
            <a:off x="2819402" y="3904775"/>
            <a:ext cx="3505197"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a:t>
            </a:r>
            <a:r>
              <a:rPr lang="en-US" sz="600" dirty="0">
                <a:latin typeface="Verdana" panose="020B0604030504040204" pitchFamily="34" charset="0"/>
                <a:cs typeface="Lato" panose="020F0502020204030203" pitchFamily="34" charset="0"/>
              </a:rPr>
              <a:t>:  </a:t>
            </a:r>
            <a:r>
              <a:rPr lang="en-US" sz="600" dirty="0">
                <a:solidFill>
                  <a:srgbClr val="034F83"/>
                </a:solidFill>
                <a:latin typeface="Verdana" panose="020B0604030504040204" pitchFamily="34" charset="0"/>
                <a:cs typeface="Lato" panose="020F0502020204030203" pitchFamily="34" charset="0"/>
              </a:rPr>
              <a:t>http://www.srh.noaa.gov/jetstream/tropics/tropics_intro.htm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07016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22" y="1497897"/>
            <a:ext cx="4327356" cy="2787878"/>
          </a:xfrm>
          <a:prstGeom prst="rect">
            <a:avLst/>
          </a:prstGeom>
        </p:spPr>
      </p:pic>
      <p:sp>
        <p:nvSpPr>
          <p:cNvPr id="7" name="TextBox 6"/>
          <p:cNvSpPr txBox="1"/>
          <p:nvPr/>
        </p:nvSpPr>
        <p:spPr>
          <a:xfrm>
            <a:off x="2599229" y="4438175"/>
            <a:ext cx="3945543"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4"/>
              </a:rPr>
              <a:t>https://www.e-education.psu.edu/earth103/node/1007</a:t>
            </a:r>
            <a:endParaRPr lang="en-US" sz="600" dirty="0">
              <a:solidFill>
                <a:srgbClr val="034F83"/>
              </a:solidFill>
              <a:latin typeface="Verdana" panose="020B0604030504040204" pitchFamily="34" charset="0"/>
              <a:cs typeface="Lato" panose="020F0502020204030203"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extBox 5"/>
          <p:cNvSpPr txBox="1"/>
          <p:nvPr/>
        </p:nvSpPr>
        <p:spPr>
          <a:xfrm>
            <a:off x="1504950" y="361950"/>
            <a:ext cx="61341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APPROXIMATELY 49% OF THE INSOLATION IS ABSORBED BY THE EARTH’S SURFACE</a:t>
            </a:r>
          </a:p>
        </p:txBody>
      </p:sp>
    </p:spTree>
    <p:extLst>
      <p:ext uri="{BB962C8B-B14F-4D97-AF65-F5344CB8AC3E}">
        <p14:creationId xmlns:p14="http://schemas.microsoft.com/office/powerpoint/2010/main" val="148896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DIFFERENT ORBITAL VARIATIONS AND HOW THEY EFFECT CONDITIONS ON EARTH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9" name="Title 1"/>
          <p:cNvSpPr txBox="1">
            <a:spLocks/>
          </p:cNvSpPr>
          <p:nvPr/>
        </p:nvSpPr>
        <p:spPr>
          <a:xfrm>
            <a:off x="381000" y="1595199"/>
            <a:ext cx="3657600" cy="31101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The Earth’s orbit around the sun is not perfectly circular </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The closer the Earth is to the Sun the more concentrated the solar radiation (insolation)</a:t>
            </a:r>
          </a:p>
        </p:txBody>
      </p:sp>
      <p:sp>
        <p:nvSpPr>
          <p:cNvPr id="10" name="Title 1"/>
          <p:cNvSpPr txBox="1">
            <a:spLocks/>
          </p:cNvSpPr>
          <p:nvPr/>
        </p:nvSpPr>
        <p:spPr>
          <a:xfrm>
            <a:off x="4572000" y="1595199"/>
            <a:ext cx="3657600" cy="28053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Earth’s orbit is also not fixed</a:t>
            </a:r>
          </a:p>
          <a:p>
            <a:pPr marL="628650" lvl="1" indent="-171450">
              <a:lnSpc>
                <a:spcPts val="1500"/>
              </a:lnSpc>
              <a:spcBef>
                <a:spcPts val="18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Called Milankovitch Cycles </a:t>
            </a:r>
          </a:p>
          <a:p>
            <a:pPr marL="628650" lvl="1" indent="-171450">
              <a:lnSpc>
                <a:spcPts val="1500"/>
              </a:lnSpc>
              <a:spcBef>
                <a:spcPts val="1800"/>
              </a:spcBef>
              <a:buClr>
                <a:srgbClr val="034F83"/>
              </a:buClr>
              <a:buFont typeface="Courier New" panose="02070309020205020404" pitchFamily="49" charset="0"/>
              <a:buChar char="o"/>
            </a:pPr>
            <a:r>
              <a:rPr lang="en-US" sz="1000" dirty="0">
                <a:solidFill>
                  <a:srgbClr val="323232"/>
                </a:solidFill>
                <a:latin typeface="Verdana" panose="020B0604030504040204" pitchFamily="34" charset="0"/>
                <a:cs typeface="Lato" panose="020F0502020204030203" pitchFamily="34" charset="0"/>
              </a:rPr>
              <a:t>Changes the total insolation and the timing of the insolation</a:t>
            </a:r>
          </a:p>
        </p:txBody>
      </p:sp>
    </p:spTree>
    <p:extLst>
      <p:ext uri="{BB962C8B-B14F-4D97-AF65-F5344CB8AC3E}">
        <p14:creationId xmlns:p14="http://schemas.microsoft.com/office/powerpoint/2010/main" val="26516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1462</Words>
  <Application>Microsoft Office PowerPoint</Application>
  <PresentationFormat>On-screen Show (16:9)</PresentationFormat>
  <Paragraphs>106</Paragraphs>
  <Slides>21</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Impact</vt:lpstr>
      <vt:lpstr>Lato</vt:lpstr>
      <vt:lpstr>Verdana</vt:lpstr>
      <vt:lpstr>Office Theme</vt:lpstr>
      <vt:lpstr>PowerPoint Presentation</vt:lpstr>
      <vt:lpstr>The purpose of this section is to explain the climate system. An understanding of how the climate system works to maintain the Earth’s energy balance is necessary to understand how the changes we see in our environment are forcing warming and other related changes that are collectively known as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226</cp:revision>
  <dcterms:created xsi:type="dcterms:W3CDTF">2016-04-14T20:38:05Z</dcterms:created>
  <dcterms:modified xsi:type="dcterms:W3CDTF">2016-07-06T15:10:30Z</dcterms:modified>
</cp:coreProperties>
</file>