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6" r:id="rId3"/>
    <p:sldId id="296" r:id="rId4"/>
    <p:sldId id="297" r:id="rId5"/>
    <p:sldId id="299" r:id="rId6"/>
    <p:sldId id="302" r:id="rId7"/>
    <p:sldId id="301" r:id="rId8"/>
    <p:sldId id="273" r:id="rId9"/>
    <p:sldId id="286" r:id="rId10"/>
    <p:sldId id="290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i Jones" initials="NJ" lastIdx="4" clrIdx="0">
    <p:extLst>
      <p:ext uri="{19B8F6BF-5375-455C-9EA6-DF929625EA0E}">
        <p15:presenceInfo xmlns:p15="http://schemas.microsoft.com/office/powerpoint/2012/main" userId="S-1-5-21-57989841-1060284298-1708537768-3630" providerId="AD"/>
      </p:ext>
    </p:extLst>
  </p:cmAuthor>
  <p:cmAuthor id="2" name="Livy Seirer" initials="LS" lastIdx="1" clrIdx="1">
    <p:extLst>
      <p:ext uri="{19B8F6BF-5375-455C-9EA6-DF929625EA0E}">
        <p15:presenceInfo xmlns:p15="http://schemas.microsoft.com/office/powerpoint/2012/main" userId="Livy Seir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4DB"/>
    <a:srgbClr val="034F83"/>
    <a:srgbClr val="1A3B5E"/>
    <a:srgbClr val="000000"/>
    <a:srgbClr val="323232"/>
    <a:srgbClr val="7EB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19" autoAdjust="0"/>
  </p:normalViewPr>
  <p:slideViewPr>
    <p:cSldViewPr showGuides="1">
      <p:cViewPr varScale="1">
        <p:scale>
          <a:sx n="133" d="100"/>
          <a:sy n="133" d="100"/>
        </p:scale>
        <p:origin x="9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7B8F3-0781-4607-8DED-D0BE814C7C4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BD4BD-DEB0-4CCC-965D-E9BE2C8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6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BD4BD-DEB0-4CCC-965D-E9BE2C8510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62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Carbon is exchanged among Earth's oceans, atmosphere, ecosystem,</a:t>
            </a:r>
            <a:r>
              <a:rPr lang="en-US" sz="1200" baseline="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and geosphere. This movement of carbon, in its many forms is the </a:t>
            </a:r>
            <a:r>
              <a:rPr lang="en-US" sz="1200" b="1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carbon cycle.</a:t>
            </a:r>
            <a:endParaRPr lang="en-US" sz="1200" dirty="0">
              <a:solidFill>
                <a:srgbClr val="323232"/>
              </a:solidFill>
              <a:latin typeface="Verdana" panose="020B0604030504040204" pitchFamily="34" charset="0"/>
              <a:cs typeface="Lato" panose="020F0502020204030203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323232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BD4BD-DEB0-4CCC-965D-E9BE2C8510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7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BD4BD-DEB0-4CCC-965D-E9BE2C8510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11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https://youtu.be/2Jp1D1dzxj8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BD4BD-DEB0-4CCC-965D-E9BE2C8510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27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1500"/>
              </a:lnSpc>
              <a:spcBef>
                <a:spcPts val="2400"/>
              </a:spcBef>
              <a:buClr>
                <a:srgbClr val="034F83"/>
              </a:buClr>
              <a:buFont typeface="Courier New" panose="02070309020205020404" pitchFamily="49" charset="0"/>
              <a:buNone/>
            </a:pPr>
            <a:r>
              <a:rPr lang="en-US" sz="18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Life is fueled by carbon compounds.</a:t>
            </a:r>
            <a:r>
              <a:rPr lang="en-US" sz="1800" baseline="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Animals and plants give off (release) carbon dioxide during respiration.</a:t>
            </a:r>
            <a:r>
              <a:rPr lang="en-US" sz="1200" baseline="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Plants use carbon dioxide during photosynthesis and build new carbon compounds</a:t>
            </a:r>
          </a:p>
          <a:p>
            <a:endParaRPr lang="en-US" sz="1200" dirty="0">
              <a:solidFill>
                <a:srgbClr val="323232"/>
              </a:solidFill>
              <a:latin typeface="Verdana" panose="020B0604030504040204" pitchFamily="34" charset="0"/>
              <a:cs typeface="Lato" panose="020F0502020204030203" pitchFamily="34" charset="0"/>
            </a:endParaRPr>
          </a:p>
          <a:p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See </a:t>
            </a:r>
            <a:r>
              <a:rPr lang="en-US" sz="1200" i="1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5.1 Climate System</a:t>
            </a:r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 for more about the Earth's energy balance.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BD4BD-DEB0-4CCC-965D-E9BE2C8510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1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BD4BD-DEB0-4CCC-965D-E9BE2C8510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69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BD4BD-DEB0-4CCC-965D-E9BE2C8510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6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96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7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4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0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9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2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3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85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5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4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2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9E579-8AF3-42C8-BFB1-CD7856219205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618E3-7E79-4707-84E7-38620D5B5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ec.ny.gov/energy/76572.htm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Jp1D1dzxj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user27512201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vimeo.com/9340752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ogil.org/about" TargetMode="External"/><Relationship Id="rId5" Type="http://schemas.openxmlformats.org/officeDocument/2006/relationships/hyperlink" Target="https://athenas.ksu.edu/assets/files/635873528883245102-ATHENAS-The-Carbon-Cycle-Activity.pdf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hyperlink" Target="http://ed.ted.com/lessons/the-carbon-cycle-nathaniel-mann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ites.gsu.edu/geog1112/lab-4-the-carbon-cycle-part-2/" TargetMode="External"/><Relationship Id="rId5" Type="http://schemas.openxmlformats.org/officeDocument/2006/relationships/hyperlink" Target="http://sites.gsu.edu/geog1112/lab-4-2/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85800" y="895350"/>
            <a:ext cx="7772400" cy="2590800"/>
            <a:chOff x="685800" y="1148833"/>
            <a:chExt cx="7772400" cy="2590800"/>
          </a:xfrm>
        </p:grpSpPr>
        <p:sp>
          <p:nvSpPr>
            <p:cNvPr id="5" name="Title 3"/>
            <p:cNvSpPr txBox="1">
              <a:spLocks/>
            </p:cNvSpPr>
            <p:nvPr/>
          </p:nvSpPr>
          <p:spPr>
            <a:xfrm>
              <a:off x="685800" y="1758433"/>
              <a:ext cx="7772400" cy="1455866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rgbClr val="FF0000"/>
                  </a:solidFill>
                </a:rPr>
                <a:t>REMOVE THIS SLIDE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BEFORE PRESENTING</a:t>
              </a:r>
            </a:p>
          </p:txBody>
        </p:sp>
        <p:sp>
          <p:nvSpPr>
            <p:cNvPr id="6" name="Subtitle 4"/>
            <p:cNvSpPr txBox="1">
              <a:spLocks/>
            </p:cNvSpPr>
            <p:nvPr/>
          </p:nvSpPr>
          <p:spPr>
            <a:xfrm>
              <a:off x="1371600" y="3434833"/>
              <a:ext cx="6400800" cy="3048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/>
                <a:t>Customize this presentation to fit your needs. Please add or remove content.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28900" y="1148833"/>
              <a:ext cx="3886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Educator Instructions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56" y="4400550"/>
            <a:ext cx="2147887" cy="303374"/>
          </a:xfrm>
          <a:prstGeom prst="rect">
            <a:avLst/>
          </a:prstGeom>
          <a:blipFill dpi="0" rotWithShape="1">
            <a:blip r:embed="rId3">
              <a:alphaModFix amt="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36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aves-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286"/>
            <a:ext cx="9144000" cy="5148072"/>
          </a:xfrm>
          <a:prstGeom prst="rect">
            <a:avLst/>
          </a:prstGeom>
          <a:solidFill>
            <a:srgbClr val="034F8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219673"/>
            <a:ext cx="4114800" cy="5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3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aves-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2286"/>
            <a:ext cx="9144000" cy="5148072"/>
          </a:xfrm>
          <a:prstGeom prst="rect">
            <a:avLst/>
          </a:prstGeom>
          <a:solidFill>
            <a:srgbClr val="034F8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478631"/>
            <a:ext cx="47244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4500" dirty="0">
                <a:solidFill>
                  <a:schemeClr val="bg1"/>
                </a:solidFill>
                <a:latin typeface="Impact" panose="020B0806030902050204" pitchFamily="34" charset="0"/>
              </a:rPr>
              <a:t>CARBON CYCLE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64431"/>
            <a:ext cx="3429000" cy="1102519"/>
          </a:xfrm>
        </p:spPr>
        <p:txBody>
          <a:bodyPr anchor="t">
            <a:normAutofit/>
          </a:bodyPr>
          <a:lstStyle/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chemeClr val="bg1">
                    <a:alpha val="60000"/>
                  </a:schemeClr>
                </a:solidFill>
                <a:latin typeface="Verdana" panose="020B0604030504040204" pitchFamily="34" charset="0"/>
                <a:cs typeface="Lato" panose="020F0502020204030203" pitchFamily="34" charset="0"/>
              </a:rPr>
              <a:t>The purpose of this section is to provide an understanding of the carbon cycle and how changes in carbon stores impact climate change.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86150"/>
            <a:ext cx="5867400" cy="33295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33398" y="3526631"/>
            <a:ext cx="4572001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800" dirty="0">
                <a:solidFill>
                  <a:schemeClr val="bg1">
                    <a:alpha val="50000"/>
                  </a:schemeClr>
                </a:solidFill>
                <a:latin typeface="Verdana" panose="020B0604030504040204" pitchFamily="34" charset="0"/>
                <a:cs typeface="Lato" panose="020F0502020204030203" pitchFamily="34" charset="0"/>
              </a:rPr>
              <a:t>ATHENAS is a multi-national Initiative funded by the U.S. Department of Agriculture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7" y="4362278"/>
            <a:ext cx="1889453" cy="26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" y="354176"/>
            <a:ext cx="86106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000" dirty="0">
                <a:solidFill>
                  <a:srgbClr val="034F83"/>
                </a:solidFill>
                <a:latin typeface="Impact" panose="020B0806030902050204" pitchFamily="34" charset="0"/>
              </a:rPr>
              <a:t>CARBON CYCLE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52" y="1148829"/>
            <a:ext cx="4340097" cy="2967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60"/>
            <a:ext cx="9144000" cy="320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2" y="4209575"/>
            <a:ext cx="3505197" cy="11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6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Source: </a:t>
            </a:r>
            <a:r>
              <a:rPr lang="en-US" sz="6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  <a:hlinkClick r:id="rId5"/>
              </a:rPr>
              <a:t>http://www.dec.ny.gov/energy/76572.html</a:t>
            </a:r>
            <a:endParaRPr lang="en-US" sz="600" dirty="0">
              <a:solidFill>
                <a:srgbClr val="034F83"/>
              </a:solidFill>
              <a:latin typeface="Verdana" panose="020B060403050404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082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936" y="361950"/>
            <a:ext cx="640080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000" dirty="0">
                <a:solidFill>
                  <a:srgbClr val="034F83"/>
                </a:solidFill>
                <a:latin typeface="Impact" panose="020B0806030902050204" pitchFamily="34" charset="0"/>
              </a:rPr>
              <a:t>THE EARTH HAS FIVE SPHERES THAT ARE PART OF THE CARBON CYCLE:</a:t>
            </a:r>
            <a:endParaRPr lang="en-US" sz="3000" dirty="0">
              <a:solidFill>
                <a:srgbClr val="7EBB54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779954"/>
            <a:ext cx="310896" cy="329184"/>
          </a:xfrm>
          <a:prstGeom prst="rect">
            <a:avLst/>
          </a:prstGeom>
          <a:solidFill>
            <a:srgbClr val="034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1779954"/>
            <a:ext cx="310896" cy="329184"/>
          </a:xfrm>
          <a:prstGeom prst="rect">
            <a:avLst/>
          </a:prstGeom>
          <a:solidFill>
            <a:srgbClr val="034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705538"/>
            <a:ext cx="3200400" cy="478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dirty="0">
                <a:solidFill>
                  <a:srgbClr val="034F83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ATMOSPHERE</a:t>
            </a:r>
            <a:br>
              <a:rPr lang="en-US" sz="1200" b="1" dirty="0">
                <a:solidFill>
                  <a:srgbClr val="323232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Envelope of gases surrounding earth</a:t>
            </a:r>
            <a:endParaRPr lang="en-US" sz="1200" dirty="0">
              <a:solidFill>
                <a:srgbClr val="323232"/>
              </a:solidFill>
              <a:latin typeface="Verdana" panose="020B0604030504040204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1705538"/>
            <a:ext cx="2971800" cy="478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dirty="0">
                <a:solidFill>
                  <a:srgbClr val="034F83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LITHOSPHERE</a:t>
            </a:r>
            <a:br>
              <a:rPr lang="en-US" sz="1200" b="1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</a:b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Rigid outer part of earth’s surface</a:t>
            </a:r>
            <a:endParaRPr lang="en-US" sz="1200" dirty="0">
              <a:solidFill>
                <a:srgbClr val="323232"/>
              </a:solidFill>
              <a:latin typeface="Verdana" panose="020B0604030504040204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2494331"/>
            <a:ext cx="310896" cy="329184"/>
          </a:xfrm>
          <a:prstGeom prst="rect">
            <a:avLst/>
          </a:prstGeom>
          <a:solidFill>
            <a:srgbClr val="034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2419915"/>
            <a:ext cx="3200400" cy="478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dirty="0">
                <a:solidFill>
                  <a:srgbClr val="034F83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HYDROSPHERE</a:t>
            </a:r>
            <a:br>
              <a:rPr lang="en-US" sz="1200" b="1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</a:b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All bodies of water</a:t>
            </a:r>
            <a:endParaRPr lang="en-US" sz="1200" dirty="0">
              <a:solidFill>
                <a:srgbClr val="323232"/>
              </a:solidFill>
              <a:latin typeface="Verdana" panose="020B0604030504040204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2494331"/>
            <a:ext cx="310896" cy="329184"/>
          </a:xfrm>
          <a:prstGeom prst="rect">
            <a:avLst/>
          </a:prstGeom>
          <a:solidFill>
            <a:srgbClr val="034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3000" y="2420396"/>
            <a:ext cx="29718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dirty="0">
                <a:solidFill>
                  <a:srgbClr val="034F83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BIOSPHERE</a:t>
            </a:r>
            <a:br>
              <a:rPr lang="en-US" sz="1200" b="1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</a:b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Regions of earth’s surface occupied by</a:t>
            </a:r>
            <a:b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</a:b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living organisms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3208708"/>
            <a:ext cx="310896" cy="329184"/>
          </a:xfrm>
          <a:prstGeom prst="rect">
            <a:avLst/>
          </a:prstGeom>
          <a:solidFill>
            <a:srgbClr val="034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8200" y="3134292"/>
            <a:ext cx="3200400" cy="478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dirty="0">
                <a:solidFill>
                  <a:srgbClr val="034F83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CRYOSPHERE</a:t>
            </a:r>
            <a:br>
              <a:rPr lang="en-US" sz="1200" b="1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</a:b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Frozen part of earth’s surface</a:t>
            </a:r>
            <a:endParaRPr lang="en-US" sz="1200" dirty="0">
              <a:solidFill>
                <a:srgbClr val="323232"/>
              </a:solidFill>
              <a:latin typeface="Verdana" panose="020B0604030504040204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60"/>
            <a:ext cx="91440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8" grpId="0"/>
      <p:bldP spid="12" grpId="0"/>
      <p:bldP spid="10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936" y="361950"/>
            <a:ext cx="640080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000" dirty="0">
                <a:solidFill>
                  <a:srgbClr val="034F83"/>
                </a:solidFill>
                <a:latin typeface="Impact" panose="020B0806030902050204" pitchFamily="34" charset="0"/>
              </a:rPr>
              <a:t>CARBON IS THE FUNDAMENTAL</a:t>
            </a:r>
            <a:br>
              <a:rPr lang="en-US" sz="3000" dirty="0">
                <a:solidFill>
                  <a:srgbClr val="034F83"/>
                </a:solidFill>
                <a:latin typeface="Impact" panose="020B0806030902050204" pitchFamily="34" charset="0"/>
              </a:rPr>
            </a:br>
            <a:r>
              <a:rPr lang="en-US" sz="3000" dirty="0">
                <a:solidFill>
                  <a:srgbClr val="034F83"/>
                </a:solidFill>
                <a:latin typeface="Impact" panose="020B0806030902050204" pitchFamily="34" charset="0"/>
              </a:rPr>
              <a:t>BUILDING BLOCK OF LIFE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60"/>
            <a:ext cx="9144000" cy="32004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2936" y="1489710"/>
            <a:ext cx="5257800" cy="26822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All living organisms are built of carbon compounds. It is the fundamental building block of life and an important component of many chemical processes.</a:t>
            </a:r>
          </a:p>
          <a:p>
            <a:pPr algn="l">
              <a:lnSpc>
                <a:spcPts val="1500"/>
              </a:lnSpc>
            </a:pPr>
            <a:endParaRPr lang="en-US" sz="1000" dirty="0">
              <a:solidFill>
                <a:srgbClr val="323232"/>
              </a:solidFill>
              <a:latin typeface="Verdana" panose="020B0604030504040204" pitchFamily="34" charset="0"/>
              <a:cs typeface="Lato" panose="020F0502020204030203" pitchFamily="34" charset="0"/>
            </a:endParaRPr>
          </a:p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In the atmosphere, carbon is present primarily as carbon dioxide (CO</a:t>
            </a:r>
            <a:r>
              <a:rPr lang="en-US" sz="1000" baseline="-20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2</a:t>
            </a: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), but also as other less abundant but climatically significant gases, such as</a:t>
            </a:r>
          </a:p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methane (CH4).</a:t>
            </a:r>
          </a:p>
        </p:txBody>
      </p:sp>
    </p:spTree>
    <p:extLst>
      <p:ext uri="{BB962C8B-B14F-4D97-AF65-F5344CB8AC3E}">
        <p14:creationId xmlns:p14="http://schemas.microsoft.com/office/powerpoint/2010/main" val="53227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1728787"/>
            <a:ext cx="4343397" cy="2443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361950"/>
            <a:ext cx="640080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000" dirty="0">
                <a:solidFill>
                  <a:srgbClr val="034F83"/>
                </a:solidFill>
                <a:latin typeface="Impact" panose="020B0806030902050204" pitchFamily="34" charset="0"/>
              </a:rPr>
              <a:t>WHAT'S THE DEAL WITH CARBON?</a:t>
            </a:r>
            <a:endParaRPr lang="en-US" sz="3000" baseline="-20000" dirty="0">
              <a:solidFill>
                <a:srgbClr val="034F83"/>
              </a:solidFill>
              <a:latin typeface="Impact" panose="020B080603090205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29740" y="935832"/>
            <a:ext cx="5684520" cy="6790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00"/>
              </a:lnSpc>
            </a:pP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This animation describes the carbon cycle and how it is affected by human activity.</a:t>
            </a:r>
            <a:b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</a:b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It was featured in the Sustainable Shelters exhibit at the Bell Museum of Natural History at the University of Minnesota.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60"/>
            <a:ext cx="91440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28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61950"/>
            <a:ext cx="571500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000" dirty="0">
                <a:solidFill>
                  <a:srgbClr val="034F83"/>
                </a:solidFill>
                <a:latin typeface="Impact" panose="020B0806030902050204" pitchFamily="34" charset="0"/>
              </a:rPr>
              <a:t>KEY POINTS TO KNOW ABOUT</a:t>
            </a:r>
          </a:p>
          <a:p>
            <a:pPr>
              <a:lnSpc>
                <a:spcPts val="3500"/>
              </a:lnSpc>
            </a:pPr>
            <a:r>
              <a:rPr lang="en-US" sz="3000" dirty="0">
                <a:solidFill>
                  <a:srgbClr val="034F83"/>
                </a:solidFill>
                <a:latin typeface="Impact" panose="020B0806030902050204" pitchFamily="34" charset="0"/>
              </a:rPr>
              <a:t>THE CARBON CYCLE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1654552"/>
            <a:ext cx="3657600" cy="28983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ts val="1500"/>
              </a:lnSpc>
              <a:spcBef>
                <a:spcPts val="2400"/>
              </a:spcBef>
              <a:buClr>
                <a:srgbClr val="034F8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Life is fueled by carbon compounds </a:t>
            </a:r>
          </a:p>
          <a:p>
            <a:pPr marL="403225" indent="-171450" algn="l">
              <a:lnSpc>
                <a:spcPts val="1500"/>
              </a:lnSpc>
              <a:spcBef>
                <a:spcPts val="1200"/>
              </a:spcBef>
              <a:buClr>
                <a:srgbClr val="034F83"/>
              </a:buClr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CO</a:t>
            </a:r>
            <a:r>
              <a:rPr lang="en-US" sz="1000" baseline="-20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2</a:t>
            </a: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 is released by the burning of fossil fuels</a:t>
            </a:r>
          </a:p>
          <a:p>
            <a:pPr marL="403225" indent="-171450" algn="l">
              <a:lnSpc>
                <a:spcPts val="1500"/>
              </a:lnSpc>
              <a:spcBef>
                <a:spcPts val="1200"/>
              </a:spcBef>
              <a:buClr>
                <a:srgbClr val="034F83"/>
              </a:buClr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The atmosphere and oceans are continuously exchanging CO</a:t>
            </a:r>
            <a:r>
              <a:rPr lang="en-US" sz="1000" baseline="-200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2</a:t>
            </a:r>
          </a:p>
          <a:p>
            <a:pPr marL="171450" indent="-171450" algn="l">
              <a:lnSpc>
                <a:spcPts val="1500"/>
              </a:lnSpc>
              <a:spcBef>
                <a:spcPts val="2400"/>
              </a:spcBef>
              <a:buClr>
                <a:srgbClr val="034F8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The carbon cycle consists of reservoirs that store carbon (the atmosphere, the oceans, vegetation, rocks, and soil) and processes by which carbon moves between these reservoirs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0" y="1654552"/>
            <a:ext cx="3657600" cy="20837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ts val="1500"/>
              </a:lnSpc>
              <a:spcBef>
                <a:spcPts val="2400"/>
              </a:spcBef>
              <a:buClr>
                <a:srgbClr val="034F83"/>
              </a:buClr>
              <a:buFont typeface="Courier New" panose="02070309020205020404" pitchFamily="49" charset="0"/>
              <a:buChar char="o"/>
            </a:pPr>
            <a:endParaRPr lang="en-US" sz="1200" dirty="0">
              <a:solidFill>
                <a:srgbClr val="323232"/>
              </a:solidFill>
              <a:latin typeface="Verdana" panose="020B0604030504040204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60"/>
            <a:ext cx="9144000" cy="32004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0" y="1654552"/>
            <a:ext cx="3657600" cy="28983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ts val="1500"/>
              </a:lnSpc>
              <a:spcBef>
                <a:spcPts val="2400"/>
              </a:spcBef>
              <a:buClr>
                <a:srgbClr val="034F83"/>
              </a:buClr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Carbon sink: </a:t>
            </a:r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more carbon enters a pool than leaves it</a:t>
            </a:r>
          </a:p>
          <a:p>
            <a:pPr marL="171450" indent="-171450" algn="l">
              <a:lnSpc>
                <a:spcPts val="1500"/>
              </a:lnSpc>
              <a:spcBef>
                <a:spcPts val="2400"/>
              </a:spcBef>
              <a:buClr>
                <a:srgbClr val="034F83"/>
              </a:buClr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Carbon source: </a:t>
            </a:r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more carbon leaves a pool than enters</a:t>
            </a:r>
          </a:p>
          <a:p>
            <a:pPr marL="171450" indent="-171450" algn="l">
              <a:lnSpc>
                <a:spcPts val="1500"/>
              </a:lnSpc>
              <a:spcBef>
                <a:spcPts val="2400"/>
              </a:spcBef>
              <a:buClr>
                <a:srgbClr val="034F83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rPr>
              <a:t>Carbon dioxide is a major player in the Earth’s energy balance </a:t>
            </a:r>
          </a:p>
        </p:txBody>
      </p:sp>
    </p:spTree>
    <p:extLst>
      <p:ext uri="{BB962C8B-B14F-4D97-AF65-F5344CB8AC3E}">
        <p14:creationId xmlns:p14="http://schemas.microsoft.com/office/powerpoint/2010/main" val="342625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60"/>
            <a:ext cx="9144000" cy="320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4"/>
          <a:stretch/>
        </p:blipFill>
        <p:spPr>
          <a:xfrm>
            <a:off x="-137160" y="-95250"/>
            <a:ext cx="4709160" cy="54496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37160" y="-95250"/>
            <a:ext cx="4709160" cy="5449686"/>
          </a:xfrm>
          <a:prstGeom prst="rect">
            <a:avLst/>
          </a:prstGeom>
          <a:solidFill>
            <a:srgbClr val="034F8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81000" y="1847850"/>
            <a:ext cx="8336280" cy="1586151"/>
            <a:chOff x="381000" y="1123950"/>
            <a:chExt cx="8336280" cy="1586151"/>
          </a:xfrm>
        </p:grpSpPr>
        <p:sp>
          <p:nvSpPr>
            <p:cNvPr id="3" name="TextBox 2"/>
            <p:cNvSpPr txBox="1"/>
            <p:nvPr/>
          </p:nvSpPr>
          <p:spPr>
            <a:xfrm>
              <a:off x="381000" y="1123950"/>
              <a:ext cx="3840480" cy="495007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pPr algn="r">
                <a:lnSpc>
                  <a:spcPts val="3500"/>
                </a:lnSpc>
              </a:pPr>
              <a:r>
                <a:rPr lang="en-US" sz="3000" dirty="0">
                  <a:solidFill>
                    <a:schemeClr val="bg1"/>
                  </a:solidFill>
                  <a:latin typeface="Impact" panose="020B0806030902050204" pitchFamily="34" charset="0"/>
                </a:rPr>
                <a:t>IN-CLASS ACTIVITY</a:t>
              </a: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4876800" y="1162050"/>
              <a:ext cx="3840480" cy="1548051"/>
            </a:xfrm>
            <a:prstGeom prst="rect">
              <a:avLst/>
            </a:prstGeom>
          </p:spPr>
          <p:txBody>
            <a:bodyPr tIns="0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1500"/>
                </a:lnSpc>
                <a:spcBef>
                  <a:spcPts val="1200"/>
                </a:spcBef>
                <a:buClr>
                  <a:srgbClr val="A2C4DB"/>
                </a:buClr>
              </a:pPr>
              <a:r>
                <a:rPr lang="en-US" sz="105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POGIL Activity: The Carbon Cycle </a:t>
              </a:r>
              <a:r>
                <a:rPr lang="en-US" sz="1050" i="1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  <a:hlinkClick r:id="rId5"/>
                </a:rPr>
                <a:t>(Download PDF)</a:t>
              </a:r>
              <a:endParaRPr lang="en-US" sz="1000" i="1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endParaRPr>
            </a:p>
            <a:p>
              <a:pPr algn="l">
                <a:lnSpc>
                  <a:spcPts val="1500"/>
                </a:lnSpc>
                <a:spcBef>
                  <a:spcPts val="1200"/>
                </a:spcBef>
                <a:buClr>
                  <a:srgbClr val="A2C4DB"/>
                </a:buClr>
              </a:pPr>
              <a:r>
                <a:rPr lang="en-US" sz="11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About POGIL Activities:</a:t>
              </a:r>
            </a:p>
            <a:p>
              <a:pPr marL="274320" algn="l">
                <a:lnSpc>
                  <a:spcPts val="1500"/>
                </a:lnSpc>
                <a:spcBef>
                  <a:spcPts val="1200"/>
                </a:spcBef>
                <a:buClr>
                  <a:srgbClr val="A2C4DB"/>
                </a:buClr>
              </a:pPr>
              <a:r>
                <a:rPr lang="en-US" sz="8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You can learn more about POGIL at: </a:t>
              </a:r>
              <a:r>
                <a:rPr lang="en-US" sz="8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  <a:hlinkClick r:id="rId6"/>
                </a:rPr>
                <a:t>https://pogil.org/about</a:t>
              </a:r>
              <a:endParaRPr lang="en-US" sz="8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endParaRPr>
            </a:p>
            <a:p>
              <a:pPr marL="274320" algn="l">
                <a:lnSpc>
                  <a:spcPts val="1500"/>
                </a:lnSpc>
                <a:spcBef>
                  <a:spcPts val="1200"/>
                </a:spcBef>
                <a:buClr>
                  <a:srgbClr val="A2C4DB"/>
                </a:buClr>
              </a:pPr>
              <a:r>
                <a:rPr lang="en-US" sz="8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  <a:hlinkClick r:id="rId7"/>
                </a:rPr>
                <a:t>What is POGIL?</a:t>
              </a:r>
              <a:r>
                <a:rPr lang="en-US" sz="8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 from </a:t>
              </a:r>
              <a:r>
                <a:rPr lang="en-US" sz="8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  <a:hlinkClick r:id="rId8"/>
                </a:rPr>
                <a:t>The POGIL Project</a:t>
              </a:r>
              <a:r>
                <a:rPr lang="en-US" sz="8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 on </a:t>
              </a:r>
              <a:r>
                <a:rPr lang="en-US" sz="8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  <a:hlinkClick r:id="rId8"/>
                </a:rPr>
                <a:t>Vimeo</a:t>
              </a:r>
              <a:r>
                <a:rPr lang="en-US" sz="8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.</a:t>
              </a:r>
            </a:p>
            <a:p>
              <a:pPr algn="l">
                <a:lnSpc>
                  <a:spcPts val="1500"/>
                </a:lnSpc>
                <a:spcBef>
                  <a:spcPts val="1200"/>
                </a:spcBef>
                <a:buClr>
                  <a:srgbClr val="A2C4DB"/>
                </a:buClr>
              </a:pPr>
              <a:endParaRPr lang="en-US" sz="1000" dirty="0">
                <a:solidFill>
                  <a:srgbClr val="034F83"/>
                </a:solidFill>
                <a:latin typeface="Verdana" panose="020B060403050404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5" y="4857750"/>
            <a:ext cx="1642574" cy="23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65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60"/>
            <a:ext cx="9144000" cy="320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4"/>
          <a:stretch/>
        </p:blipFill>
        <p:spPr>
          <a:xfrm>
            <a:off x="-137160" y="-95250"/>
            <a:ext cx="4709160" cy="54496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37160" y="-95250"/>
            <a:ext cx="4709160" cy="5449686"/>
          </a:xfrm>
          <a:prstGeom prst="rect">
            <a:avLst/>
          </a:prstGeom>
          <a:solidFill>
            <a:srgbClr val="034F8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1000" y="1590675"/>
            <a:ext cx="8382000" cy="2886075"/>
            <a:chOff x="381000" y="1847850"/>
            <a:chExt cx="8382000" cy="2886075"/>
          </a:xfrm>
        </p:grpSpPr>
        <p:sp>
          <p:nvSpPr>
            <p:cNvPr id="3" name="TextBox 2"/>
            <p:cNvSpPr txBox="1"/>
            <p:nvPr/>
          </p:nvSpPr>
          <p:spPr>
            <a:xfrm>
              <a:off x="381000" y="1847850"/>
              <a:ext cx="3840480" cy="943848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pPr algn="r">
                <a:lnSpc>
                  <a:spcPts val="3500"/>
                </a:lnSpc>
              </a:pPr>
              <a:r>
                <a:rPr lang="en-US" sz="3000" dirty="0">
                  <a:solidFill>
                    <a:schemeClr val="bg1"/>
                  </a:solidFill>
                  <a:latin typeface="Impact" panose="020B0806030902050204" pitchFamily="34" charset="0"/>
                </a:rPr>
                <a:t>MORE INFORMATION</a:t>
              </a:r>
              <a:br>
                <a:rPr lang="en-US" sz="3000" dirty="0">
                  <a:solidFill>
                    <a:schemeClr val="bg1"/>
                  </a:solidFill>
                  <a:latin typeface="Impact" panose="020B0806030902050204" pitchFamily="34" charset="0"/>
                </a:rPr>
              </a:br>
              <a:r>
                <a:rPr lang="en-US" sz="3000" dirty="0">
                  <a:solidFill>
                    <a:schemeClr val="bg1"/>
                  </a:solidFill>
                  <a:latin typeface="Impact" panose="020B0806030902050204" pitchFamily="34" charset="0"/>
                </a:rPr>
                <a:t>AND RESOURCES</a:t>
              </a: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4922520" y="1861899"/>
              <a:ext cx="3840480" cy="2872026"/>
            </a:xfrm>
            <a:prstGeom prst="rect">
              <a:avLst/>
            </a:prstGeom>
          </p:spPr>
          <p:txBody>
            <a:bodyPr tIns="0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1500"/>
                </a:lnSpc>
                <a:spcBef>
                  <a:spcPts val="1200"/>
                </a:spcBef>
                <a:buClr>
                  <a:srgbClr val="A2C4DB"/>
                </a:buClr>
              </a:pPr>
              <a:r>
                <a:rPr lang="en-US" sz="10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The Department of Geosciences at Georgia State University has published a set of labs that may be helpful. Of particular interest are the following:  </a:t>
              </a:r>
            </a:p>
            <a:p>
              <a:pPr marL="274320" algn="l">
                <a:lnSpc>
                  <a:spcPts val="1500"/>
                </a:lnSpc>
                <a:spcBef>
                  <a:spcPts val="1200"/>
                </a:spcBef>
                <a:buClr>
                  <a:srgbClr val="A2C4DB"/>
                </a:buClr>
              </a:pPr>
              <a:r>
                <a:rPr lang="en-US" sz="700" i="1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Lab 4 The Carbon Cycle (Part 1)  </a:t>
              </a:r>
              <a:r>
                <a:rPr lang="en-US" sz="7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  <a:hlinkClick r:id="rId5"/>
                </a:rPr>
                <a:t>http://sites.gsu.edu/geog1112/lab-4-2/</a:t>
              </a:r>
              <a:endParaRPr lang="en-US" sz="7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endParaRPr>
            </a:p>
            <a:p>
              <a:pPr marL="274320" algn="l">
                <a:lnSpc>
                  <a:spcPts val="1500"/>
                </a:lnSpc>
                <a:spcBef>
                  <a:spcPts val="1200"/>
                </a:spcBef>
                <a:buClr>
                  <a:srgbClr val="A2C4DB"/>
                </a:buClr>
              </a:pPr>
              <a:r>
                <a:rPr lang="en-US" sz="700" i="1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Lab 4 The Carbon Cycle (Part 2) </a:t>
              </a:r>
              <a:r>
                <a:rPr lang="en-US" sz="7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  <a:hlinkClick r:id="rId6"/>
                </a:rPr>
                <a:t>http://sites.gsu.edu/geog1112/lab-4-the-carbon-cycle-part-2/</a:t>
              </a:r>
              <a:endParaRPr lang="en-US" sz="700" dirty="0">
                <a:solidFill>
                  <a:srgbClr val="323232"/>
                </a:solidFill>
                <a:latin typeface="Verdana" panose="020B0604030504040204" pitchFamily="34" charset="0"/>
                <a:cs typeface="Lato" panose="020F0502020204030203" pitchFamily="34" charset="0"/>
              </a:endParaRPr>
            </a:p>
            <a:p>
              <a:pPr algn="l">
                <a:lnSpc>
                  <a:spcPts val="1500"/>
                </a:lnSpc>
                <a:spcBef>
                  <a:spcPts val="1200"/>
                </a:spcBef>
                <a:buClr>
                  <a:srgbClr val="A2C4DB"/>
                </a:buClr>
              </a:pPr>
              <a:r>
                <a:rPr lang="en-US" sz="10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TED Talk </a:t>
              </a:r>
              <a:r>
                <a:rPr lang="en-US" sz="1000" i="1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The Carbon Cycle </a:t>
              </a:r>
              <a:r>
                <a:rPr lang="en-US" sz="10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(3:54 minutes) </a:t>
              </a:r>
              <a:r>
                <a:rPr lang="en-US" sz="10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  <a:hlinkClick r:id="rId7"/>
                </a:rPr>
                <a:t>http://ed.ted.com/lessons/the-carbon-cycle-nathaniel-manning</a:t>
              </a:r>
              <a:r>
                <a:rPr lang="en-US" sz="1000" dirty="0">
                  <a:solidFill>
                    <a:srgbClr val="323232"/>
                  </a:solidFill>
                  <a:latin typeface="Verdana" panose="020B0604030504040204" pitchFamily="34" charset="0"/>
                  <a:cs typeface="Lato" panose="020F0502020204030203" pitchFamily="34" charset="0"/>
                </a:rPr>
                <a:t> by Nathaniel Manning and Jill Johnston</a:t>
              </a:r>
              <a:endParaRPr lang="en-US" sz="1000" dirty="0">
                <a:solidFill>
                  <a:srgbClr val="034F83"/>
                </a:solidFill>
                <a:latin typeface="Verdana" panose="020B060403050404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5" y="4857750"/>
            <a:ext cx="1642574" cy="23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1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THENAS">
      <a:dk1>
        <a:srgbClr val="323232"/>
      </a:dk1>
      <a:lt1>
        <a:srgbClr val="FFFFFF"/>
      </a:lt1>
      <a:dk2>
        <a:srgbClr val="003A61"/>
      </a:dk2>
      <a:lt2>
        <a:srgbClr val="FFFFFF"/>
      </a:lt2>
      <a:accent1>
        <a:srgbClr val="77C753"/>
      </a:accent1>
      <a:accent2>
        <a:srgbClr val="AAE7E7"/>
      </a:accent2>
      <a:accent3>
        <a:srgbClr val="E1EDF6"/>
      </a:accent3>
      <a:accent4>
        <a:srgbClr val="1F6391"/>
      </a:accent4>
      <a:accent5>
        <a:srgbClr val="9EBCD2"/>
      </a:accent5>
      <a:accent6>
        <a:srgbClr val="034F83"/>
      </a:accent6>
      <a:hlink>
        <a:srgbClr val="9EBCD2"/>
      </a:hlink>
      <a:folHlink>
        <a:srgbClr val="9EBCD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456</Words>
  <Application>Microsoft Office PowerPoint</Application>
  <PresentationFormat>On-screen Show (16:9)</PresentationFormat>
  <Paragraphs>57</Paragraphs>
  <Slides>10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 New</vt:lpstr>
      <vt:lpstr>Impact</vt:lpstr>
      <vt:lpstr>Lato</vt:lpstr>
      <vt:lpstr>Verdana</vt:lpstr>
      <vt:lpstr>Office Theme</vt:lpstr>
      <vt:lpstr>PowerPoint Presentation</vt:lpstr>
      <vt:lpstr>The purpose of this section is to provide an understanding of the carbon cycle and how changes in carbon stores impact climate change.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Livy Seirer</dc:creator>
  <cp:lastModifiedBy>Livy Seirer</cp:lastModifiedBy>
  <cp:revision>210</cp:revision>
  <dcterms:created xsi:type="dcterms:W3CDTF">2016-04-14T20:38:05Z</dcterms:created>
  <dcterms:modified xsi:type="dcterms:W3CDTF">2016-07-06T15:27:41Z</dcterms:modified>
</cp:coreProperties>
</file>