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97" r:id="rId4"/>
    <p:sldId id="288" r:id="rId5"/>
    <p:sldId id="313" r:id="rId6"/>
    <p:sldId id="294" r:id="rId7"/>
    <p:sldId id="301" r:id="rId8"/>
    <p:sldId id="302" r:id="rId9"/>
    <p:sldId id="303" r:id="rId10"/>
    <p:sldId id="304" r:id="rId11"/>
    <p:sldId id="306" r:id="rId12"/>
    <p:sldId id="307" r:id="rId13"/>
    <p:sldId id="309" r:id="rId14"/>
    <p:sldId id="312" r:id="rId15"/>
    <p:sldId id="286" r:id="rId16"/>
    <p:sldId id="310" r:id="rId17"/>
    <p:sldId id="290"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11" clrIdx="0">
    <p:extLst>
      <p:ext uri="{19B8F6BF-5375-455C-9EA6-DF929625EA0E}">
        <p15:presenceInfo xmlns:p15="http://schemas.microsoft.com/office/powerpoint/2012/main" userId="S-1-5-21-57989841-1060284298-1708537768-3630" providerId="AD"/>
      </p:ext>
    </p:extLst>
  </p:cmAuthor>
  <p:cmAuthor id="2" name="Livy Seirer" initials="LS" lastIdx="7"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DB"/>
    <a:srgbClr val="034F83"/>
    <a:srgbClr val="1A3B5E"/>
    <a:srgbClr val="000000"/>
    <a:srgbClr val="323232"/>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73" autoAdjust="0"/>
  </p:normalViewPr>
  <p:slideViewPr>
    <p:cSldViewPr showGuides="1">
      <p:cViewPr varScale="1">
        <p:scale>
          <a:sx n="135" d="100"/>
          <a:sy n="135" d="100"/>
        </p:scale>
        <p:origin x="9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7B8F3-0781-4607-8DED-D0BE814C7C45}" type="datetimeFigureOut">
              <a:rPr lang="en-US" smtClean="0"/>
              <a:t>7/6/2016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BD4BD-DEB0-4CCC-965D-E9BE2C85107F}" type="slidenum">
              <a:rPr lang="en-US" smtClean="0"/>
              <a:t>‹#›</a:t>
            </a:fld>
            <a:endParaRPr lang="en-US"/>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We are releasing carbon from ancient carbon stores so quickly that the natural processes in place to capture and store it cannot keep up with the release. The imbalance of CO</a:t>
            </a:r>
            <a:r>
              <a:rPr lang="en-US" sz="1200" baseline="-20000" dirty="0">
                <a:solidFill>
                  <a:srgbClr val="323232"/>
                </a:solidFill>
                <a:latin typeface="Verdana" panose="020B0604030504040204" pitchFamily="34" charset="0"/>
                <a:cs typeface="Lato" panose="020F0502020204030203" pitchFamily="34" charset="0"/>
              </a:rPr>
              <a:t>2</a:t>
            </a:r>
            <a:r>
              <a:rPr lang="en-US" sz="1200" dirty="0">
                <a:solidFill>
                  <a:srgbClr val="323232"/>
                </a:solidFill>
                <a:latin typeface="Verdana" panose="020B0604030504040204" pitchFamily="34" charset="0"/>
                <a:cs typeface="Lato" panose="020F0502020204030203" pitchFamily="34" charset="0"/>
              </a:rPr>
              <a:t> levels is mostly in the atmosphere and hydrosphere.</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Additionally, as we cut down large sections of forest we are removing one of the major processes in the carbon cycle designed to remove CO</a:t>
            </a:r>
            <a:r>
              <a:rPr lang="en-US" sz="1200" baseline="-20000" dirty="0">
                <a:solidFill>
                  <a:srgbClr val="323232"/>
                </a:solidFill>
                <a:latin typeface="Verdana" panose="020B0604030504040204" pitchFamily="34" charset="0"/>
                <a:cs typeface="Lato" panose="020F0502020204030203" pitchFamily="34" charset="0"/>
              </a:rPr>
              <a:t>2</a:t>
            </a:r>
            <a:r>
              <a:rPr lang="en-US" sz="1200" dirty="0">
                <a:solidFill>
                  <a:srgbClr val="323232"/>
                </a:solidFill>
                <a:latin typeface="Verdana" panose="020B0604030504040204" pitchFamily="34" charset="0"/>
                <a:cs typeface="Lato" panose="020F0502020204030203" pitchFamily="34" charset="0"/>
              </a:rPr>
              <a:t> from the atmosphere (through the photosynthesis of the trees).</a:t>
            </a:r>
          </a:p>
        </p:txBody>
      </p:sp>
      <p:sp>
        <p:nvSpPr>
          <p:cNvPr id="4" name="Slide Number Placeholder 3"/>
          <p:cNvSpPr>
            <a:spLocks noGrp="1"/>
          </p:cNvSpPr>
          <p:nvPr>
            <p:ph type="sldNum" sz="quarter" idx="10"/>
          </p:nvPr>
        </p:nvSpPr>
        <p:spPr/>
        <p:txBody>
          <a:bodyPr/>
          <a:lstStyle/>
          <a:p>
            <a:fld id="{51ABD4BD-DEB0-4CCC-965D-E9BE2C85107F}" type="slidenum">
              <a:rPr lang="en-US" smtClean="0"/>
              <a:t>3</a:t>
            </a:fld>
            <a:endParaRPr lang="en-US"/>
          </a:p>
        </p:txBody>
      </p:sp>
    </p:spTree>
    <p:extLst>
      <p:ext uri="{BB962C8B-B14F-4D97-AF65-F5344CB8AC3E}">
        <p14:creationId xmlns:p14="http://schemas.microsoft.com/office/powerpoint/2010/main" val="3099902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14</a:t>
            </a:fld>
            <a:endParaRPr lang="en-US"/>
          </a:p>
        </p:txBody>
      </p:sp>
    </p:spTree>
    <p:extLst>
      <p:ext uri="{BB962C8B-B14F-4D97-AF65-F5344CB8AC3E}">
        <p14:creationId xmlns:p14="http://schemas.microsoft.com/office/powerpoint/2010/main" val="246687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15</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16</a:t>
            </a:fld>
            <a:endParaRPr lang="en-US"/>
          </a:p>
        </p:txBody>
      </p:sp>
    </p:spTree>
    <p:extLst>
      <p:ext uri="{BB962C8B-B14F-4D97-AF65-F5344CB8AC3E}">
        <p14:creationId xmlns:p14="http://schemas.microsoft.com/office/powerpoint/2010/main" val="254816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There are many different factors – some natural and some not – contributing towards global climate change. However, the scientific community widely agrees that, "Human influence on the climate system is clear, and recent anthropogenic emissions of greenhouse gases are the highest in history. Recent climate changes have had widespread impacts on human and natural systems." </a:t>
            </a:r>
          </a:p>
        </p:txBody>
      </p:sp>
      <p:sp>
        <p:nvSpPr>
          <p:cNvPr id="4" name="Slide Number Placeholder 3"/>
          <p:cNvSpPr>
            <a:spLocks noGrp="1"/>
          </p:cNvSpPr>
          <p:nvPr>
            <p:ph type="sldNum" sz="quarter" idx="10"/>
          </p:nvPr>
        </p:nvSpPr>
        <p:spPr/>
        <p:txBody>
          <a:bodyPr/>
          <a:lstStyle/>
          <a:p>
            <a:fld id="{51ABD4BD-DEB0-4CCC-965D-E9BE2C85107F}" type="slidenum">
              <a:rPr lang="en-US" smtClean="0"/>
              <a:t>5</a:t>
            </a:fld>
            <a:endParaRPr lang="en-US"/>
          </a:p>
        </p:txBody>
      </p:sp>
    </p:spTree>
    <p:extLst>
      <p:ext uri="{BB962C8B-B14F-4D97-AF65-F5344CB8AC3E}">
        <p14:creationId xmlns:p14="http://schemas.microsoft.com/office/powerpoint/2010/main" val="213132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graphic shows the annual mean global temperatures since 1880.</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6</a:t>
            </a:fld>
            <a:endParaRPr lang="en-US"/>
          </a:p>
        </p:txBody>
      </p:sp>
    </p:spTree>
    <p:extLst>
      <p:ext uri="{BB962C8B-B14F-4D97-AF65-F5344CB8AC3E}">
        <p14:creationId xmlns:p14="http://schemas.microsoft.com/office/powerpoint/2010/main" val="222646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The rise of GHGs are believed to be responsible for most of the increase in global average temperatures during the last 50 years.</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At present, approximately 99 percent of the 100-year global warming potential for all new emissions can be ascribed to just these three gases: </a:t>
            </a:r>
            <a:r>
              <a:rPr lang="en-US" sz="1200" b="1" dirty="0">
                <a:solidFill>
                  <a:srgbClr val="323232"/>
                </a:solidFill>
                <a:latin typeface="Verdana" panose="020B0604030504040204" pitchFamily="34" charset="0"/>
                <a:cs typeface="Lato" panose="020F0502020204030203" pitchFamily="34" charset="0"/>
              </a:rPr>
              <a:t>carbon dioxide</a:t>
            </a:r>
            <a:r>
              <a:rPr lang="en-US" sz="1200" dirty="0">
                <a:solidFill>
                  <a:srgbClr val="323232"/>
                </a:solidFill>
                <a:latin typeface="Verdana" panose="020B0604030504040204" pitchFamily="34" charset="0"/>
                <a:cs typeface="Lato" panose="020F0502020204030203" pitchFamily="34" charset="0"/>
              </a:rPr>
              <a:t>, </a:t>
            </a:r>
            <a:r>
              <a:rPr lang="en-US" sz="1200" b="1" dirty="0">
                <a:solidFill>
                  <a:srgbClr val="323232"/>
                </a:solidFill>
                <a:latin typeface="Verdana" panose="020B0604030504040204" pitchFamily="34" charset="0"/>
                <a:cs typeface="Lato" panose="020F0502020204030203" pitchFamily="34" charset="0"/>
              </a:rPr>
              <a:t>methane</a:t>
            </a:r>
            <a:r>
              <a:rPr lang="en-US" sz="1200" dirty="0">
                <a:solidFill>
                  <a:srgbClr val="323232"/>
                </a:solidFill>
                <a:latin typeface="Verdana" panose="020B0604030504040204" pitchFamily="34" charset="0"/>
                <a:cs typeface="Lato" panose="020F0502020204030203" pitchFamily="34" charset="0"/>
              </a:rPr>
              <a:t>, and </a:t>
            </a:r>
            <a:r>
              <a:rPr lang="en-US" sz="1200" b="1" dirty="0">
                <a:solidFill>
                  <a:srgbClr val="323232"/>
                </a:solidFill>
                <a:latin typeface="Verdana" panose="020B0604030504040204" pitchFamily="34" charset="0"/>
                <a:cs typeface="Lato" panose="020F0502020204030203" pitchFamily="34" charset="0"/>
              </a:rPr>
              <a:t>nitrous oxide</a:t>
            </a:r>
            <a:r>
              <a:rPr lang="en-US" sz="1200" dirty="0">
                <a:solidFill>
                  <a:srgbClr val="323232"/>
                </a:solidFill>
                <a:latin typeface="Verdana" panose="020B0604030504040204" pitchFamily="34" charset="0"/>
                <a:cs typeface="Lato" panose="020F0502020204030203" pitchFamily="34" charset="0"/>
              </a:rPr>
              <a:t>.</a:t>
            </a:r>
          </a:p>
        </p:txBody>
      </p:sp>
      <p:sp>
        <p:nvSpPr>
          <p:cNvPr id="4" name="Slide Number Placeholder 3"/>
          <p:cNvSpPr>
            <a:spLocks noGrp="1"/>
          </p:cNvSpPr>
          <p:nvPr>
            <p:ph type="sldNum" sz="quarter" idx="10"/>
          </p:nvPr>
        </p:nvSpPr>
        <p:spPr/>
        <p:txBody>
          <a:bodyPr/>
          <a:lstStyle/>
          <a:p>
            <a:fld id="{51ABD4BD-DEB0-4CCC-965D-E9BE2C85107F}" type="slidenum">
              <a:rPr lang="en-US" smtClean="0"/>
              <a:t>7</a:t>
            </a:fld>
            <a:endParaRPr lang="en-US"/>
          </a:p>
        </p:txBody>
      </p:sp>
    </p:spTree>
    <p:extLst>
      <p:ext uri="{BB962C8B-B14F-4D97-AF65-F5344CB8AC3E}">
        <p14:creationId xmlns:p14="http://schemas.microsoft.com/office/powerpoint/2010/main" val="358914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A2C4DB"/>
                </a:solidFill>
                <a:latin typeface="Verdana" panose="020B0604030504040204" pitchFamily="34" charset="0"/>
                <a:cs typeface="Lato" panose="020F0502020204030203" pitchFamily="34" charset="0"/>
              </a:rPr>
              <a:t>Most of the leading scientific organizations worldwide have issued public statements endorsing this position.</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9</a:t>
            </a:fld>
            <a:endParaRPr lang="en-US"/>
          </a:p>
        </p:txBody>
      </p:sp>
    </p:spTree>
    <p:extLst>
      <p:ext uri="{BB962C8B-B14F-4D97-AF65-F5344CB8AC3E}">
        <p14:creationId xmlns:p14="http://schemas.microsoft.com/office/powerpoint/2010/main" val="399068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Millions of years ago decaying organic matter was buried by sediments and in the heat and pressure underground became coal, oil, and natural gas.</a:t>
            </a: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a:p>
        </p:txBody>
      </p:sp>
    </p:spTree>
    <p:extLst>
      <p:ext uri="{BB962C8B-B14F-4D97-AF65-F5344CB8AC3E}">
        <p14:creationId xmlns:p14="http://schemas.microsoft.com/office/powerpoint/2010/main" val="261086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Many students are unaware of the relationship between electricity generation and carbon dioxide production.  This section provides an overview.</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Electrical generation and distribution of electricity to consumers most commonly includes the components in this diagram.</a:t>
            </a:r>
          </a:p>
          <a:p>
            <a:pPr marL="228600" indent="-228600">
              <a:buFont typeface="+mj-lt"/>
              <a:buAutoNum type="arabicPeriod"/>
            </a:pPr>
            <a:r>
              <a:rPr lang="en-US" sz="1200" b="0" i="0" kern="1200" dirty="0">
                <a:solidFill>
                  <a:schemeClr val="tx1"/>
                </a:solidFill>
                <a:effectLst/>
                <a:latin typeface="+mn-lt"/>
                <a:ea typeface="+mn-ea"/>
                <a:cs typeface="+mn-cs"/>
              </a:rPr>
              <a:t>Steam Generation (water boiled using coal or other sources of energy)</a:t>
            </a:r>
          </a:p>
          <a:p>
            <a:pPr marL="228600" indent="-228600">
              <a:buFont typeface="+mj-lt"/>
              <a:buAutoNum type="arabicPeriod"/>
            </a:pPr>
            <a:r>
              <a:rPr lang="en-US" sz="1200" b="0" i="0" kern="1200" dirty="0">
                <a:solidFill>
                  <a:schemeClr val="tx1"/>
                </a:solidFill>
                <a:effectLst/>
                <a:latin typeface="+mn-lt"/>
                <a:ea typeface="+mn-ea"/>
                <a:cs typeface="+mn-cs"/>
              </a:rPr>
              <a:t>Turbine (steam causes the turbine to spin which translates into mechanical, or kinetic, energy transferred to the generator)</a:t>
            </a:r>
          </a:p>
          <a:p>
            <a:pPr marL="228600" indent="-228600">
              <a:buFont typeface="+mj-lt"/>
              <a:buAutoNum type="arabicPeriod"/>
            </a:pPr>
            <a:r>
              <a:rPr lang="en-US" sz="1200" b="0" i="0" kern="1200" dirty="0">
                <a:solidFill>
                  <a:schemeClr val="tx1"/>
                </a:solidFill>
                <a:effectLst/>
                <a:latin typeface="+mn-lt"/>
                <a:ea typeface="+mn-ea"/>
                <a:cs typeface="+mn-cs"/>
              </a:rPr>
              <a:t>Electromechanical Generator (transforms kinetic energy into electricity)</a:t>
            </a:r>
          </a:p>
          <a:p>
            <a:pPr marL="228600" indent="-228600">
              <a:buFont typeface="+mj-lt"/>
              <a:buAutoNum type="arabicPeriod"/>
            </a:pPr>
            <a:r>
              <a:rPr lang="en-US" sz="1200" b="0" i="0" kern="1200" dirty="0">
                <a:solidFill>
                  <a:schemeClr val="tx1"/>
                </a:solidFill>
                <a:effectLst/>
                <a:latin typeface="+mn-lt"/>
                <a:ea typeface="+mn-ea"/>
                <a:cs typeface="+mn-cs"/>
              </a:rPr>
              <a:t>Transformer (reduces electricity wattage for use by consumers)</a:t>
            </a:r>
          </a:p>
        </p:txBody>
      </p:sp>
      <p:sp>
        <p:nvSpPr>
          <p:cNvPr id="4" name="Slide Number Placeholder 3"/>
          <p:cNvSpPr>
            <a:spLocks noGrp="1"/>
          </p:cNvSpPr>
          <p:nvPr>
            <p:ph type="sldNum" sz="quarter" idx="10"/>
          </p:nvPr>
        </p:nvSpPr>
        <p:spPr/>
        <p:txBody>
          <a:bodyPr/>
          <a:lstStyle/>
          <a:p>
            <a:fld id="{51ABD4BD-DEB0-4CCC-965D-E9BE2C85107F}" type="slidenum">
              <a:rPr lang="en-US" smtClean="0"/>
              <a:t>11</a:t>
            </a:fld>
            <a:endParaRPr lang="en-US"/>
          </a:p>
        </p:txBody>
      </p:sp>
    </p:spTree>
    <p:extLst>
      <p:ext uri="{BB962C8B-B14F-4D97-AF65-F5344CB8AC3E}">
        <p14:creationId xmlns:p14="http://schemas.microsoft.com/office/powerpoint/2010/main" val="30323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pPr>
            <a:r>
              <a:rPr lang="en-US" sz="1200" dirty="0">
                <a:solidFill>
                  <a:srgbClr val="323232"/>
                </a:solidFill>
                <a:latin typeface="Verdana" panose="020B0604030504040204" pitchFamily="34" charset="0"/>
                <a:cs typeface="Lato" panose="020F0502020204030203" pitchFamily="34" charset="0"/>
              </a:rPr>
              <a:t>There are many different ways to heat water to create steam to produce electricity. The chart shows the sources of energy used in the United States to produce electricity. Coal is the most common energy source used to generate electricity in the United States.</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Globally, more than 40% of all carbon dioxide emissions come from</a:t>
            </a:r>
            <a:r>
              <a:rPr lang="en-US" sz="1200" baseline="0" dirty="0">
                <a:solidFill>
                  <a:srgbClr val="323232"/>
                </a:solidFill>
                <a:latin typeface="Verdana" panose="020B0604030504040204" pitchFamily="34" charset="0"/>
                <a:cs typeface="Lato" panose="020F0502020204030203" pitchFamily="34" charset="0"/>
              </a:rPr>
              <a:t> </a:t>
            </a:r>
            <a:r>
              <a:rPr lang="en-US" sz="1200" dirty="0">
                <a:solidFill>
                  <a:srgbClr val="323232"/>
                </a:solidFill>
                <a:latin typeface="Verdana" panose="020B0604030504040204" pitchFamily="34" charset="0"/>
                <a:cs typeface="Lato" panose="020F0502020204030203" pitchFamily="34" charset="0"/>
              </a:rPr>
              <a:t>burning coal. </a:t>
            </a:r>
          </a:p>
        </p:txBody>
      </p:sp>
      <p:sp>
        <p:nvSpPr>
          <p:cNvPr id="4" name="Slide Number Placeholder 3"/>
          <p:cNvSpPr>
            <a:spLocks noGrp="1"/>
          </p:cNvSpPr>
          <p:nvPr>
            <p:ph type="sldNum" sz="quarter" idx="10"/>
          </p:nvPr>
        </p:nvSpPr>
        <p:spPr/>
        <p:txBody>
          <a:bodyPr/>
          <a:lstStyle/>
          <a:p>
            <a:fld id="{51ABD4BD-DEB0-4CCC-965D-E9BE2C85107F}" type="slidenum">
              <a:rPr lang="en-US" smtClean="0"/>
              <a:t>12</a:t>
            </a:fld>
            <a:endParaRPr lang="en-US"/>
          </a:p>
        </p:txBody>
      </p:sp>
    </p:spTree>
    <p:extLst>
      <p:ext uri="{BB962C8B-B14F-4D97-AF65-F5344CB8AC3E}">
        <p14:creationId xmlns:p14="http://schemas.microsoft.com/office/powerpoint/2010/main" val="378401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13</a:t>
            </a:fld>
            <a:endParaRPr lang="en-US"/>
          </a:p>
        </p:txBody>
      </p:sp>
    </p:spTree>
    <p:extLst>
      <p:ext uri="{BB962C8B-B14F-4D97-AF65-F5344CB8AC3E}">
        <p14:creationId xmlns:p14="http://schemas.microsoft.com/office/powerpoint/2010/main" val="325688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bbc.co.uk/schools/gcsebitesize/science/21c/sustainable_energy/generating_electricityrev4.shtml"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globalwarmingart.com/wiki/File:Greenhouse_Gas_by_Sector_png"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globalwarmingart.com/wiki/File:Greenhouse_Gas_by_Sector_png"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changingclimates.colostate.edu/" TargetMode="External"/><Relationship Id="rId3" Type="http://schemas.openxmlformats.org/officeDocument/2006/relationships/image" Target="../media/image14.png"/><Relationship Id="rId7" Type="http://schemas.openxmlformats.org/officeDocument/2006/relationships/hyperlink" Target="http://www.youtube.com/watch?v=VTfgNFz1DB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youtube.com/watch?v=-GDY3dCqWQU&amp;feature=youtu.be" TargetMode="External"/><Relationship Id="rId5" Type="http://schemas.openxmlformats.org/officeDocument/2006/relationships/hyperlink" Target="https://www.iea.org/publications/freepublications/publication/WEO2015SpecialReportonEnergyandClimateChange.pdf" TargetMode="External"/><Relationship Id="rId4" Type="http://schemas.openxmlformats.org/officeDocument/2006/relationships/image" Target="../media/image8.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hyperlink" Target="http://www.slideshare.net/TejKiran2/energy-resources-types-35381452"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bbc.co.uk/bitesize/ks3/science/energy_electricity_forces/energy_transfer_storage/revision/8/" TargetMode="External"/><Relationship Id="rId5" Type="http://schemas.openxmlformats.org/officeDocument/2006/relationships/hyperlink" Target="http://www.scienceclarified.com/scitech/Energy-Alternatives/The-Development-of-Energy.html"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sedgemore.com/2010/10/consolidating-the-climate-change-recor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data.giss.nasa.gov/gistemp/graphs_v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globalwarmingart.com/wiki/File:Major_greenhouse_gas_trends_png"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ipcc.ch/publications_and_data/ar4/wg1/en/spmsspm-understanding-and.html#footnote12" TargetMode="External"/><Relationship Id="rId2" Type="http://schemas.openxmlformats.org/officeDocument/2006/relationships/hyperlink" Target="https://www.ipcc.ch/publications_and_data/ar4/syr/en/spms1.html"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SO WHAT ARE HUMANS DOING TO INDUCE CLIMATE CHANGE?</a:t>
            </a:r>
            <a:endParaRPr lang="en-US" sz="3000" dirty="0">
              <a:solidFill>
                <a:srgbClr val="A2C4DB"/>
              </a:solidFill>
              <a:latin typeface="Impact" panose="020B080603090205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7" name="Title 1"/>
          <p:cNvSpPr txBox="1">
            <a:spLocks/>
          </p:cNvSpPr>
          <p:nvPr/>
        </p:nvSpPr>
        <p:spPr>
          <a:xfrm>
            <a:off x="381000" y="1595199"/>
            <a:ext cx="4267200" cy="29577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Exploding population, economic growth and 150 years of industry based on fossil fuels has brought about our rapidly warming climate</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We are burning carbon (in the form of coal, oil, and natural gas) for transportation, power generation, and industrial process</a:t>
            </a:r>
          </a:p>
          <a:p>
            <a:pPr marL="171450" indent="-171450" algn="l">
              <a:lnSpc>
                <a:spcPts val="1500"/>
              </a:lnSpc>
              <a:spcBef>
                <a:spcPts val="2400"/>
              </a:spcBef>
              <a:buClr>
                <a:srgbClr val="034F83"/>
              </a:buClr>
              <a:buFont typeface="Courier New" panose="02070309020205020404" pitchFamily="49" charset="0"/>
              <a:buChar char="o"/>
            </a:pPr>
            <a:r>
              <a:rPr lang="en-US" sz="1200" dirty="0">
                <a:solidFill>
                  <a:srgbClr val="323232"/>
                </a:solidFill>
                <a:latin typeface="Verdana" panose="020B0604030504040204" pitchFamily="34" charset="0"/>
                <a:cs typeface="Lato" panose="020F0502020204030203" pitchFamily="34" charset="0"/>
              </a:rPr>
              <a:t>When burned for energy, coal, oil, and natural gas release the sequestered carbon and throw Earth’s carbon cycle out of balance</a:t>
            </a:r>
          </a:p>
        </p:txBody>
      </p:sp>
    </p:spTree>
    <p:extLst>
      <p:ext uri="{BB962C8B-B14F-4D97-AF65-F5344CB8AC3E}">
        <p14:creationId xmlns:p14="http://schemas.microsoft.com/office/powerpoint/2010/main" val="258033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16" name="TextBox 15"/>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ELECTRICITY GENERATION</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955" y="1186643"/>
            <a:ext cx="4468091" cy="2866159"/>
          </a:xfrm>
          <a:prstGeom prst="rect">
            <a:avLst/>
          </a:prstGeom>
        </p:spPr>
      </p:pic>
      <p:sp>
        <p:nvSpPr>
          <p:cNvPr id="20" name="TextBox 19"/>
          <p:cNvSpPr txBox="1"/>
          <p:nvPr/>
        </p:nvSpPr>
        <p:spPr>
          <a:xfrm>
            <a:off x="1600201" y="4119910"/>
            <a:ext cx="5943598" cy="112147"/>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5"/>
              </a:rPr>
              <a:t>http://www.bbc.co.uk/schools/gcsebitesize/science/21c/sustainable_energy/generating_electricityrev4.shtml </a:t>
            </a:r>
            <a:endParaRPr lang="en-US" sz="600" dirty="0">
              <a:solidFill>
                <a:srgbClr val="034F83"/>
              </a:solidFill>
              <a:latin typeface="Verdana" panose="020B0604030504040204" pitchFamily="34" charset="0"/>
              <a:cs typeface="Lato" panose="020F0502020204030203" pitchFamily="34" charset="0"/>
            </a:endParaRPr>
          </a:p>
        </p:txBody>
      </p:sp>
    </p:spTree>
    <p:extLst>
      <p:ext uri="{BB962C8B-B14F-4D97-AF65-F5344CB8AC3E}">
        <p14:creationId xmlns:p14="http://schemas.microsoft.com/office/powerpoint/2010/main" val="232156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7" name="TextBox 6"/>
          <p:cNvSpPr txBox="1"/>
          <p:nvPr/>
        </p:nvSpPr>
        <p:spPr>
          <a:xfrm>
            <a:off x="1397643" y="361950"/>
            <a:ext cx="6328664"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SOURCES OF ENERGY USED IN THE U.S. TO PRODUCE ELECTRICITY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581150"/>
            <a:ext cx="5161550" cy="2714407"/>
          </a:xfrm>
          <a:prstGeom prst="rect">
            <a:avLst/>
          </a:prstGeom>
        </p:spPr>
      </p:pic>
      <p:sp>
        <p:nvSpPr>
          <p:cNvPr id="9" name="TextBox 8"/>
          <p:cNvSpPr txBox="1"/>
          <p:nvPr/>
        </p:nvSpPr>
        <p:spPr>
          <a:xfrm>
            <a:off x="1600201" y="4552950"/>
            <a:ext cx="5943598" cy="116250"/>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5"/>
              </a:rPr>
              <a:t>http://www.globalwarmingart.com/wiki/File:Greenhouse_Gas_by_Sector_png</a:t>
            </a:r>
            <a:r>
              <a:rPr lang="en-US" sz="600" dirty="0">
                <a:solidFill>
                  <a:srgbClr val="323232"/>
                </a:solidFill>
                <a:latin typeface="Verdana" panose="020B0604030504040204" pitchFamily="34" charset="0"/>
                <a:cs typeface="Lato" panose="020F0502020204030203" pitchFamily="34" charset="0"/>
              </a:rPr>
              <a:t>​ </a:t>
            </a:r>
            <a:endParaRPr lang="en-US" sz="600" dirty="0">
              <a:solidFill>
                <a:srgbClr val="034F83"/>
              </a:solidFill>
              <a:latin typeface="Verdana" panose="020B0604030504040204" pitchFamily="34" charset="0"/>
              <a:cs typeface="Lato" panose="020F0502020204030203" pitchFamily="34" charset="0"/>
            </a:endParaRPr>
          </a:p>
        </p:txBody>
      </p:sp>
    </p:spTree>
    <p:extLst>
      <p:ext uri="{BB962C8B-B14F-4D97-AF65-F5344CB8AC3E}">
        <p14:creationId xmlns:p14="http://schemas.microsoft.com/office/powerpoint/2010/main" val="307106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7668" y="361950"/>
            <a:ext cx="6328664"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GREENHOUSE GAS EMISSIONS BY SECTOR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3007" y="1200150"/>
            <a:ext cx="3957984" cy="2985848"/>
          </a:xfrm>
          <a:prstGeom prst="rect">
            <a:avLst/>
          </a:prstGeom>
        </p:spPr>
      </p:pic>
      <p:sp>
        <p:nvSpPr>
          <p:cNvPr id="5" name="TextBox 4"/>
          <p:cNvSpPr txBox="1"/>
          <p:nvPr/>
        </p:nvSpPr>
        <p:spPr>
          <a:xfrm>
            <a:off x="1600201" y="4552950"/>
            <a:ext cx="5943598" cy="116250"/>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5"/>
              </a:rPr>
              <a:t>http://www.globalwarmingart.com/wiki/File:Greenhouse_Gas_by_Sector_png</a:t>
            </a:r>
            <a:r>
              <a:rPr lang="en-US" sz="600" dirty="0">
                <a:solidFill>
                  <a:srgbClr val="323232"/>
                </a:solidFill>
                <a:latin typeface="Verdana" panose="020B0604030504040204" pitchFamily="34" charset="0"/>
                <a:cs typeface="Lato" panose="020F0502020204030203" pitchFamily="34" charset="0"/>
              </a:rPr>
              <a:t>​ </a:t>
            </a:r>
            <a:endParaRPr lang="en-US" sz="600" dirty="0">
              <a:solidFill>
                <a:srgbClr val="034F83"/>
              </a:solidFill>
              <a:latin typeface="Verdana" panose="020B0604030504040204" pitchFamily="34" charset="0"/>
              <a:cs typeface="Lato" panose="020F0502020204030203" pitchFamily="34" charset="0"/>
            </a:endParaRPr>
          </a:p>
        </p:txBody>
      </p:sp>
    </p:spTree>
    <p:extLst>
      <p:ext uri="{BB962C8B-B14F-4D97-AF65-F5344CB8AC3E}">
        <p14:creationId xmlns:p14="http://schemas.microsoft.com/office/powerpoint/2010/main" val="149272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0"/>
            <a:ext cx="9144000" cy="5143500"/>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552700" y="1733550"/>
            <a:ext cx="4038600" cy="1363421"/>
            <a:chOff x="2552700" y="1885950"/>
            <a:chExt cx="4038600" cy="1363421"/>
          </a:xfrm>
        </p:grpSpPr>
        <p:sp>
          <p:nvSpPr>
            <p:cNvPr id="4" name="TextBox 3"/>
            <p:cNvSpPr txBox="1"/>
            <p:nvPr/>
          </p:nvSpPr>
          <p:spPr>
            <a:xfrm>
              <a:off x="2552700" y="1885950"/>
              <a:ext cx="4038600" cy="669414"/>
            </a:xfrm>
            <a:prstGeom prst="rect">
              <a:avLst/>
            </a:prstGeom>
            <a:noFill/>
          </p:spPr>
          <p:txBody>
            <a:bodyPr wrap="square" rtlCol="0">
              <a:spAutoFit/>
            </a:bodyPr>
            <a:lstStyle/>
            <a:p>
              <a:pPr algn="ctr">
                <a:lnSpc>
                  <a:spcPts val="4500"/>
                </a:lnSpc>
              </a:pPr>
              <a:r>
                <a:rPr lang="en-US" sz="4000" dirty="0">
                  <a:solidFill>
                    <a:schemeClr val="bg1"/>
                  </a:solidFill>
                  <a:latin typeface="Impact" panose="020B0806030902050204" pitchFamily="34" charset="0"/>
                </a:rPr>
                <a:t>10 </a:t>
              </a:r>
              <a:r>
                <a:rPr lang="en-US" sz="4000" dirty="0">
                  <a:solidFill>
                    <a:srgbClr val="A2C4DB"/>
                  </a:solidFill>
                  <a:latin typeface="Impact" panose="020B0806030902050204" pitchFamily="34" charset="0"/>
                </a:rPr>
                <a:t>PERCENT</a:t>
              </a:r>
            </a:p>
          </p:txBody>
        </p:sp>
        <p:sp>
          <p:nvSpPr>
            <p:cNvPr id="5" name="TextBox 4"/>
            <p:cNvSpPr txBox="1"/>
            <p:nvPr/>
          </p:nvSpPr>
          <p:spPr>
            <a:xfrm>
              <a:off x="2552700" y="2571750"/>
              <a:ext cx="4038600" cy="677621"/>
            </a:xfrm>
            <a:prstGeom prst="rect">
              <a:avLst/>
            </a:prstGeom>
            <a:noFill/>
          </p:spPr>
          <p:txBody>
            <a:bodyPr wrap="square" tIns="0" rtlCol="0">
              <a:spAutoFit/>
            </a:bodyPr>
            <a:lstStyle/>
            <a:p>
              <a:pPr algn="ctr">
                <a:lnSpc>
                  <a:spcPts val="1700"/>
                </a:lnSpc>
              </a:pPr>
              <a:r>
                <a:rPr lang="en-US" sz="1200" dirty="0">
                  <a:solidFill>
                    <a:srgbClr val="A2C4DB"/>
                  </a:solidFill>
                  <a:latin typeface="Verdana" panose="020B0604030504040204" pitchFamily="34" charset="0"/>
                  <a:cs typeface="Lato" panose="020F0502020204030203" pitchFamily="34" charset="0"/>
                </a:rPr>
                <a:t>The apparel and textile industry accounts for </a:t>
              </a:r>
              <a:r>
                <a:rPr lang="en-US" sz="1200" b="1" dirty="0">
                  <a:solidFill>
                    <a:srgbClr val="A2C4DB"/>
                  </a:solidFill>
                  <a:latin typeface="Verdana" panose="020B0604030504040204" pitchFamily="34" charset="0"/>
                  <a:cs typeface="Lato" panose="020F0502020204030203" pitchFamily="34" charset="0"/>
                </a:rPr>
                <a:t>nearly 10</a:t>
              </a:r>
              <a:r>
                <a:rPr lang="en-US" sz="1200" dirty="0">
                  <a:solidFill>
                    <a:srgbClr val="A2C4DB"/>
                  </a:solidFill>
                  <a:latin typeface="Verdana" panose="020B0604030504040204" pitchFamily="34" charset="0"/>
                  <a:cs typeface="Lato" panose="020F0502020204030203" pitchFamily="34" charset="0"/>
                </a:rPr>
                <a:t>% of total global greenhouse</a:t>
              </a:r>
              <a:br>
                <a:rPr lang="en-US" sz="1200" dirty="0">
                  <a:solidFill>
                    <a:srgbClr val="A2C4DB"/>
                  </a:solidFill>
                  <a:latin typeface="Verdana" panose="020B0604030504040204" pitchFamily="34" charset="0"/>
                  <a:cs typeface="Lato" panose="020F0502020204030203" pitchFamily="34" charset="0"/>
                </a:rPr>
              </a:br>
              <a:r>
                <a:rPr lang="en-US" sz="1200" dirty="0">
                  <a:solidFill>
                    <a:srgbClr val="A2C4DB"/>
                  </a:solidFill>
                  <a:latin typeface="Verdana" panose="020B0604030504040204" pitchFamily="34" charset="0"/>
                  <a:cs typeface="Lato" panose="020F0502020204030203" pitchFamily="34" charset="0"/>
                </a:rPr>
                <a:t>gas emissions</a:t>
              </a:r>
            </a:p>
          </p:txBody>
        </p:sp>
      </p:grpSp>
      <p:sp>
        <p:nvSpPr>
          <p:cNvPr id="9" name="TextBox 8"/>
          <p:cNvSpPr txBox="1"/>
          <p:nvPr/>
        </p:nvSpPr>
        <p:spPr>
          <a:xfrm>
            <a:off x="2093977" y="4857750"/>
            <a:ext cx="4956047" cy="114775"/>
          </a:xfrm>
          <a:prstGeom prst="rect">
            <a:avLst/>
          </a:prstGeom>
          <a:noFill/>
        </p:spPr>
        <p:txBody>
          <a:bodyPr wrap="square" lIns="0" tIns="0" rIns="0" bIns="0" rtlCol="0">
            <a:spAutoFit/>
          </a:bodyPr>
          <a:lstStyle/>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Source:  </a:t>
            </a:r>
            <a:r>
              <a:rPr lang="en-US" sz="600" dirty="0" err="1">
                <a:solidFill>
                  <a:schemeClr val="bg1">
                    <a:alpha val="50000"/>
                  </a:schemeClr>
                </a:solidFill>
                <a:latin typeface="Verdana" panose="020B0604030504040204" pitchFamily="34" charset="0"/>
                <a:cs typeface="Lato" panose="020F0502020204030203" pitchFamily="34" charset="0"/>
              </a:rPr>
              <a:t>Zaffalon</a:t>
            </a:r>
            <a:r>
              <a:rPr lang="en-US" sz="600" dirty="0">
                <a:solidFill>
                  <a:schemeClr val="bg1">
                    <a:alpha val="50000"/>
                  </a:schemeClr>
                </a:solidFill>
                <a:latin typeface="Verdana" panose="020B0604030504040204" pitchFamily="34" charset="0"/>
                <a:cs typeface="Lato" panose="020F0502020204030203" pitchFamily="34" charset="0"/>
              </a:rPr>
              <a:t>, V. (2010). Climate change, carbon mitigation, and textiles.</a:t>
            </a:r>
          </a:p>
        </p:txBody>
      </p:sp>
    </p:spTree>
    <p:extLst>
      <p:ext uri="{BB962C8B-B14F-4D97-AF65-F5344CB8AC3E}">
        <p14:creationId xmlns:p14="http://schemas.microsoft.com/office/powerpoint/2010/main" val="139555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51394"/>
          <a:stretch/>
        </p:blipFill>
        <p:spPr>
          <a:xfrm>
            <a:off x="-137161" y="-95250"/>
            <a:ext cx="4709161"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971550"/>
            <a:ext cx="8382000" cy="3200400"/>
            <a:chOff x="381000" y="1228725"/>
            <a:chExt cx="8382000" cy="3200400"/>
          </a:xfrm>
        </p:grpSpPr>
        <p:sp>
          <p:nvSpPr>
            <p:cNvPr id="3" name="TextBox 2"/>
            <p:cNvSpPr txBox="1"/>
            <p:nvPr/>
          </p:nvSpPr>
          <p:spPr>
            <a:xfrm>
              <a:off x="381000" y="1847850"/>
              <a:ext cx="3840480" cy="943848"/>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1228725"/>
              <a:ext cx="3840480" cy="3200400"/>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This link is to a report by the International Energy Agency on </a:t>
              </a:r>
              <a:r>
                <a:rPr lang="en-US" sz="1000" i="1" dirty="0">
                  <a:solidFill>
                    <a:srgbClr val="323232"/>
                  </a:solidFill>
                  <a:latin typeface="Verdana" panose="020B0604030504040204" pitchFamily="34" charset="0"/>
                  <a:cs typeface="Lato" panose="020F0502020204030203" pitchFamily="34" charset="0"/>
                </a:rPr>
                <a:t>Energy and Climate Change</a:t>
              </a:r>
              <a:r>
                <a:rPr lang="en-US" sz="1000" dirty="0">
                  <a:solidFill>
                    <a:srgbClr val="323232"/>
                  </a:solidFill>
                  <a:latin typeface="Verdana" panose="020B0604030504040204" pitchFamily="34" charset="0"/>
                  <a:cs typeface="Lato" panose="020F0502020204030203" pitchFamily="34" charset="0"/>
                </a:rPr>
                <a:t>  </a:t>
              </a:r>
              <a:r>
                <a:rPr lang="en-US" sz="1000" dirty="0">
                  <a:solidFill>
                    <a:srgbClr val="323232"/>
                  </a:solidFill>
                  <a:latin typeface="Verdana" panose="020B0604030504040204" pitchFamily="34" charset="0"/>
                  <a:cs typeface="Lato" panose="020F0502020204030203" pitchFamily="34" charset="0"/>
                  <a:hlinkClick r:id="rId5"/>
                </a:rPr>
                <a:t>https://www.iea.org/publications/freepublications/publication/WEO2015SpecialReportonEnergyandClimateChange.pdf</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Pacific Institute for Climate Solutions </a:t>
              </a:r>
              <a:r>
                <a:rPr lang="en-US" sz="1000" i="1" dirty="0">
                  <a:solidFill>
                    <a:srgbClr val="323232"/>
                  </a:solidFill>
                  <a:latin typeface="Verdana" panose="020B0604030504040204" pitchFamily="34" charset="0"/>
                  <a:cs typeface="Lato" panose="020F0502020204030203" pitchFamily="34" charset="0"/>
                </a:rPr>
                <a:t>Human Influence </a:t>
              </a:r>
              <a:r>
                <a:rPr lang="en-US" sz="1000" dirty="0">
                  <a:solidFill>
                    <a:srgbClr val="323232"/>
                  </a:solidFill>
                  <a:latin typeface="Verdana" panose="020B0604030504040204" pitchFamily="34" charset="0"/>
                  <a:cs typeface="Lato" panose="020F0502020204030203" pitchFamily="34" charset="0"/>
                </a:rPr>
                <a:t>(4:08 minutes) </a:t>
              </a:r>
              <a:r>
                <a:rPr lang="en-US" sz="1000" dirty="0">
                  <a:solidFill>
                    <a:srgbClr val="323232"/>
                  </a:solidFill>
                  <a:latin typeface="Verdana" panose="020B0604030504040204" pitchFamily="34" charset="0"/>
                  <a:cs typeface="Lato" panose="020F0502020204030203" pitchFamily="34" charset="0"/>
                  <a:hlinkClick r:id="rId6"/>
                </a:rPr>
                <a:t>http://www.youtube.com/watch?v=-GDY3dCqWQU&amp;feature=youtu.be</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Pacific Institute for Climate Solutions </a:t>
              </a:r>
              <a:r>
                <a:rPr lang="en-US" sz="1000" i="1" dirty="0">
                  <a:solidFill>
                    <a:srgbClr val="323232"/>
                  </a:solidFill>
                  <a:latin typeface="Verdana" panose="020B0604030504040204" pitchFamily="34" charset="0"/>
                  <a:cs typeface="Lato" panose="020F0502020204030203" pitchFamily="34" charset="0"/>
                </a:rPr>
                <a:t>What YOU Can Do About Climate Change</a:t>
              </a:r>
              <a:r>
                <a:rPr lang="en-US" sz="1000" dirty="0">
                  <a:solidFill>
                    <a:srgbClr val="323232"/>
                  </a:solidFill>
                  <a:latin typeface="Verdana" panose="020B0604030504040204" pitchFamily="34" charset="0"/>
                  <a:cs typeface="Lato" panose="020F0502020204030203" pitchFamily="34" charset="0"/>
                </a:rPr>
                <a:t> (8:59 minutes) </a:t>
              </a:r>
              <a:r>
                <a:rPr lang="en-US" sz="1000" dirty="0">
                  <a:solidFill>
                    <a:srgbClr val="323232"/>
                  </a:solidFill>
                  <a:latin typeface="Verdana" panose="020B0604030504040204" pitchFamily="34" charset="0"/>
                  <a:cs typeface="Lato" panose="020F0502020204030203" pitchFamily="34" charset="0"/>
                  <a:hlinkClick r:id="rId7"/>
                </a:rPr>
                <a:t>http://www.youtube.com/watch?v=VTfgNFz1DBM</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100 Views of Climate Change, Colorado State University  </a:t>
              </a:r>
              <a:r>
                <a:rPr lang="en-US" sz="1000" dirty="0">
                  <a:solidFill>
                    <a:srgbClr val="323232"/>
                  </a:solidFill>
                  <a:latin typeface="Verdana" panose="020B0604030504040204" pitchFamily="34" charset="0"/>
                  <a:cs typeface="Lato" panose="020F0502020204030203" pitchFamily="34" charset="0"/>
                  <a:hlinkClick r:id="rId8"/>
                </a:rPr>
                <a:t>http://changingclimates.colostate.edu/</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51394"/>
          <a:stretch/>
        </p:blipFill>
        <p:spPr>
          <a:xfrm>
            <a:off x="-137161" y="-95250"/>
            <a:ext cx="4709161" cy="5449686"/>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1581150"/>
            <a:ext cx="8382000" cy="3200400"/>
            <a:chOff x="381000" y="1838325"/>
            <a:chExt cx="8382000" cy="3200400"/>
          </a:xfrm>
        </p:grpSpPr>
        <p:sp>
          <p:nvSpPr>
            <p:cNvPr id="3" name="TextBox 2"/>
            <p:cNvSpPr txBox="1"/>
            <p:nvPr/>
          </p:nvSpPr>
          <p:spPr>
            <a:xfrm>
              <a:off x="381000" y="1847850"/>
              <a:ext cx="3840480" cy="1392689"/>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 (continued)</a:t>
              </a:r>
            </a:p>
          </p:txBody>
        </p:sp>
        <p:sp>
          <p:nvSpPr>
            <p:cNvPr id="6" name="Title 1"/>
            <p:cNvSpPr txBox="1">
              <a:spLocks/>
            </p:cNvSpPr>
            <p:nvPr/>
          </p:nvSpPr>
          <p:spPr>
            <a:xfrm>
              <a:off x="4922520" y="1838325"/>
              <a:ext cx="3840480" cy="3200400"/>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Science Clarified </a:t>
              </a:r>
              <a:r>
                <a:rPr lang="en-US" sz="1000" i="1" dirty="0">
                  <a:solidFill>
                    <a:srgbClr val="323232"/>
                  </a:solidFill>
                  <a:latin typeface="Verdana" panose="020B0604030504040204" pitchFamily="34" charset="0"/>
                  <a:cs typeface="Lato" panose="020F0502020204030203" pitchFamily="34" charset="0"/>
                </a:rPr>
                <a:t>Chapter 1 The Development of Energy </a:t>
              </a:r>
              <a:r>
                <a:rPr lang="en-US" sz="1000" dirty="0">
                  <a:solidFill>
                    <a:srgbClr val="323232"/>
                  </a:solidFill>
                  <a:latin typeface="Verdana" panose="020B0604030504040204" pitchFamily="34" charset="0"/>
                  <a:cs typeface="Lato" panose="020F0502020204030203" pitchFamily="34" charset="0"/>
                  <a:hlinkClick r:id="rId5"/>
                </a:rPr>
                <a:t>http://www.scienceclarified.com/scitech/Energy-Alternatives/The-Development-of-Energy.html</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An overview of energy storage and transfer with information about energy sources </a:t>
              </a:r>
              <a:r>
                <a:rPr lang="en-US" sz="1000" dirty="0">
                  <a:solidFill>
                    <a:srgbClr val="323232"/>
                  </a:solidFill>
                  <a:latin typeface="Verdana" panose="020B0604030504040204" pitchFamily="34" charset="0"/>
                  <a:cs typeface="Lato" panose="020F0502020204030203" pitchFamily="34" charset="0"/>
                  <a:hlinkClick r:id="rId6"/>
                </a:rPr>
                <a:t>http://www.bbc.co.uk/bitesize/ks3/science/energy_electricity_forces/energy_transfer_storage/revision/8/</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A slide show on energy generation from multiple sources </a:t>
              </a:r>
              <a:r>
                <a:rPr lang="en-US" sz="1000" dirty="0">
                  <a:solidFill>
                    <a:srgbClr val="323232"/>
                  </a:solidFill>
                  <a:latin typeface="Verdana" panose="020B0604030504040204" pitchFamily="34" charset="0"/>
                  <a:cs typeface="Lato" panose="020F0502020204030203" pitchFamily="34" charset="0"/>
                  <a:hlinkClick r:id="rId7"/>
                </a:rPr>
                <a:t>http://www.slideshare.net/TejKiran2/energy-resources-types-35381452</a:t>
              </a: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282005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mokestack-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6" name="Rectangle 5"/>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mokestack-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9" name="Rectangle 8"/>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78631"/>
            <a:ext cx="4724400" cy="2015936"/>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ANTHROPOGENIC CONTRIBUTORS TO CLIMATE CHANGE</a:t>
            </a:r>
          </a:p>
        </p:txBody>
      </p:sp>
      <p:sp>
        <p:nvSpPr>
          <p:cNvPr id="2" name="Title 1"/>
          <p:cNvSpPr>
            <a:spLocks noGrp="1"/>
          </p:cNvSpPr>
          <p:nvPr>
            <p:ph type="ctrTitle"/>
          </p:nvPr>
        </p:nvSpPr>
        <p:spPr>
          <a:xfrm>
            <a:off x="533400" y="2383631"/>
            <a:ext cx="4191000" cy="1102519"/>
          </a:xfrm>
        </p:spPr>
        <p:txBody>
          <a:bodyPr anchor="t">
            <a:normAutofit/>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This section describes some of the most common anthropogenic (human) sources of greenhouse gases.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THERE IS AN </a:t>
            </a:r>
            <a:r>
              <a:rPr lang="en-US" sz="3000" dirty="0">
                <a:solidFill>
                  <a:srgbClr val="A2C4DB"/>
                </a:solidFill>
                <a:latin typeface="Impact" panose="020B0806030902050204" pitchFamily="34" charset="0"/>
              </a:rPr>
              <a:t>IMBALANCE IN CARBON DIOXIDE LEVELS</a:t>
            </a:r>
            <a:r>
              <a:rPr lang="en-US" sz="3000" dirty="0">
                <a:solidFill>
                  <a:srgbClr val="034F83"/>
                </a:solidFill>
                <a:latin typeface="Impact" panose="020B0806030902050204" pitchFamily="34" charset="0"/>
              </a:rPr>
              <a:t> IN THE EARTH'S SPHERES</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82936" y="1565910"/>
            <a:ext cx="5257800" cy="3139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Since the start of the Industrial Revolution, humans have engaged in a range of behaviors (e.g., </a:t>
            </a:r>
            <a:r>
              <a:rPr lang="en-US" sz="1000" b="1" dirty="0">
                <a:solidFill>
                  <a:srgbClr val="323232"/>
                </a:solidFill>
                <a:latin typeface="Verdana" panose="020B0604030504040204" pitchFamily="34" charset="0"/>
                <a:cs typeface="Lato" panose="020F0502020204030203" pitchFamily="34" charset="0"/>
              </a:rPr>
              <a:t>burning fossil fuels </a:t>
            </a:r>
            <a:r>
              <a:rPr lang="en-US" sz="1000" dirty="0">
                <a:solidFill>
                  <a:srgbClr val="323232"/>
                </a:solidFill>
                <a:latin typeface="Verdana" panose="020B0604030504040204" pitchFamily="34" charset="0"/>
                <a:cs typeface="Lato" panose="020F0502020204030203" pitchFamily="34" charset="0"/>
              </a:rPr>
              <a:t>as an energy source and </a:t>
            </a:r>
            <a:r>
              <a:rPr lang="en-US" sz="1000" b="1" dirty="0">
                <a:solidFill>
                  <a:srgbClr val="323232"/>
                </a:solidFill>
                <a:latin typeface="Verdana" panose="020B0604030504040204" pitchFamily="34" charset="0"/>
                <a:cs typeface="Lato" panose="020F0502020204030203" pitchFamily="34" charset="0"/>
              </a:rPr>
              <a:t>deforestation</a:t>
            </a:r>
            <a:r>
              <a:rPr lang="en-US" sz="1000" dirty="0">
                <a:solidFill>
                  <a:srgbClr val="323232"/>
                </a:solidFill>
                <a:latin typeface="Verdana" panose="020B0604030504040204" pitchFamily="34" charset="0"/>
                <a:cs typeface="Lato" panose="020F0502020204030203" pitchFamily="34" charset="0"/>
              </a:rPr>
              <a:t>) that have increased the release of carbon dioxide into the atmosphere. </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Scientific consensus is that these behaviors are interrupting the carbon cycle and contributing to long-term increases in the amount of greenhouse gases in the atmosphere.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04447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GLOBAL TEMPERATURE CHANGE OVER</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THE PAST 1000 YEARS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566" y="2015364"/>
            <a:ext cx="3510868" cy="2385186"/>
          </a:xfrm>
          <a:prstGeom prst="rect">
            <a:avLst/>
          </a:prstGeom>
        </p:spPr>
      </p:pic>
      <p:sp>
        <p:nvSpPr>
          <p:cNvPr id="9" name="TextBox 8"/>
          <p:cNvSpPr txBox="1"/>
          <p:nvPr/>
        </p:nvSpPr>
        <p:spPr>
          <a:xfrm>
            <a:off x="2819402" y="4476750"/>
            <a:ext cx="3505197" cy="114775"/>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4" action="ppaction://hlinkfile"/>
              </a:rPr>
              <a:t>sedgemore.com/2010/10/consolidating-the-climate-change-record/</a:t>
            </a:r>
            <a:endParaRPr lang="en-US" sz="600" dirty="0">
              <a:solidFill>
                <a:srgbClr val="034F83"/>
              </a:solidFill>
              <a:latin typeface="Verdana" panose="020B0604030504040204" pitchFamily="34" charset="0"/>
              <a:cs typeface="Lato" panose="020F0502020204030203" pitchFamily="34" charset="0"/>
            </a:endParaRPr>
          </a:p>
        </p:txBody>
      </p:sp>
      <p:sp>
        <p:nvSpPr>
          <p:cNvPr id="6" name="Title 1"/>
          <p:cNvSpPr txBox="1">
            <a:spLocks/>
          </p:cNvSpPr>
          <p:nvPr/>
        </p:nvSpPr>
        <p:spPr>
          <a:xfrm>
            <a:off x="2055367" y="1316831"/>
            <a:ext cx="5033264"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The graphic below is popularly known as the “hockey stick” and shows the drastic nature of recent climate change and the rapid change in mean global temperatures since the mid-1800s.</a:t>
            </a:r>
          </a:p>
        </p:txBody>
      </p:sp>
    </p:spTree>
    <p:extLst>
      <p:ext uri="{BB962C8B-B14F-4D97-AF65-F5344CB8AC3E}">
        <p14:creationId xmlns:p14="http://schemas.microsoft.com/office/powerpoint/2010/main" val="374137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Rectangle 11"/>
          <p:cNvSpPr/>
          <p:nvPr/>
        </p:nvSpPr>
        <p:spPr>
          <a:xfrm>
            <a:off x="0" y="21708"/>
            <a:ext cx="9144000" cy="5143500"/>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695450" y="1352550"/>
            <a:ext cx="5753100" cy="2267148"/>
            <a:chOff x="1695450" y="2978798"/>
            <a:chExt cx="5753100" cy="2267148"/>
          </a:xfrm>
        </p:grpSpPr>
        <p:sp>
          <p:nvSpPr>
            <p:cNvPr id="9" name="TextBox 8"/>
            <p:cNvSpPr txBox="1"/>
            <p:nvPr/>
          </p:nvSpPr>
          <p:spPr>
            <a:xfrm>
              <a:off x="1695450" y="3422370"/>
              <a:ext cx="5753100" cy="1823576"/>
            </a:xfrm>
            <a:prstGeom prst="rect">
              <a:avLst/>
            </a:prstGeom>
            <a:noFill/>
          </p:spPr>
          <p:txBody>
            <a:bodyPr wrap="square" rtlCol="0">
              <a:spAutoFit/>
            </a:bodyPr>
            <a:lstStyle/>
            <a:p>
              <a:pPr algn="ctr">
                <a:lnSpc>
                  <a:spcPts val="4500"/>
                </a:lnSpc>
              </a:pPr>
              <a:r>
                <a:rPr lang="en-US" sz="4000" dirty="0">
                  <a:solidFill>
                    <a:srgbClr val="A2C4DB"/>
                  </a:solidFill>
                  <a:latin typeface="Impact" panose="020B0806030902050204" pitchFamily="34" charset="0"/>
                </a:rPr>
                <a:t>HUMANS ARE </a:t>
              </a:r>
              <a:r>
                <a:rPr lang="en-US" sz="4000" dirty="0">
                  <a:solidFill>
                    <a:schemeClr val="bg1"/>
                  </a:solidFill>
                  <a:latin typeface="Impact" panose="020B0806030902050204" pitchFamily="34" charset="0"/>
                </a:rPr>
                <a:t>INCREASING THE AVERAGE TEMPERATURE </a:t>
              </a:r>
              <a:r>
                <a:rPr lang="en-US" sz="4000" dirty="0">
                  <a:solidFill>
                    <a:srgbClr val="A2C4DB"/>
                  </a:solidFill>
                  <a:latin typeface="Impact" panose="020B0806030902050204" pitchFamily="34" charset="0"/>
                </a:rPr>
                <a:t>OF THE EARTH’S SURFACE</a:t>
              </a:r>
            </a:p>
          </p:txBody>
        </p:sp>
        <p:sp>
          <p:nvSpPr>
            <p:cNvPr id="10" name="TextBox 9"/>
            <p:cNvSpPr txBox="1"/>
            <p:nvPr/>
          </p:nvSpPr>
          <p:spPr>
            <a:xfrm>
              <a:off x="2552700" y="2978798"/>
              <a:ext cx="4038600" cy="459613"/>
            </a:xfrm>
            <a:prstGeom prst="rect">
              <a:avLst/>
            </a:prstGeom>
            <a:noFill/>
          </p:spPr>
          <p:txBody>
            <a:bodyPr wrap="square" tIns="0" rtlCol="0">
              <a:spAutoFit/>
            </a:bodyPr>
            <a:lstStyle/>
            <a:p>
              <a:pPr algn="ctr">
                <a:lnSpc>
                  <a:spcPts val="1700"/>
                </a:lnSpc>
              </a:pPr>
              <a:r>
                <a:rPr lang="en-US" sz="1200" dirty="0">
                  <a:solidFill>
                    <a:srgbClr val="A2C4DB"/>
                  </a:solidFill>
                  <a:latin typeface="Verdana" panose="020B0604030504040204" pitchFamily="34" charset="0"/>
                  <a:cs typeface="Lato" panose="020F0502020204030203" pitchFamily="34" charset="0"/>
                </a:rPr>
                <a:t>Scientific consensus is clear that by altering</a:t>
              </a:r>
              <a:br>
                <a:rPr lang="en-US" sz="1200" dirty="0">
                  <a:solidFill>
                    <a:srgbClr val="A2C4DB"/>
                  </a:solidFill>
                  <a:latin typeface="Verdana" panose="020B0604030504040204" pitchFamily="34" charset="0"/>
                  <a:cs typeface="Lato" panose="020F0502020204030203" pitchFamily="34" charset="0"/>
                </a:rPr>
              </a:br>
              <a:r>
                <a:rPr lang="en-US" sz="1200" dirty="0">
                  <a:solidFill>
                    <a:srgbClr val="A2C4DB"/>
                  </a:solidFill>
                  <a:latin typeface="Verdana" panose="020B0604030504040204" pitchFamily="34" charset="0"/>
                  <a:cs typeface="Lato" panose="020F0502020204030203" pitchFamily="34" charset="0"/>
                </a:rPr>
                <a:t>the composition of the atmosphere</a:t>
              </a:r>
            </a:p>
          </p:txBody>
        </p:sp>
      </p:grpSp>
      <p:sp>
        <p:nvSpPr>
          <p:cNvPr id="7" name="TextBox 6"/>
          <p:cNvSpPr txBox="1"/>
          <p:nvPr/>
        </p:nvSpPr>
        <p:spPr>
          <a:xfrm>
            <a:off x="2093977" y="4629150"/>
            <a:ext cx="4956047" cy="368627"/>
          </a:xfrm>
          <a:prstGeom prst="rect">
            <a:avLst/>
          </a:prstGeom>
          <a:noFill/>
        </p:spPr>
        <p:txBody>
          <a:bodyPr wrap="square" lIns="0" tIns="0" rIns="0" bIns="0" rtlCol="0">
            <a:spAutoFit/>
          </a:bodyPr>
          <a:lstStyle/>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Source:  IPCC, 2014: Climate Change 2014: Synthesis Report. Contribution of Working Groups I, II and III to the Fifth Assessment Report of the Intergovernmental Panel on Climate Change [Core Writing Team, R.K. Pachauri and L.A. Meyer (eds.)]. IPCC, Geneva, Switzerland, p 2</a:t>
            </a:r>
          </a:p>
        </p:txBody>
      </p:sp>
    </p:spTree>
    <p:extLst>
      <p:ext uri="{BB962C8B-B14F-4D97-AF65-F5344CB8AC3E}">
        <p14:creationId xmlns:p14="http://schemas.microsoft.com/office/powerpoint/2010/main" val="11210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354176"/>
            <a:ext cx="86106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GLOBAL LAND-OCEAN TEMPERATURE INDEX</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093252"/>
            <a:ext cx="3427756" cy="3078698"/>
          </a:xfrm>
          <a:prstGeom prst="rect">
            <a:avLst/>
          </a:prstGeom>
        </p:spPr>
      </p:pic>
      <p:sp>
        <p:nvSpPr>
          <p:cNvPr id="10" name="TextBox 9"/>
          <p:cNvSpPr txBox="1"/>
          <p:nvPr/>
        </p:nvSpPr>
        <p:spPr>
          <a:xfrm>
            <a:off x="2819402" y="4438175"/>
            <a:ext cx="3505197" cy="114775"/>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4"/>
              </a:rPr>
              <a:t>http://data.giss.nasa.gov/gistemp/graphs_v3/</a:t>
            </a:r>
            <a:endParaRPr lang="en-US" sz="600" dirty="0">
              <a:solidFill>
                <a:srgbClr val="034F83"/>
              </a:solidFill>
              <a:latin typeface="Verdana" panose="020B0604030504040204" pitchFamily="34" charset="0"/>
              <a:cs typeface="Lato" panose="020F0502020204030203"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684887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7" name="TextBox 6"/>
          <p:cNvSpPr txBox="1"/>
          <p:nvPr/>
        </p:nvSpPr>
        <p:spPr>
          <a:xfrm>
            <a:off x="266700" y="354176"/>
            <a:ext cx="86106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RECENT GLOBAL TRENDS IN GREENHOUSE GASES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828" y="1135798"/>
            <a:ext cx="4562344" cy="3112352"/>
          </a:xfrm>
          <a:prstGeom prst="rect">
            <a:avLst/>
          </a:prstGeom>
        </p:spPr>
      </p:pic>
      <p:sp>
        <p:nvSpPr>
          <p:cNvPr id="9" name="TextBox 8"/>
          <p:cNvSpPr txBox="1"/>
          <p:nvPr/>
        </p:nvSpPr>
        <p:spPr>
          <a:xfrm>
            <a:off x="2476501" y="4348510"/>
            <a:ext cx="4190998" cy="112147"/>
          </a:xfrm>
          <a:prstGeom prst="rect">
            <a:avLst/>
          </a:prstGeom>
          <a:noFill/>
        </p:spPr>
        <p:txBody>
          <a:bodyPr wrap="square" lIns="0" tIns="0" rIns="0" bIns="0" rtlCol="0">
            <a:spAutoFit/>
          </a:bodyPr>
          <a:lstStyle/>
          <a:p>
            <a:pPr algn="ctr">
              <a:lnSpc>
                <a:spcPts val="1000"/>
              </a:lnSpc>
            </a:pPr>
            <a:r>
              <a:rPr lang="en-US" sz="600" dirty="0">
                <a:solidFill>
                  <a:srgbClr val="323232"/>
                </a:solidFill>
                <a:latin typeface="Verdana" panose="020B0604030504040204" pitchFamily="34" charset="0"/>
                <a:cs typeface="Lato" panose="020F0502020204030203" pitchFamily="34" charset="0"/>
              </a:rPr>
              <a:t>Source: </a:t>
            </a:r>
            <a:r>
              <a:rPr lang="en-US" sz="600" dirty="0">
                <a:solidFill>
                  <a:srgbClr val="323232"/>
                </a:solidFill>
                <a:latin typeface="Verdana" panose="020B0604030504040204" pitchFamily="34" charset="0"/>
                <a:cs typeface="Lato" panose="020F0502020204030203" pitchFamily="34" charset="0"/>
                <a:hlinkClick r:id="rId5"/>
              </a:rPr>
              <a:t>http://www.globalwarmingart.com/wiki/File:Major_greenhouse_gas_trends_png </a:t>
            </a:r>
            <a:endParaRPr lang="en-US" sz="600" dirty="0">
              <a:solidFill>
                <a:srgbClr val="034F83"/>
              </a:solidFill>
              <a:latin typeface="Verdana" panose="020B0604030504040204" pitchFamily="34" charset="0"/>
              <a:cs typeface="Lato" panose="020F0502020204030203" pitchFamily="34" charset="0"/>
            </a:endParaRPr>
          </a:p>
        </p:txBody>
      </p:sp>
    </p:spTree>
    <p:extLst>
      <p:ext uri="{BB962C8B-B14F-4D97-AF65-F5344CB8AC3E}">
        <p14:creationId xmlns:p14="http://schemas.microsoft.com/office/powerpoint/2010/main" val="42978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672" y="361950"/>
            <a:ext cx="64008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ACCORDING TO THE IPCC FOURTH ASSESSMENT REPORT: CLIMATE</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CHANGE 2007</a:t>
            </a:r>
          </a:p>
        </p:txBody>
      </p:sp>
      <p:sp>
        <p:nvSpPr>
          <p:cNvPr id="5" name="Title 1"/>
          <p:cNvSpPr txBox="1">
            <a:spLocks/>
          </p:cNvSpPr>
          <p:nvPr/>
        </p:nvSpPr>
        <p:spPr>
          <a:xfrm>
            <a:off x="376936" y="1962150"/>
            <a:ext cx="5033264" cy="242854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“Warming of the climate system is unequivocal, as is now evident from observations of increases in global average air and ocean temperatures, widespread melting of snow and ice, and rising global average sea level.”  </a:t>
            </a:r>
            <a:r>
              <a:rPr lang="en-US" sz="1000" dirty="0">
                <a:solidFill>
                  <a:srgbClr val="323232"/>
                </a:solidFill>
                <a:latin typeface="Verdana" panose="020B0604030504040204" pitchFamily="34" charset="0"/>
                <a:cs typeface="Lato" panose="020F0502020204030203" pitchFamily="34" charset="0"/>
                <a:hlinkClick r:id="rId2"/>
              </a:rPr>
              <a:t>https://www.ipcc.ch/publications_and_data/ar4/syr/en/spms1.html</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“Most of the observed increase in global average temperatures since the mid-20th century is very likely* due to the observed increase in anthropogenic greenhouse gas concentrations.” </a:t>
            </a:r>
            <a:r>
              <a:rPr lang="en-US" sz="1000" dirty="0">
                <a:solidFill>
                  <a:srgbClr val="323232"/>
                </a:solidFill>
                <a:latin typeface="Verdana" panose="020B0604030504040204" pitchFamily="34" charset="0"/>
                <a:cs typeface="Lato" panose="020F0502020204030203" pitchFamily="34" charset="0"/>
                <a:hlinkClick r:id="rId3"/>
              </a:rPr>
              <a:t>https://www.ipcc.ch/publications_and_data/ar4/wg1/en/spmsspm-understanding-and.html#footnote12</a:t>
            </a:r>
            <a:endParaRPr lang="en-US" sz="1000" dirty="0">
              <a:solidFill>
                <a:srgbClr val="323232"/>
              </a:solidFill>
              <a:latin typeface="Verdana" panose="020B0604030504040204" pitchFamily="34" charset="0"/>
              <a:cs typeface="Lato" panose="020F0502020204030203"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10" name="TextBox 9"/>
          <p:cNvSpPr txBox="1"/>
          <p:nvPr/>
        </p:nvSpPr>
        <p:spPr>
          <a:xfrm>
            <a:off x="457200" y="4514375"/>
            <a:ext cx="3903244" cy="114775"/>
          </a:xfrm>
          <a:prstGeom prst="rect">
            <a:avLst/>
          </a:prstGeom>
          <a:noFill/>
        </p:spPr>
        <p:txBody>
          <a:bodyPr wrap="square" lIns="0" tIns="0" rIns="0" bIns="0" rtlCol="0">
            <a:spAutoFit/>
          </a:bodyPr>
          <a:lstStyle/>
          <a:p>
            <a:pPr>
              <a:lnSpc>
                <a:spcPts val="1000"/>
              </a:lnSpc>
            </a:pPr>
            <a:r>
              <a:rPr lang="en-US" sz="600" dirty="0">
                <a:solidFill>
                  <a:srgbClr val="323232"/>
                </a:solidFill>
                <a:latin typeface="Verdana" panose="020B0604030504040204" pitchFamily="34" charset="0"/>
                <a:cs typeface="Lato" panose="020F0502020204030203" pitchFamily="34" charset="0"/>
              </a:rPr>
              <a:t>*IPCC defines ‘very likely’ as greater than 90 percent probability of occurrence.</a:t>
            </a:r>
          </a:p>
        </p:txBody>
      </p:sp>
    </p:spTree>
    <p:extLst>
      <p:ext uri="{BB962C8B-B14F-4D97-AF65-F5344CB8AC3E}">
        <p14:creationId xmlns:p14="http://schemas.microsoft.com/office/powerpoint/2010/main" val="249881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Rectangle 11"/>
          <p:cNvSpPr/>
          <p:nvPr/>
        </p:nvSpPr>
        <p:spPr>
          <a:xfrm>
            <a:off x="0" y="0"/>
            <a:ext cx="9144000" cy="5143500"/>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552700" y="1878754"/>
            <a:ext cx="4038600" cy="1385992"/>
            <a:chOff x="2552700" y="1885950"/>
            <a:chExt cx="4038600" cy="1385992"/>
          </a:xfrm>
        </p:grpSpPr>
        <p:sp>
          <p:nvSpPr>
            <p:cNvPr id="9" name="TextBox 8"/>
            <p:cNvSpPr txBox="1"/>
            <p:nvPr/>
          </p:nvSpPr>
          <p:spPr>
            <a:xfrm>
              <a:off x="2552700" y="1885950"/>
              <a:ext cx="4038600" cy="669414"/>
            </a:xfrm>
            <a:prstGeom prst="rect">
              <a:avLst/>
            </a:prstGeom>
            <a:noFill/>
          </p:spPr>
          <p:txBody>
            <a:bodyPr wrap="square" rtlCol="0">
              <a:spAutoFit/>
            </a:bodyPr>
            <a:lstStyle/>
            <a:p>
              <a:pPr algn="ctr">
                <a:lnSpc>
                  <a:spcPts val="4500"/>
                </a:lnSpc>
              </a:pPr>
              <a:r>
                <a:rPr lang="en-US" sz="4000" dirty="0">
                  <a:solidFill>
                    <a:schemeClr val="bg1"/>
                  </a:solidFill>
                  <a:latin typeface="Impact" panose="020B0806030902050204" pitchFamily="34" charset="0"/>
                </a:rPr>
                <a:t>97 </a:t>
              </a:r>
              <a:r>
                <a:rPr lang="en-US" sz="4000" dirty="0">
                  <a:solidFill>
                    <a:srgbClr val="A2C4DB"/>
                  </a:solidFill>
                  <a:latin typeface="Impact" panose="020B0806030902050204" pitchFamily="34" charset="0"/>
                </a:rPr>
                <a:t>PERCENT</a:t>
              </a:r>
            </a:p>
          </p:txBody>
        </p:sp>
        <p:sp>
          <p:nvSpPr>
            <p:cNvPr id="10" name="TextBox 9"/>
            <p:cNvSpPr txBox="1"/>
            <p:nvPr/>
          </p:nvSpPr>
          <p:spPr>
            <a:xfrm>
              <a:off x="2552700" y="2571750"/>
              <a:ext cx="4038600" cy="700192"/>
            </a:xfrm>
            <a:prstGeom prst="rect">
              <a:avLst/>
            </a:prstGeom>
            <a:noFill/>
          </p:spPr>
          <p:txBody>
            <a:bodyPr wrap="square" tIns="0" rtlCol="0">
              <a:spAutoFit/>
            </a:bodyPr>
            <a:lstStyle/>
            <a:p>
              <a:pPr algn="ctr">
                <a:lnSpc>
                  <a:spcPts val="1700"/>
                </a:lnSpc>
              </a:pPr>
              <a:r>
                <a:rPr lang="en-US" sz="1200" dirty="0">
                  <a:solidFill>
                    <a:srgbClr val="A2C4DB"/>
                  </a:solidFill>
                  <a:latin typeface="Verdana" panose="020B0604030504040204" pitchFamily="34" charset="0"/>
                  <a:cs typeface="Lato" panose="020F0502020204030203" pitchFamily="34" charset="0"/>
                </a:rPr>
                <a:t>of climate scientists agree that climate-warming trends over the past century are very likely due to human activities.</a:t>
              </a:r>
            </a:p>
          </p:txBody>
        </p:sp>
      </p:grpSp>
    </p:spTree>
    <p:extLst>
      <p:ext uri="{BB962C8B-B14F-4D97-AF65-F5344CB8AC3E}">
        <p14:creationId xmlns:p14="http://schemas.microsoft.com/office/powerpoint/2010/main" val="3002636102"/>
      </p:ext>
    </p:extLst>
  </p:cSld>
  <p:clrMapOvr>
    <a:masterClrMapping/>
  </p:clrMapOvr>
</p:sld>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TotalTime>
  <Words>991</Words>
  <Application>Microsoft Office PowerPoint</Application>
  <PresentationFormat>On-screen Show (16:9)</PresentationFormat>
  <Paragraphs>81</Paragraphs>
  <Slides>17</Slides>
  <Notes>12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Impact</vt:lpstr>
      <vt:lpstr>Lato</vt:lpstr>
      <vt:lpstr>Verdana</vt:lpstr>
      <vt:lpstr>Office Theme</vt:lpstr>
      <vt:lpstr>PowerPoint Presentation</vt:lpstr>
      <vt:lpstr>This section describes some of the most common anthropogenic (human) sources of greenhouse 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235</cp:revision>
  <dcterms:created xsi:type="dcterms:W3CDTF">2016-04-14T20:38:05Z</dcterms:created>
  <dcterms:modified xsi:type="dcterms:W3CDTF">2016-07-06T15:28:13Z</dcterms:modified>
</cp:coreProperties>
</file>