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6" r:id="rId3"/>
    <p:sldId id="304" r:id="rId4"/>
    <p:sldId id="305" r:id="rId5"/>
    <p:sldId id="302" r:id="rId6"/>
    <p:sldId id="303" r:id="rId7"/>
    <p:sldId id="301" r:id="rId8"/>
    <p:sldId id="296" r:id="rId9"/>
    <p:sldId id="273" r:id="rId10"/>
    <p:sldId id="286" r:id="rId11"/>
    <p:sldId id="299" r:id="rId12"/>
    <p:sldId id="300" r:id="rId13"/>
    <p:sldId id="290"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ki Jones" initials="NJ" lastIdx="3" clrIdx="0">
    <p:extLst>
      <p:ext uri="{19B8F6BF-5375-455C-9EA6-DF929625EA0E}">
        <p15:presenceInfo xmlns:p15="http://schemas.microsoft.com/office/powerpoint/2012/main" userId="S-1-5-21-57989841-1060284298-1708537768-36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2C4DB"/>
    <a:srgbClr val="034F83"/>
    <a:srgbClr val="1A3B5E"/>
    <a:srgbClr val="000000"/>
    <a:srgbClr val="323232"/>
    <a:srgbClr val="7EBB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119" autoAdjust="0"/>
  </p:normalViewPr>
  <p:slideViewPr>
    <p:cSldViewPr showGuides="1">
      <p:cViewPr varScale="1">
        <p:scale>
          <a:sx n="133" d="100"/>
          <a:sy n="133" d="100"/>
        </p:scale>
        <p:origin x="984" y="12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97B8F3-0781-4607-8DED-D0BE814C7C45}" type="datetimeFigureOut">
              <a:rPr lang="en-US" smtClean="0"/>
              <a:t>7/6/2016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ABD4BD-DEB0-4CCC-965D-E9BE2C85107F}" type="slidenum">
              <a:rPr lang="en-US" smtClean="0"/>
              <a:t>‹#›</a:t>
            </a:fld>
            <a:endParaRPr lang="en-US"/>
          </a:p>
        </p:txBody>
      </p:sp>
    </p:spTree>
    <p:extLst>
      <p:ext uri="{BB962C8B-B14F-4D97-AF65-F5344CB8AC3E}">
        <p14:creationId xmlns:p14="http://schemas.microsoft.com/office/powerpoint/2010/main" val="9444623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lnSpc>
                <a:spcPts val="1500"/>
              </a:lnSpc>
            </a:pPr>
            <a:r>
              <a:rPr lang="en-US" sz="1200" dirty="0">
                <a:solidFill>
                  <a:srgbClr val="323232"/>
                </a:solidFill>
                <a:latin typeface="Verdana" panose="020B0604030504040204" pitchFamily="34" charset="0"/>
                <a:cs typeface="Lato" panose="020F0502020204030203" pitchFamily="34" charset="0"/>
              </a:rPr>
              <a:t>One of the first steps that many manufacturers and retailers in the AT industry have taken is to </a:t>
            </a:r>
            <a:r>
              <a:rPr lang="en-US" sz="1200" b="1" dirty="0">
                <a:solidFill>
                  <a:srgbClr val="323232"/>
                </a:solidFill>
                <a:latin typeface="Verdana" panose="020B0604030504040204" pitchFamily="34" charset="0"/>
                <a:cs typeface="Lato" panose="020F0502020204030203" pitchFamily="34" charset="0"/>
              </a:rPr>
              <a:t>learn more about the sources of the materials </a:t>
            </a:r>
            <a:r>
              <a:rPr lang="en-US" sz="1200" dirty="0">
                <a:solidFill>
                  <a:srgbClr val="323232"/>
                </a:solidFill>
                <a:latin typeface="Verdana" panose="020B0604030504040204" pitchFamily="34" charset="0"/>
                <a:cs typeface="Lato" panose="020F0502020204030203" pitchFamily="34" charset="0"/>
              </a:rPr>
              <a:t>used in their products and then share what they have learned with consumers, </a:t>
            </a:r>
            <a:r>
              <a:rPr lang="en-US" sz="1200" b="1" dirty="0">
                <a:solidFill>
                  <a:srgbClr val="323232"/>
                </a:solidFill>
                <a:latin typeface="Verdana" panose="020B0604030504040204" pitchFamily="34" charset="0"/>
                <a:cs typeface="Lato" panose="020F0502020204030203" pitchFamily="34" charset="0"/>
              </a:rPr>
              <a:t>an effort towards transparency</a:t>
            </a:r>
            <a:r>
              <a:rPr lang="en-US" sz="1200" dirty="0">
                <a:solidFill>
                  <a:srgbClr val="323232"/>
                </a:solidFill>
                <a:latin typeface="Verdana" panose="020B0604030504040204" pitchFamily="34" charset="0"/>
                <a:cs typeface="Lato" panose="020F0502020204030203" pitchFamily="34" charset="0"/>
              </a:rPr>
              <a:t> (</a:t>
            </a:r>
            <a:r>
              <a:rPr lang="en-US" sz="1200" dirty="0" err="1">
                <a:solidFill>
                  <a:srgbClr val="323232"/>
                </a:solidFill>
                <a:latin typeface="Verdana" panose="020B0604030504040204" pitchFamily="34" charset="0"/>
                <a:cs typeface="Lato" panose="020F0502020204030203" pitchFamily="34" charset="0"/>
              </a:rPr>
              <a:t>Nimon</a:t>
            </a:r>
            <a:r>
              <a:rPr lang="en-US" sz="1200" dirty="0">
                <a:solidFill>
                  <a:srgbClr val="323232"/>
                </a:solidFill>
                <a:latin typeface="Verdana" panose="020B0604030504040204" pitchFamily="34" charset="0"/>
                <a:cs typeface="Lato" panose="020F0502020204030203" pitchFamily="34" charset="0"/>
              </a:rPr>
              <a:t> &amp;</a:t>
            </a:r>
            <a:r>
              <a:rPr lang="en-US" sz="1200" baseline="0" dirty="0">
                <a:solidFill>
                  <a:srgbClr val="323232"/>
                </a:solidFill>
                <a:latin typeface="Verdana" panose="020B0604030504040204" pitchFamily="34" charset="0"/>
                <a:cs typeface="Lato" panose="020F0502020204030203" pitchFamily="34" charset="0"/>
              </a:rPr>
              <a:t> </a:t>
            </a:r>
            <a:r>
              <a:rPr lang="en-US" sz="1200" dirty="0" err="1">
                <a:solidFill>
                  <a:srgbClr val="323232"/>
                </a:solidFill>
                <a:latin typeface="Verdana" panose="020B0604030504040204" pitchFamily="34" charset="0"/>
                <a:cs typeface="Lato" panose="020F0502020204030203" pitchFamily="34" charset="0"/>
              </a:rPr>
              <a:t>Beghin</a:t>
            </a:r>
            <a:r>
              <a:rPr lang="en-US" sz="1200" dirty="0">
                <a:solidFill>
                  <a:srgbClr val="323232"/>
                </a:solidFill>
                <a:latin typeface="Verdana" panose="020B0604030504040204" pitchFamily="34" charset="0"/>
                <a:cs typeface="Lato" panose="020F0502020204030203" pitchFamily="34" charset="0"/>
              </a:rPr>
              <a:t>, 1999).</a:t>
            </a:r>
          </a:p>
          <a:p>
            <a:pPr algn="l">
              <a:lnSpc>
                <a:spcPts val="1500"/>
              </a:lnSpc>
            </a:pPr>
            <a:endParaRPr lang="en-US" sz="1200" dirty="0">
              <a:solidFill>
                <a:srgbClr val="323232"/>
              </a:solidFill>
              <a:latin typeface="Verdana" panose="020B0604030504040204" pitchFamily="34" charset="0"/>
              <a:cs typeface="Lato" panose="020F0502020204030203" pitchFamily="34" charset="0"/>
            </a:endParaRPr>
          </a:p>
          <a:p>
            <a:pPr algn="l">
              <a:lnSpc>
                <a:spcPts val="1500"/>
              </a:lnSpc>
            </a:pPr>
            <a:r>
              <a:rPr lang="en-US" sz="1200" dirty="0">
                <a:solidFill>
                  <a:srgbClr val="323232"/>
                </a:solidFill>
                <a:latin typeface="Verdana" panose="020B0604030504040204" pitchFamily="34" charset="0"/>
                <a:cs typeface="Lato" panose="020F0502020204030203" pitchFamily="34" charset="0"/>
              </a:rPr>
              <a:t>Soon, companies that were already focusing on social responsibility efforts found that being transparent about the sources of materials and the places where their products where manufactured could create a </a:t>
            </a:r>
            <a:r>
              <a:rPr lang="en-US" sz="1200" b="1" dirty="0">
                <a:solidFill>
                  <a:srgbClr val="323232"/>
                </a:solidFill>
                <a:latin typeface="Verdana" panose="020B0604030504040204" pitchFamily="34" charset="0"/>
                <a:cs typeface="Lato" panose="020F0502020204030203" pitchFamily="34" charset="0"/>
              </a:rPr>
              <a:t>competitive advantage</a:t>
            </a:r>
            <a:r>
              <a:rPr lang="en-US" sz="1200" dirty="0">
                <a:solidFill>
                  <a:srgbClr val="323232"/>
                </a:solidFill>
                <a:latin typeface="Verdana" panose="020B0604030504040204" pitchFamily="34" charset="0"/>
                <a:cs typeface="Lato" panose="020F0502020204030203" pitchFamily="34" charset="0"/>
              </a:rPr>
              <a:t> that outweighed the benefits of keeping their sources secret (Porter &amp; Kramer, 2006).</a:t>
            </a:r>
          </a:p>
          <a:p>
            <a:endParaRPr lang="en-US" dirty="0"/>
          </a:p>
        </p:txBody>
      </p:sp>
      <p:sp>
        <p:nvSpPr>
          <p:cNvPr id="4" name="Slide Number Placeholder 3"/>
          <p:cNvSpPr>
            <a:spLocks noGrp="1"/>
          </p:cNvSpPr>
          <p:nvPr>
            <p:ph type="sldNum" sz="quarter" idx="10"/>
          </p:nvPr>
        </p:nvSpPr>
        <p:spPr/>
        <p:txBody>
          <a:bodyPr/>
          <a:lstStyle/>
          <a:p>
            <a:fld id="{51ABD4BD-DEB0-4CCC-965D-E9BE2C85107F}" type="slidenum">
              <a:rPr lang="en-US" smtClean="0"/>
              <a:t>3</a:t>
            </a:fld>
            <a:endParaRPr lang="en-US"/>
          </a:p>
        </p:txBody>
      </p:sp>
    </p:spTree>
    <p:extLst>
      <p:ext uri="{BB962C8B-B14F-4D97-AF65-F5344CB8AC3E}">
        <p14:creationId xmlns:p14="http://schemas.microsoft.com/office/powerpoint/2010/main" val="1005616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323232"/>
                </a:solidFill>
                <a:latin typeface="Verdana" panose="020B0604030504040204" pitchFamily="34" charset="0"/>
                <a:cs typeface="Lato" panose="020F0502020204030203" pitchFamily="34" charset="0"/>
              </a:rPr>
              <a:t>Marks &amp; Spencer, a major UK retailer, incorporated climate change as one of the major pillars in their pivot towards sustainability and required their suppliers to produce garments that could be labeled as “cold water wash” as well as opening stores that made major improvements in energy use</a:t>
            </a:r>
            <a:r>
              <a:rPr lang="en-US" sz="1200" baseline="0" dirty="0">
                <a:solidFill>
                  <a:srgbClr val="323232"/>
                </a:solidFill>
                <a:latin typeface="Verdana" panose="020B0604030504040204" pitchFamily="34" charset="0"/>
                <a:cs typeface="Lato" panose="020F0502020204030203" pitchFamily="34" charset="0"/>
              </a:rPr>
              <a:t> </a:t>
            </a:r>
            <a:r>
              <a:rPr lang="en-US" sz="1200" dirty="0">
                <a:solidFill>
                  <a:srgbClr val="323232"/>
                </a:solidFill>
                <a:latin typeface="Verdana" panose="020B0604030504040204" pitchFamily="34" charset="0"/>
                <a:cs typeface="Lato" panose="020F0502020204030203" pitchFamily="34" charset="0"/>
              </a:rPr>
              <a:t>(Bell et al., 2009).</a:t>
            </a:r>
          </a:p>
        </p:txBody>
      </p:sp>
      <p:sp>
        <p:nvSpPr>
          <p:cNvPr id="4" name="Slide Number Placeholder 3"/>
          <p:cNvSpPr>
            <a:spLocks noGrp="1"/>
          </p:cNvSpPr>
          <p:nvPr>
            <p:ph type="sldNum" sz="quarter" idx="10"/>
          </p:nvPr>
        </p:nvSpPr>
        <p:spPr/>
        <p:txBody>
          <a:bodyPr/>
          <a:lstStyle/>
          <a:p>
            <a:fld id="{51ABD4BD-DEB0-4CCC-965D-E9BE2C85107F}" type="slidenum">
              <a:rPr lang="en-US" smtClean="0"/>
              <a:t>6</a:t>
            </a:fld>
            <a:endParaRPr lang="en-US"/>
          </a:p>
        </p:txBody>
      </p:sp>
    </p:spTree>
    <p:extLst>
      <p:ext uri="{BB962C8B-B14F-4D97-AF65-F5344CB8AC3E}">
        <p14:creationId xmlns:p14="http://schemas.microsoft.com/office/powerpoint/2010/main" val="3661290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BD4BD-DEB0-4CCC-965D-E9BE2C85107F}" type="slidenum">
              <a:rPr lang="en-US" smtClean="0"/>
              <a:t>7</a:t>
            </a:fld>
            <a:endParaRPr lang="en-US"/>
          </a:p>
        </p:txBody>
      </p:sp>
    </p:spTree>
    <p:extLst>
      <p:ext uri="{BB962C8B-B14F-4D97-AF65-F5344CB8AC3E}">
        <p14:creationId xmlns:p14="http://schemas.microsoft.com/office/powerpoint/2010/main" val="3968022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BD4BD-DEB0-4CCC-965D-E9BE2C85107F}" type="slidenum">
              <a:rPr lang="en-US" smtClean="0"/>
              <a:t>9</a:t>
            </a:fld>
            <a:endParaRPr lang="en-US"/>
          </a:p>
        </p:txBody>
      </p:sp>
    </p:spTree>
    <p:extLst>
      <p:ext uri="{BB962C8B-B14F-4D97-AF65-F5344CB8AC3E}">
        <p14:creationId xmlns:p14="http://schemas.microsoft.com/office/powerpoint/2010/main" val="25776690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BD4BD-DEB0-4CCC-965D-E9BE2C85107F}" type="slidenum">
              <a:rPr lang="en-US" smtClean="0"/>
              <a:t>10</a:t>
            </a:fld>
            <a:endParaRPr lang="en-US"/>
          </a:p>
        </p:txBody>
      </p:sp>
    </p:spTree>
    <p:extLst>
      <p:ext uri="{BB962C8B-B14F-4D97-AF65-F5344CB8AC3E}">
        <p14:creationId xmlns:p14="http://schemas.microsoft.com/office/powerpoint/2010/main" val="25776690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BD4BD-DEB0-4CCC-965D-E9BE2C85107F}" type="slidenum">
              <a:rPr lang="en-US" smtClean="0"/>
              <a:t>11</a:t>
            </a:fld>
            <a:endParaRPr lang="en-US"/>
          </a:p>
        </p:txBody>
      </p:sp>
    </p:spTree>
    <p:extLst>
      <p:ext uri="{BB962C8B-B14F-4D97-AF65-F5344CB8AC3E}">
        <p14:creationId xmlns:p14="http://schemas.microsoft.com/office/powerpoint/2010/main" val="26867733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ABD4BD-DEB0-4CCC-965D-E9BE2C85107F}" type="slidenum">
              <a:rPr lang="en-US" smtClean="0"/>
              <a:t>12</a:t>
            </a:fld>
            <a:endParaRPr lang="en-US"/>
          </a:p>
        </p:txBody>
      </p:sp>
    </p:spTree>
    <p:extLst>
      <p:ext uri="{BB962C8B-B14F-4D97-AF65-F5344CB8AC3E}">
        <p14:creationId xmlns:p14="http://schemas.microsoft.com/office/powerpoint/2010/main" val="2954014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809E579-8AF3-42C8-BFB1-CD7856219205}" type="datetimeFigureOut">
              <a:rPr lang="en-US" smtClean="0"/>
              <a:t>7/6/2016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618E3-7E79-4707-84E7-38620D5B571D}" type="slidenum">
              <a:rPr lang="en-US" smtClean="0"/>
              <a:t>‹#›</a:t>
            </a:fld>
            <a:endParaRPr lang="en-US"/>
          </a:p>
        </p:txBody>
      </p:sp>
    </p:spTree>
    <p:extLst>
      <p:ext uri="{BB962C8B-B14F-4D97-AF65-F5344CB8AC3E}">
        <p14:creationId xmlns:p14="http://schemas.microsoft.com/office/powerpoint/2010/main" val="801896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09E579-8AF3-42C8-BFB1-CD7856219205}" type="datetimeFigureOut">
              <a:rPr lang="en-US" smtClean="0"/>
              <a:t>7/6/2016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618E3-7E79-4707-84E7-38620D5B571D}" type="slidenum">
              <a:rPr lang="en-US" smtClean="0"/>
              <a:t>‹#›</a:t>
            </a:fld>
            <a:endParaRPr lang="en-US"/>
          </a:p>
        </p:txBody>
      </p:sp>
    </p:spTree>
    <p:extLst>
      <p:ext uri="{BB962C8B-B14F-4D97-AF65-F5344CB8AC3E}">
        <p14:creationId xmlns:p14="http://schemas.microsoft.com/office/powerpoint/2010/main" val="1408770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09E579-8AF3-42C8-BFB1-CD7856219205}" type="datetimeFigureOut">
              <a:rPr lang="en-US" smtClean="0"/>
              <a:t>7/6/2016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618E3-7E79-4707-84E7-38620D5B571D}" type="slidenum">
              <a:rPr lang="en-US" smtClean="0"/>
              <a:t>‹#›</a:t>
            </a:fld>
            <a:endParaRPr lang="en-US"/>
          </a:p>
        </p:txBody>
      </p:sp>
    </p:spTree>
    <p:extLst>
      <p:ext uri="{BB962C8B-B14F-4D97-AF65-F5344CB8AC3E}">
        <p14:creationId xmlns:p14="http://schemas.microsoft.com/office/powerpoint/2010/main" val="3314044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09E579-8AF3-42C8-BFB1-CD7856219205}" type="datetimeFigureOut">
              <a:rPr lang="en-US" smtClean="0"/>
              <a:t>7/6/2016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618E3-7E79-4707-84E7-38620D5B571D}" type="slidenum">
              <a:rPr lang="en-US" smtClean="0"/>
              <a:t>‹#›</a:t>
            </a:fld>
            <a:endParaRPr lang="en-US"/>
          </a:p>
        </p:txBody>
      </p:sp>
    </p:spTree>
    <p:extLst>
      <p:ext uri="{BB962C8B-B14F-4D97-AF65-F5344CB8AC3E}">
        <p14:creationId xmlns:p14="http://schemas.microsoft.com/office/powerpoint/2010/main" val="1507009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09E579-8AF3-42C8-BFB1-CD7856219205}" type="datetimeFigureOut">
              <a:rPr lang="en-US" smtClean="0"/>
              <a:t>7/6/2016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618E3-7E79-4707-84E7-38620D5B571D}" type="slidenum">
              <a:rPr lang="en-US" smtClean="0"/>
              <a:t>‹#›</a:t>
            </a:fld>
            <a:endParaRPr lang="en-US"/>
          </a:p>
        </p:txBody>
      </p:sp>
    </p:spTree>
    <p:extLst>
      <p:ext uri="{BB962C8B-B14F-4D97-AF65-F5344CB8AC3E}">
        <p14:creationId xmlns:p14="http://schemas.microsoft.com/office/powerpoint/2010/main" val="4070699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09E579-8AF3-42C8-BFB1-CD7856219205}" type="datetimeFigureOut">
              <a:rPr lang="en-US" smtClean="0"/>
              <a:t>7/6/2016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D618E3-7E79-4707-84E7-38620D5B571D}" type="slidenum">
              <a:rPr lang="en-US" smtClean="0"/>
              <a:t>‹#›</a:t>
            </a:fld>
            <a:endParaRPr lang="en-US"/>
          </a:p>
        </p:txBody>
      </p:sp>
    </p:spTree>
    <p:extLst>
      <p:ext uri="{BB962C8B-B14F-4D97-AF65-F5344CB8AC3E}">
        <p14:creationId xmlns:p14="http://schemas.microsoft.com/office/powerpoint/2010/main" val="2637021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09E579-8AF3-42C8-BFB1-CD7856219205}" type="datetimeFigureOut">
              <a:rPr lang="en-US" smtClean="0"/>
              <a:t>7/6/2016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D618E3-7E79-4707-84E7-38620D5B571D}" type="slidenum">
              <a:rPr lang="en-US" smtClean="0"/>
              <a:t>‹#›</a:t>
            </a:fld>
            <a:endParaRPr lang="en-US"/>
          </a:p>
        </p:txBody>
      </p:sp>
    </p:spTree>
    <p:extLst>
      <p:ext uri="{BB962C8B-B14F-4D97-AF65-F5344CB8AC3E}">
        <p14:creationId xmlns:p14="http://schemas.microsoft.com/office/powerpoint/2010/main" val="2597335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09E579-8AF3-42C8-BFB1-CD7856219205}" type="datetimeFigureOut">
              <a:rPr lang="en-US" smtClean="0"/>
              <a:t>7/6/2016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D618E3-7E79-4707-84E7-38620D5B571D}" type="slidenum">
              <a:rPr lang="en-US" smtClean="0"/>
              <a:t>‹#›</a:t>
            </a:fld>
            <a:endParaRPr lang="en-US"/>
          </a:p>
        </p:txBody>
      </p:sp>
    </p:spTree>
    <p:extLst>
      <p:ext uri="{BB962C8B-B14F-4D97-AF65-F5344CB8AC3E}">
        <p14:creationId xmlns:p14="http://schemas.microsoft.com/office/powerpoint/2010/main" val="3426385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09E579-8AF3-42C8-BFB1-CD7856219205}" type="datetimeFigureOut">
              <a:rPr lang="en-US" smtClean="0"/>
              <a:t>7/6/2016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D618E3-7E79-4707-84E7-38620D5B571D}" type="slidenum">
              <a:rPr lang="en-US" smtClean="0"/>
              <a:t>‹#›</a:t>
            </a:fld>
            <a:endParaRPr lang="en-US"/>
          </a:p>
        </p:txBody>
      </p:sp>
    </p:spTree>
    <p:extLst>
      <p:ext uri="{BB962C8B-B14F-4D97-AF65-F5344CB8AC3E}">
        <p14:creationId xmlns:p14="http://schemas.microsoft.com/office/powerpoint/2010/main" val="1146153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09E579-8AF3-42C8-BFB1-CD7856219205}" type="datetimeFigureOut">
              <a:rPr lang="en-US" smtClean="0"/>
              <a:t>7/6/2016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D618E3-7E79-4707-84E7-38620D5B571D}" type="slidenum">
              <a:rPr lang="en-US" smtClean="0"/>
              <a:t>‹#›</a:t>
            </a:fld>
            <a:endParaRPr lang="en-US"/>
          </a:p>
        </p:txBody>
      </p:sp>
    </p:spTree>
    <p:extLst>
      <p:ext uri="{BB962C8B-B14F-4D97-AF65-F5344CB8AC3E}">
        <p14:creationId xmlns:p14="http://schemas.microsoft.com/office/powerpoint/2010/main" val="994546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09E579-8AF3-42C8-BFB1-CD7856219205}" type="datetimeFigureOut">
              <a:rPr lang="en-US" smtClean="0"/>
              <a:t>7/6/2016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D618E3-7E79-4707-84E7-38620D5B571D}" type="slidenum">
              <a:rPr lang="en-US" smtClean="0"/>
              <a:t>‹#›</a:t>
            </a:fld>
            <a:endParaRPr lang="en-US"/>
          </a:p>
        </p:txBody>
      </p:sp>
    </p:spTree>
    <p:extLst>
      <p:ext uri="{BB962C8B-B14F-4D97-AF65-F5344CB8AC3E}">
        <p14:creationId xmlns:p14="http://schemas.microsoft.com/office/powerpoint/2010/main" val="3453521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809E579-8AF3-42C8-BFB1-CD7856219205}" type="datetimeFigureOut">
              <a:rPr lang="en-US" smtClean="0"/>
              <a:t>7/6/2016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8ED618E3-7E79-4707-84E7-38620D5B571D}" type="slidenum">
              <a:rPr lang="en-US" smtClean="0"/>
              <a:t>‹#›</a:t>
            </a:fld>
            <a:endParaRPr lang="en-US"/>
          </a:p>
        </p:txBody>
      </p:sp>
    </p:spTree>
    <p:extLst>
      <p:ext uri="{BB962C8B-B14F-4D97-AF65-F5344CB8AC3E}">
        <p14:creationId xmlns:p14="http://schemas.microsoft.com/office/powerpoint/2010/main" val="9262444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hyperlink" Target="https://www.youtube.com/watch?v=mak8FqhnPKM" TargetMode="External"/><Relationship Id="rId3" Type="http://schemas.openxmlformats.org/officeDocument/2006/relationships/image" Target="../media/image6.png"/><Relationship Id="rId7" Type="http://schemas.openxmlformats.org/officeDocument/2006/relationships/hyperlink" Target="https://www.youtube.com/watch?v=d4VTPLpfGq0"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https://www.youtube.com/watch?v=5A_sKZvoV0o" TargetMode="External"/><Relationship Id="rId5" Type="http://schemas.openxmlformats.org/officeDocument/2006/relationships/hyperlink" Target="http://sustainabilityhub.com/newvideos/" TargetMode="External"/><Relationship Id="rId4" Type="http://schemas.openxmlformats.org/officeDocument/2006/relationships/hyperlink" Target="https://wewanttolearn.wordpress.com/2012/04/16/waste-food-cradle-to-cradle/" TargetMode="External"/><Relationship Id="rId9"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hyperlink" Target="http://www.ceres.org/resources/reports/water-scarcity-climate-change-risks-for-investors-2009" TargetMode="External"/><Relationship Id="rId5" Type="http://schemas.openxmlformats.org/officeDocument/2006/relationships/hyperlink" Target="http://www.econ1.fudan.edu.cn/userfiles/file/20120401070457562.PDF" TargetMode="External"/><Relationship Id="rId4" Type="http://schemas.openxmlformats.org/officeDocument/2006/relationships/hyperlink" Target="http://www.ifm.eng.cam.ac.uk/resources/sustainability/well-dressed/"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hyperlink" Target="http://www.natureworksllc.com/~/media/The_Ingeo_Journey/EcoProfile_LCA/EcoProfile/NTR_CompleteLCA_EcoProfile_1102_pdf.pdf?la=en"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tore.levi.com/waterless/"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hyperlink" Target="http://www.dyecoo.com/co2-dyein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apparelcoalition.org/the-higg-index/"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hyperlink" Target="../assets/section-6.2/WasteEqualsFood_Lecture.pptx" TargetMode="External"/><Relationship Id="rId4" Type="http://schemas.openxmlformats.org/officeDocument/2006/relationships/hyperlink" Target="../assets/section-6.2/C2CJeopardyconverted.ppt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685800" y="895350"/>
            <a:ext cx="7772400" cy="2590800"/>
            <a:chOff x="685800" y="1148833"/>
            <a:chExt cx="7772400" cy="2590800"/>
          </a:xfrm>
        </p:grpSpPr>
        <p:sp>
          <p:nvSpPr>
            <p:cNvPr id="5" name="Title 3"/>
            <p:cNvSpPr txBox="1">
              <a:spLocks/>
            </p:cNvSpPr>
            <p:nvPr/>
          </p:nvSpPr>
          <p:spPr>
            <a:xfrm>
              <a:off x="685800" y="1758433"/>
              <a:ext cx="7772400" cy="145586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rgbClr val="FF0000"/>
                  </a:solidFill>
                </a:rPr>
                <a:t>REMOVE THIS SLIDE</a:t>
              </a:r>
              <a:br>
                <a:rPr lang="en-US" dirty="0">
                  <a:solidFill>
                    <a:srgbClr val="FF0000"/>
                  </a:solidFill>
                </a:rPr>
              </a:br>
              <a:r>
                <a:rPr lang="en-US" dirty="0">
                  <a:solidFill>
                    <a:srgbClr val="FF0000"/>
                  </a:solidFill>
                </a:rPr>
                <a:t>BEFORE PRESENTING</a:t>
              </a:r>
            </a:p>
          </p:txBody>
        </p:sp>
        <p:sp>
          <p:nvSpPr>
            <p:cNvPr id="6" name="Subtitle 4"/>
            <p:cNvSpPr txBox="1">
              <a:spLocks/>
            </p:cNvSpPr>
            <p:nvPr/>
          </p:nvSpPr>
          <p:spPr>
            <a:xfrm>
              <a:off x="1371600" y="3434833"/>
              <a:ext cx="6400800" cy="304800"/>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1400" dirty="0"/>
                <a:t>Customize this presentation to fit your needs. Please add or remove content.</a:t>
              </a:r>
            </a:p>
          </p:txBody>
        </p:sp>
        <p:sp>
          <p:nvSpPr>
            <p:cNvPr id="7" name="TextBox 6"/>
            <p:cNvSpPr txBox="1"/>
            <p:nvPr/>
          </p:nvSpPr>
          <p:spPr>
            <a:xfrm>
              <a:off x="2628900" y="1148833"/>
              <a:ext cx="3886200" cy="461665"/>
            </a:xfrm>
            <a:prstGeom prst="rect">
              <a:avLst/>
            </a:prstGeom>
            <a:noFill/>
          </p:spPr>
          <p:txBody>
            <a:bodyPr wrap="square" rtlCol="0">
              <a:spAutoFit/>
            </a:bodyPr>
            <a:lstStyle/>
            <a:p>
              <a:pPr algn="ctr"/>
              <a:r>
                <a:rPr lang="en-US" sz="2400" dirty="0">
                  <a:solidFill>
                    <a:srgbClr val="000000"/>
                  </a:solidFill>
                </a:rPr>
                <a:t>Educator Instructions</a:t>
              </a:r>
            </a:p>
          </p:txBody>
        </p:sp>
      </p:gr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98056" y="4400550"/>
            <a:ext cx="2147887" cy="303374"/>
          </a:xfrm>
          <a:prstGeom prst="rect">
            <a:avLst/>
          </a:prstGeom>
          <a:blipFill dpi="0" rotWithShape="1">
            <a:blip r:embed="rId3">
              <a:alphaModFix amt="0"/>
              <a:duotone>
                <a:schemeClr val="bg2">
                  <a:shade val="45000"/>
                  <a:satMod val="135000"/>
                </a:schemeClr>
                <a:prstClr val="white"/>
              </a:duotone>
            </a:blip>
            <a:srcRect/>
            <a:stretch>
              <a:fillRect/>
            </a:stretch>
          </a:blipFill>
          <a:ln>
            <a:noFill/>
          </a:ln>
        </p:spPr>
      </p:pic>
    </p:spTree>
    <p:extLst>
      <p:ext uri="{BB962C8B-B14F-4D97-AF65-F5344CB8AC3E}">
        <p14:creationId xmlns:p14="http://schemas.microsoft.com/office/powerpoint/2010/main" val="3692361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823460"/>
            <a:ext cx="9144000" cy="320040"/>
          </a:xfrm>
          <a:prstGeom prst="rect">
            <a:avLst/>
          </a:prstGeom>
        </p:spPr>
      </p:pic>
      <p:sp>
        <p:nvSpPr>
          <p:cNvPr id="11" name="Rectangle 10"/>
          <p:cNvSpPr/>
          <p:nvPr/>
        </p:nvSpPr>
        <p:spPr>
          <a:xfrm>
            <a:off x="0" y="0"/>
            <a:ext cx="4572000" cy="5143500"/>
          </a:xfrm>
          <a:prstGeom prst="rect">
            <a:avLst/>
          </a:prstGeom>
          <a:solidFill>
            <a:srgbClr val="034F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p:cNvGrpSpPr/>
          <p:nvPr/>
        </p:nvGrpSpPr>
        <p:grpSpPr>
          <a:xfrm>
            <a:off x="381000" y="666750"/>
            <a:ext cx="8382000" cy="3352800"/>
            <a:chOff x="381000" y="923925"/>
            <a:chExt cx="8382000" cy="3352800"/>
          </a:xfrm>
        </p:grpSpPr>
        <p:sp>
          <p:nvSpPr>
            <p:cNvPr id="3" name="TextBox 2"/>
            <p:cNvSpPr txBox="1"/>
            <p:nvPr/>
          </p:nvSpPr>
          <p:spPr>
            <a:xfrm>
              <a:off x="381000" y="1847850"/>
              <a:ext cx="3840480" cy="943848"/>
            </a:xfrm>
            <a:prstGeom prst="rect">
              <a:avLst/>
            </a:prstGeom>
            <a:noFill/>
          </p:spPr>
          <p:txBody>
            <a:bodyPr wrap="square" tIns="0" rtlCol="0">
              <a:spAutoFit/>
            </a:bodyPr>
            <a:lstStyle/>
            <a:p>
              <a:pPr algn="r">
                <a:lnSpc>
                  <a:spcPts val="3500"/>
                </a:lnSpc>
              </a:pPr>
              <a:r>
                <a:rPr lang="en-US" sz="3000" dirty="0">
                  <a:solidFill>
                    <a:schemeClr val="bg1"/>
                  </a:solidFill>
                  <a:latin typeface="Impact" panose="020B0806030902050204" pitchFamily="34" charset="0"/>
                </a:rPr>
                <a:t>MORE INFORMATION</a:t>
              </a:r>
              <a:br>
                <a:rPr lang="en-US" sz="3000" dirty="0">
                  <a:solidFill>
                    <a:schemeClr val="bg1"/>
                  </a:solidFill>
                  <a:latin typeface="Impact" panose="020B0806030902050204" pitchFamily="34" charset="0"/>
                </a:rPr>
              </a:br>
              <a:r>
                <a:rPr lang="en-US" sz="3000" dirty="0">
                  <a:solidFill>
                    <a:schemeClr val="bg1"/>
                  </a:solidFill>
                  <a:latin typeface="Impact" panose="020B0806030902050204" pitchFamily="34" charset="0"/>
                </a:rPr>
                <a:t>AND RESOURCES</a:t>
              </a:r>
            </a:p>
          </p:txBody>
        </p:sp>
        <p:sp>
          <p:nvSpPr>
            <p:cNvPr id="6" name="Title 1"/>
            <p:cNvSpPr txBox="1">
              <a:spLocks/>
            </p:cNvSpPr>
            <p:nvPr/>
          </p:nvSpPr>
          <p:spPr>
            <a:xfrm>
              <a:off x="4922520" y="923925"/>
              <a:ext cx="3840480" cy="3352800"/>
            </a:xfrm>
            <a:prstGeom prst="rect">
              <a:avLst/>
            </a:prstGeom>
          </p:spPr>
          <p:txBody>
            <a:bodyPr tIns="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ts val="1500"/>
                </a:lnSpc>
                <a:spcBef>
                  <a:spcPts val="1200"/>
                </a:spcBef>
                <a:buClr>
                  <a:srgbClr val="A2C4DB"/>
                </a:buClr>
              </a:pPr>
              <a:r>
                <a:rPr lang="en-US" sz="1000" dirty="0" err="1">
                  <a:solidFill>
                    <a:srgbClr val="323232"/>
                  </a:solidFill>
                  <a:latin typeface="Verdana" panose="020B0604030504040204" pitchFamily="34" charset="0"/>
                  <a:cs typeface="Lato" panose="020F0502020204030203" pitchFamily="34" charset="0"/>
                </a:rPr>
                <a:t>WeWantToLearn.Net</a:t>
              </a:r>
              <a:r>
                <a:rPr lang="en-US" sz="1000" dirty="0">
                  <a:solidFill>
                    <a:srgbClr val="323232"/>
                  </a:solidFill>
                  <a:latin typeface="Verdana" panose="020B0604030504040204" pitchFamily="34" charset="0"/>
                  <a:cs typeface="Lato" panose="020F0502020204030203" pitchFamily="34" charset="0"/>
                </a:rPr>
                <a:t> Waste = Food (Cradle to Cradle) (49:19 minutes) </a:t>
              </a:r>
              <a:r>
                <a:rPr lang="en-US" sz="1000" dirty="0">
                  <a:solidFill>
                    <a:srgbClr val="323232"/>
                  </a:solidFill>
                  <a:latin typeface="Verdana" panose="020B0604030504040204" pitchFamily="34" charset="0"/>
                  <a:cs typeface="Lato" panose="020F0502020204030203" pitchFamily="34" charset="0"/>
                  <a:hlinkClick r:id="rId4"/>
                </a:rPr>
                <a:t>https://wewanttolearn.wordpress.com/2012/04/16/waste-food-cradle-to-cradle/</a:t>
              </a:r>
              <a:endParaRPr lang="en-US" sz="1000" dirty="0">
                <a:solidFill>
                  <a:srgbClr val="323232"/>
                </a:solidFill>
                <a:latin typeface="Verdana" panose="020B0604030504040204" pitchFamily="34" charset="0"/>
                <a:cs typeface="Lato" panose="020F0502020204030203" pitchFamily="34" charset="0"/>
              </a:endParaRPr>
            </a:p>
            <a:p>
              <a:pPr algn="l">
                <a:lnSpc>
                  <a:spcPts val="1500"/>
                </a:lnSpc>
                <a:spcBef>
                  <a:spcPts val="1200"/>
                </a:spcBef>
                <a:buClr>
                  <a:srgbClr val="A2C4DB"/>
                </a:buClr>
              </a:pPr>
              <a:r>
                <a:rPr lang="en-US" sz="1000" dirty="0">
                  <a:solidFill>
                    <a:srgbClr val="323232"/>
                  </a:solidFill>
                  <a:latin typeface="Verdana" panose="020B0604030504040204" pitchFamily="34" charset="0"/>
                  <a:cs typeface="Lato" panose="020F0502020204030203" pitchFamily="34" charset="0"/>
                </a:rPr>
                <a:t>On this page </a:t>
              </a:r>
              <a:r>
                <a:rPr lang="en-US" sz="1000" i="1" dirty="0">
                  <a:solidFill>
                    <a:srgbClr val="323232"/>
                  </a:solidFill>
                  <a:latin typeface="Verdana" panose="020B0604030504040204" pitchFamily="34" charset="0"/>
                  <a:cs typeface="Lato" panose="020F0502020204030203" pitchFamily="34" charset="0"/>
                </a:rPr>
                <a:t>A Business Leading on Sustainability about Interface Carpet </a:t>
              </a:r>
              <a:r>
                <a:rPr lang="en-US" sz="1000" dirty="0">
                  <a:solidFill>
                    <a:srgbClr val="323232"/>
                  </a:solidFill>
                  <a:latin typeface="Verdana" panose="020B0604030504040204" pitchFamily="34" charset="0"/>
                  <a:cs typeface="Lato" panose="020F0502020204030203" pitchFamily="34" charset="0"/>
                </a:rPr>
                <a:t>(5:17 minutes) </a:t>
              </a:r>
              <a:r>
                <a:rPr lang="en-US" sz="1000" dirty="0">
                  <a:solidFill>
                    <a:srgbClr val="323232"/>
                  </a:solidFill>
                  <a:latin typeface="Verdana" panose="020B0604030504040204" pitchFamily="34" charset="0"/>
                  <a:cs typeface="Lato" panose="020F0502020204030203" pitchFamily="34" charset="0"/>
                  <a:hlinkClick r:id="rId5"/>
                </a:rPr>
                <a:t>http://sustainabilityhub.com/newvideos/</a:t>
              </a:r>
              <a:endParaRPr lang="en-US" sz="1000" dirty="0">
                <a:solidFill>
                  <a:srgbClr val="323232"/>
                </a:solidFill>
                <a:latin typeface="Verdana" panose="020B0604030504040204" pitchFamily="34" charset="0"/>
                <a:cs typeface="Lato" panose="020F0502020204030203" pitchFamily="34" charset="0"/>
              </a:endParaRPr>
            </a:p>
            <a:p>
              <a:pPr algn="l">
                <a:lnSpc>
                  <a:spcPts val="1500"/>
                </a:lnSpc>
                <a:spcBef>
                  <a:spcPts val="1200"/>
                </a:spcBef>
                <a:buClr>
                  <a:srgbClr val="A2C4DB"/>
                </a:buClr>
              </a:pPr>
              <a:r>
                <a:rPr lang="en-US" sz="1000" dirty="0">
                  <a:solidFill>
                    <a:srgbClr val="323232"/>
                  </a:solidFill>
                  <a:latin typeface="Verdana" panose="020B0604030504040204" pitchFamily="34" charset="0"/>
                  <a:cs typeface="Lato" panose="020F0502020204030203" pitchFamily="34" charset="0"/>
                </a:rPr>
                <a:t>V&amp;A joint fashion and climate change hackathon </a:t>
              </a:r>
              <a:r>
                <a:rPr lang="en-US" sz="1000" dirty="0">
                  <a:solidFill>
                    <a:srgbClr val="323232"/>
                  </a:solidFill>
                  <a:latin typeface="Verdana" panose="020B0604030504040204" pitchFamily="34" charset="0"/>
                  <a:cs typeface="Lato" panose="020F0502020204030203" pitchFamily="34" charset="0"/>
                  <a:hlinkClick r:id="rId6"/>
                </a:rPr>
                <a:t>https://www.youtube.com/watch?v=5A_sKZvoV0o</a:t>
              </a:r>
              <a:endParaRPr lang="en-US" sz="1000" dirty="0">
                <a:solidFill>
                  <a:srgbClr val="323232"/>
                </a:solidFill>
                <a:latin typeface="Verdana" panose="020B0604030504040204" pitchFamily="34" charset="0"/>
                <a:cs typeface="Lato" panose="020F0502020204030203" pitchFamily="34" charset="0"/>
              </a:endParaRPr>
            </a:p>
            <a:p>
              <a:pPr algn="l">
                <a:lnSpc>
                  <a:spcPts val="1500"/>
                </a:lnSpc>
                <a:spcBef>
                  <a:spcPts val="1200"/>
                </a:spcBef>
                <a:buClr>
                  <a:srgbClr val="A2C4DB"/>
                </a:buClr>
              </a:pPr>
              <a:r>
                <a:rPr lang="en-US" sz="1000" dirty="0">
                  <a:solidFill>
                    <a:srgbClr val="323232"/>
                  </a:solidFill>
                  <a:latin typeface="Verdana" panose="020B0604030504040204" pitchFamily="34" charset="0"/>
                  <a:cs typeface="Lato" panose="020F0502020204030203" pitchFamily="34" charset="0"/>
                </a:rPr>
                <a:t>TED Talk Changing the World Through Fashion:</a:t>
              </a:r>
              <a:br>
                <a:rPr lang="en-US" sz="1000" dirty="0">
                  <a:solidFill>
                    <a:srgbClr val="323232"/>
                  </a:solidFill>
                  <a:latin typeface="Verdana" panose="020B0604030504040204" pitchFamily="34" charset="0"/>
                  <a:cs typeface="Lato" panose="020F0502020204030203" pitchFamily="34" charset="0"/>
                </a:rPr>
              </a:br>
              <a:r>
                <a:rPr lang="en-US" sz="1000" dirty="0">
                  <a:solidFill>
                    <a:srgbClr val="323232"/>
                  </a:solidFill>
                  <a:latin typeface="Verdana" panose="020B0604030504040204" pitchFamily="34" charset="0"/>
                  <a:cs typeface="Lato" panose="020F0502020204030203" pitchFamily="34" charset="0"/>
                </a:rPr>
                <a:t>Eva Kruse  </a:t>
              </a:r>
              <a:r>
                <a:rPr lang="en-US" sz="1000" dirty="0">
                  <a:solidFill>
                    <a:srgbClr val="323232"/>
                  </a:solidFill>
                  <a:latin typeface="Verdana" panose="020B0604030504040204" pitchFamily="34" charset="0"/>
                  <a:cs typeface="Lato" panose="020F0502020204030203" pitchFamily="34" charset="0"/>
                  <a:hlinkClick r:id="rId7"/>
                </a:rPr>
                <a:t>https://www.youtube.com/watch?v=d4VTPLpfGq0</a:t>
              </a:r>
              <a:endParaRPr lang="en-US" sz="1000" dirty="0">
                <a:solidFill>
                  <a:srgbClr val="323232"/>
                </a:solidFill>
                <a:latin typeface="Verdana" panose="020B0604030504040204" pitchFamily="34" charset="0"/>
                <a:cs typeface="Lato" panose="020F0502020204030203" pitchFamily="34" charset="0"/>
              </a:endParaRPr>
            </a:p>
            <a:p>
              <a:pPr algn="l">
                <a:lnSpc>
                  <a:spcPts val="1500"/>
                </a:lnSpc>
                <a:spcBef>
                  <a:spcPts val="1200"/>
                </a:spcBef>
                <a:buClr>
                  <a:srgbClr val="A2C4DB"/>
                </a:buClr>
              </a:pPr>
              <a:r>
                <a:rPr lang="en-US" sz="1000" dirty="0">
                  <a:solidFill>
                    <a:srgbClr val="323232"/>
                  </a:solidFill>
                  <a:latin typeface="Verdana" panose="020B0604030504040204" pitchFamily="34" charset="0"/>
                  <a:cs typeface="Lato" panose="020F0502020204030203" pitchFamily="34" charset="0"/>
                </a:rPr>
                <a:t>Nicole Bridger: Sustainable Fashion </a:t>
              </a:r>
              <a:r>
                <a:rPr lang="en-US" sz="1000" dirty="0">
                  <a:solidFill>
                    <a:srgbClr val="323232"/>
                  </a:solidFill>
                  <a:latin typeface="Verdana" panose="020B0604030504040204" pitchFamily="34" charset="0"/>
                  <a:cs typeface="Lato" panose="020F0502020204030203" pitchFamily="34" charset="0"/>
                  <a:hlinkClick r:id="rId8"/>
                </a:rPr>
                <a:t>https://www.youtube.com/watch?v=mak8FqhnPKM</a:t>
              </a:r>
              <a:endParaRPr lang="en-US" sz="1000" dirty="0">
                <a:solidFill>
                  <a:srgbClr val="034F83"/>
                </a:solidFill>
                <a:latin typeface="Verdana" panose="020B0604030504040204" pitchFamily="34" charset="0"/>
                <a:cs typeface="Lato" panose="020F0502020204030203" pitchFamily="34" charset="0"/>
              </a:endParaRPr>
            </a:p>
          </p:txBody>
        </p:sp>
      </p:grpSp>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85505" y="4857750"/>
            <a:ext cx="1642574" cy="232002"/>
          </a:xfrm>
          <a:prstGeom prst="rect">
            <a:avLst/>
          </a:prstGeom>
        </p:spPr>
      </p:pic>
    </p:spTree>
    <p:extLst>
      <p:ext uri="{BB962C8B-B14F-4D97-AF65-F5344CB8AC3E}">
        <p14:creationId xmlns:p14="http://schemas.microsoft.com/office/powerpoint/2010/main" val="417301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823460"/>
            <a:ext cx="9144000" cy="320040"/>
          </a:xfrm>
          <a:prstGeom prst="rect">
            <a:avLst/>
          </a:prstGeom>
        </p:spPr>
      </p:pic>
      <p:sp>
        <p:nvSpPr>
          <p:cNvPr id="11" name="Rectangle 10"/>
          <p:cNvSpPr/>
          <p:nvPr/>
        </p:nvSpPr>
        <p:spPr>
          <a:xfrm>
            <a:off x="0" y="0"/>
            <a:ext cx="4572000" cy="5143500"/>
          </a:xfrm>
          <a:prstGeom prst="rect">
            <a:avLst/>
          </a:prstGeom>
          <a:solidFill>
            <a:srgbClr val="034F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p:cNvGrpSpPr/>
          <p:nvPr/>
        </p:nvGrpSpPr>
        <p:grpSpPr>
          <a:xfrm>
            <a:off x="381000" y="438150"/>
            <a:ext cx="8382000" cy="4191000"/>
            <a:chOff x="381000" y="695325"/>
            <a:chExt cx="8382000" cy="4191000"/>
          </a:xfrm>
        </p:grpSpPr>
        <p:sp>
          <p:nvSpPr>
            <p:cNvPr id="3" name="TextBox 2"/>
            <p:cNvSpPr txBox="1"/>
            <p:nvPr/>
          </p:nvSpPr>
          <p:spPr>
            <a:xfrm>
              <a:off x="381000" y="1847850"/>
              <a:ext cx="3840480" cy="495007"/>
            </a:xfrm>
            <a:prstGeom prst="rect">
              <a:avLst/>
            </a:prstGeom>
            <a:noFill/>
          </p:spPr>
          <p:txBody>
            <a:bodyPr wrap="square" tIns="0" rtlCol="0">
              <a:spAutoFit/>
            </a:bodyPr>
            <a:lstStyle/>
            <a:p>
              <a:pPr algn="r">
                <a:lnSpc>
                  <a:spcPts val="3500"/>
                </a:lnSpc>
              </a:pPr>
              <a:r>
                <a:rPr lang="en-US" sz="3000" dirty="0">
                  <a:solidFill>
                    <a:schemeClr val="bg1"/>
                  </a:solidFill>
                  <a:latin typeface="Impact" panose="020B0806030902050204" pitchFamily="34" charset="0"/>
                </a:rPr>
                <a:t>REFERENCES</a:t>
              </a:r>
            </a:p>
          </p:txBody>
        </p:sp>
        <p:sp>
          <p:nvSpPr>
            <p:cNvPr id="6" name="Title 1"/>
            <p:cNvSpPr txBox="1">
              <a:spLocks/>
            </p:cNvSpPr>
            <p:nvPr/>
          </p:nvSpPr>
          <p:spPr>
            <a:xfrm>
              <a:off x="4922520" y="695325"/>
              <a:ext cx="3840480" cy="4191000"/>
            </a:xfrm>
            <a:prstGeom prst="rect">
              <a:avLst/>
            </a:prstGeom>
          </p:spPr>
          <p:txBody>
            <a:bodyPr tIns="0">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ts val="1500"/>
                </a:lnSpc>
                <a:spcBef>
                  <a:spcPts val="1200"/>
                </a:spcBef>
                <a:buClr>
                  <a:srgbClr val="A2C4DB"/>
                </a:buClr>
              </a:pPr>
              <a:r>
                <a:rPr lang="en-US" sz="1000" dirty="0" err="1">
                  <a:solidFill>
                    <a:srgbClr val="323232"/>
                  </a:solidFill>
                  <a:latin typeface="Verdana" panose="020B0604030504040204" pitchFamily="34" charset="0"/>
                  <a:cs typeface="Lato" panose="020F0502020204030203" pitchFamily="34" charset="0"/>
                </a:rPr>
                <a:t>Allwood</a:t>
              </a:r>
              <a:r>
                <a:rPr lang="en-US" sz="1000" dirty="0">
                  <a:solidFill>
                    <a:srgbClr val="323232"/>
                  </a:solidFill>
                  <a:latin typeface="Verdana" panose="020B0604030504040204" pitchFamily="34" charset="0"/>
                  <a:cs typeface="Lato" panose="020F0502020204030203" pitchFamily="34" charset="0"/>
                </a:rPr>
                <a:t>, J.M., </a:t>
              </a:r>
              <a:r>
                <a:rPr lang="en-US" sz="1000" dirty="0" err="1">
                  <a:solidFill>
                    <a:srgbClr val="323232"/>
                  </a:solidFill>
                  <a:latin typeface="Verdana" panose="020B0604030504040204" pitchFamily="34" charset="0"/>
                  <a:cs typeface="Lato" panose="020F0502020204030203" pitchFamily="34" charset="0"/>
                </a:rPr>
                <a:t>Laursen</a:t>
              </a:r>
              <a:r>
                <a:rPr lang="en-US" sz="1000" dirty="0">
                  <a:solidFill>
                    <a:srgbClr val="323232"/>
                  </a:solidFill>
                  <a:latin typeface="Verdana" panose="020B0604030504040204" pitchFamily="34" charset="0"/>
                  <a:cs typeface="Lato" panose="020F0502020204030203" pitchFamily="34" charset="0"/>
                </a:rPr>
                <a:t>, S.E., de Rodríguez, C.M., &amp; </a:t>
              </a:r>
              <a:r>
                <a:rPr lang="en-US" sz="1000" dirty="0" err="1">
                  <a:solidFill>
                    <a:srgbClr val="323232"/>
                  </a:solidFill>
                  <a:latin typeface="Verdana" panose="020B0604030504040204" pitchFamily="34" charset="0"/>
                  <a:cs typeface="Lato" panose="020F0502020204030203" pitchFamily="34" charset="0"/>
                </a:rPr>
                <a:t>Bocken</a:t>
              </a:r>
              <a:r>
                <a:rPr lang="en-US" sz="1000" dirty="0">
                  <a:solidFill>
                    <a:srgbClr val="323232"/>
                  </a:solidFill>
                  <a:latin typeface="Verdana" panose="020B0604030504040204" pitchFamily="34" charset="0"/>
                  <a:cs typeface="Lato" panose="020F0502020204030203" pitchFamily="34" charset="0"/>
                </a:rPr>
                <a:t>, N.M.P. (2015). Well dressed?: The present and future sustainability of clothing and textiles in the United Kingdom, 42. Available: </a:t>
              </a:r>
              <a:r>
                <a:rPr lang="en-US" sz="1000" dirty="0">
                  <a:solidFill>
                    <a:srgbClr val="323232"/>
                  </a:solidFill>
                  <a:latin typeface="Verdana" panose="020B0604030504040204" pitchFamily="34" charset="0"/>
                  <a:cs typeface="Lato" panose="020F0502020204030203" pitchFamily="34" charset="0"/>
                  <a:hlinkClick r:id="rId4"/>
                </a:rPr>
                <a:t>http://www.ifm.eng.cam.ac.uk/resources/sustainability/well-dressed/</a:t>
              </a:r>
              <a:endParaRPr lang="en-US" sz="1000" dirty="0">
                <a:solidFill>
                  <a:srgbClr val="323232"/>
                </a:solidFill>
                <a:latin typeface="Verdana" panose="020B0604030504040204" pitchFamily="34" charset="0"/>
                <a:cs typeface="Lato" panose="020F0502020204030203" pitchFamily="34" charset="0"/>
              </a:endParaRPr>
            </a:p>
            <a:p>
              <a:pPr algn="l">
                <a:lnSpc>
                  <a:spcPts val="1500"/>
                </a:lnSpc>
                <a:spcBef>
                  <a:spcPts val="1200"/>
                </a:spcBef>
                <a:buClr>
                  <a:srgbClr val="A2C4DB"/>
                </a:buClr>
              </a:pPr>
              <a:r>
                <a:rPr lang="en-US" sz="1000" dirty="0">
                  <a:solidFill>
                    <a:srgbClr val="323232"/>
                  </a:solidFill>
                  <a:latin typeface="Verdana" panose="020B0604030504040204" pitchFamily="34" charset="0"/>
                  <a:cs typeface="Lato" panose="020F0502020204030203" pitchFamily="34" charset="0"/>
                </a:rPr>
                <a:t>Bell, D.E., Nitin S., &amp; </a:t>
              </a:r>
              <a:r>
                <a:rPr lang="en-US" sz="1000" dirty="0" err="1">
                  <a:solidFill>
                    <a:srgbClr val="323232"/>
                  </a:solidFill>
                  <a:latin typeface="Verdana" panose="020B0604030504040204" pitchFamily="34" charset="0"/>
                  <a:cs typeface="Lato" panose="020F0502020204030203" pitchFamily="34" charset="0"/>
                </a:rPr>
                <a:t>Winig</a:t>
              </a:r>
              <a:r>
                <a:rPr lang="en-US" sz="1000" dirty="0">
                  <a:solidFill>
                    <a:srgbClr val="323232"/>
                  </a:solidFill>
                  <a:latin typeface="Verdana" panose="020B0604030504040204" pitchFamily="34" charset="0"/>
                  <a:cs typeface="Lato" panose="020F0502020204030203" pitchFamily="34" charset="0"/>
                </a:rPr>
                <a:t>, L. Marks and Spencer: Plan A. Harvard Business School Case 509-029,</a:t>
              </a:r>
              <a:br>
                <a:rPr lang="en-US" sz="1000" dirty="0">
                  <a:solidFill>
                    <a:srgbClr val="323232"/>
                  </a:solidFill>
                  <a:latin typeface="Verdana" panose="020B0604030504040204" pitchFamily="34" charset="0"/>
                  <a:cs typeface="Lato" panose="020F0502020204030203" pitchFamily="34" charset="0"/>
                </a:rPr>
              </a:br>
              <a:r>
                <a:rPr lang="en-US" sz="1000" dirty="0">
                  <a:solidFill>
                    <a:srgbClr val="323232"/>
                  </a:solidFill>
                  <a:latin typeface="Verdana" panose="020B0604030504040204" pitchFamily="34" charset="0"/>
                  <a:cs typeface="Lato" panose="020F0502020204030203" pitchFamily="34" charset="0"/>
                </a:rPr>
                <a:t>January 2009. Available:  </a:t>
              </a:r>
              <a:r>
                <a:rPr lang="en-US" sz="1000" dirty="0">
                  <a:solidFill>
                    <a:srgbClr val="323232"/>
                  </a:solidFill>
                  <a:latin typeface="Verdana" panose="020B0604030504040204" pitchFamily="34" charset="0"/>
                  <a:cs typeface="Lato" panose="020F0502020204030203" pitchFamily="34" charset="0"/>
                  <a:hlinkClick r:id="rId5"/>
                </a:rPr>
                <a:t>http://www.econ1.fudan.edu.cn/userfiles/file/20120401070457562.PDF</a:t>
              </a:r>
              <a:endParaRPr lang="en-US" sz="1000" dirty="0">
                <a:solidFill>
                  <a:srgbClr val="323232"/>
                </a:solidFill>
                <a:latin typeface="Verdana" panose="020B0604030504040204" pitchFamily="34" charset="0"/>
                <a:cs typeface="Lato" panose="020F0502020204030203" pitchFamily="34" charset="0"/>
              </a:endParaRPr>
            </a:p>
            <a:p>
              <a:pPr algn="l">
                <a:lnSpc>
                  <a:spcPts val="1500"/>
                </a:lnSpc>
                <a:spcBef>
                  <a:spcPts val="1200"/>
                </a:spcBef>
                <a:buClr>
                  <a:srgbClr val="A2C4DB"/>
                </a:buClr>
              </a:pPr>
              <a:r>
                <a:rPr lang="en-US" sz="1000" dirty="0" err="1">
                  <a:solidFill>
                    <a:srgbClr val="323232"/>
                  </a:solidFill>
                  <a:latin typeface="Verdana" panose="020B0604030504040204" pitchFamily="34" charset="0"/>
                  <a:cs typeface="Lato" panose="020F0502020204030203" pitchFamily="34" charset="0"/>
                </a:rPr>
                <a:t>Chouinard</a:t>
              </a:r>
              <a:r>
                <a:rPr lang="en-US" sz="1000" dirty="0">
                  <a:solidFill>
                    <a:srgbClr val="323232"/>
                  </a:solidFill>
                  <a:latin typeface="Verdana" panose="020B0604030504040204" pitchFamily="34" charset="0"/>
                  <a:cs typeface="Lato" panose="020F0502020204030203" pitchFamily="34" charset="0"/>
                </a:rPr>
                <a:t>, Y. &amp; Brown. M.S. (1997). Going organic: converting Patagonia's cotton product line. Journal of Industrial Ecology 1(1), 117-129.</a:t>
              </a:r>
            </a:p>
            <a:p>
              <a:pPr algn="l">
                <a:lnSpc>
                  <a:spcPts val="1500"/>
                </a:lnSpc>
                <a:spcBef>
                  <a:spcPts val="1200"/>
                </a:spcBef>
                <a:buClr>
                  <a:srgbClr val="A2C4DB"/>
                </a:buClr>
              </a:pPr>
              <a:r>
                <a:rPr lang="en-US" sz="1000" dirty="0">
                  <a:solidFill>
                    <a:srgbClr val="323232"/>
                  </a:solidFill>
                  <a:latin typeface="Verdana" panose="020B0604030504040204" pitchFamily="34" charset="0"/>
                  <a:cs typeface="Lato" panose="020F0502020204030203" pitchFamily="34" charset="0"/>
                </a:rPr>
                <a:t>Morrison, J., </a:t>
              </a:r>
              <a:r>
                <a:rPr lang="en-US" sz="1000" dirty="0" err="1">
                  <a:solidFill>
                    <a:srgbClr val="323232"/>
                  </a:solidFill>
                  <a:latin typeface="Verdana" panose="020B0604030504040204" pitchFamily="34" charset="0"/>
                  <a:cs typeface="Lato" panose="020F0502020204030203" pitchFamily="34" charset="0"/>
                </a:rPr>
                <a:t>Morikawa</a:t>
              </a:r>
              <a:r>
                <a:rPr lang="en-US" sz="1000" dirty="0">
                  <a:solidFill>
                    <a:srgbClr val="323232"/>
                  </a:solidFill>
                  <a:latin typeface="Verdana" panose="020B0604030504040204" pitchFamily="34" charset="0"/>
                  <a:cs typeface="Lato" panose="020F0502020204030203" pitchFamily="34" charset="0"/>
                </a:rPr>
                <a:t>, M., Murphy, M., &amp; Schulte, P. (2009). Water scarcity &amp; climate change: Growing risks for businesses and investors. Oakland, CA: Pacific Institute. Available: </a:t>
              </a:r>
              <a:r>
                <a:rPr lang="en-US" sz="1000" dirty="0">
                  <a:solidFill>
                    <a:srgbClr val="323232"/>
                  </a:solidFill>
                  <a:latin typeface="Verdana" panose="020B0604030504040204" pitchFamily="34" charset="0"/>
                  <a:cs typeface="Lato" panose="020F0502020204030203" pitchFamily="34" charset="0"/>
                  <a:hlinkClick r:id="rId6"/>
                </a:rPr>
                <a:t>http://www.ceres.org/resources/reports/water-scarcity-climate-change-risks-for-investors-2009</a:t>
              </a:r>
              <a:endParaRPr lang="en-US" sz="1000" dirty="0">
                <a:solidFill>
                  <a:srgbClr val="034F83"/>
                </a:solidFill>
                <a:latin typeface="Verdana" panose="020B0604030504040204" pitchFamily="34" charset="0"/>
                <a:cs typeface="Lato" panose="020F0502020204030203" pitchFamily="34" charset="0"/>
              </a:endParaRPr>
            </a:p>
          </p:txBody>
        </p:sp>
      </p:grpSp>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85505" y="4857750"/>
            <a:ext cx="1642574" cy="232002"/>
          </a:xfrm>
          <a:prstGeom prst="rect">
            <a:avLst/>
          </a:prstGeom>
        </p:spPr>
      </p:pic>
    </p:spTree>
    <p:extLst>
      <p:ext uri="{BB962C8B-B14F-4D97-AF65-F5344CB8AC3E}">
        <p14:creationId xmlns:p14="http://schemas.microsoft.com/office/powerpoint/2010/main" val="2886619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823460"/>
            <a:ext cx="9144000" cy="320040"/>
          </a:xfrm>
          <a:prstGeom prst="rect">
            <a:avLst/>
          </a:prstGeom>
        </p:spPr>
      </p:pic>
      <p:sp>
        <p:nvSpPr>
          <p:cNvPr id="11" name="Rectangle 10"/>
          <p:cNvSpPr/>
          <p:nvPr/>
        </p:nvSpPr>
        <p:spPr>
          <a:xfrm>
            <a:off x="0" y="0"/>
            <a:ext cx="4572000" cy="5143500"/>
          </a:xfrm>
          <a:prstGeom prst="rect">
            <a:avLst/>
          </a:prstGeom>
          <a:solidFill>
            <a:srgbClr val="034F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p:cNvGrpSpPr/>
          <p:nvPr/>
        </p:nvGrpSpPr>
        <p:grpSpPr>
          <a:xfrm>
            <a:off x="381000" y="781050"/>
            <a:ext cx="8382000" cy="3581400"/>
            <a:chOff x="381000" y="1038225"/>
            <a:chExt cx="8382000" cy="3581400"/>
          </a:xfrm>
        </p:grpSpPr>
        <p:sp>
          <p:nvSpPr>
            <p:cNvPr id="3" name="TextBox 2"/>
            <p:cNvSpPr txBox="1"/>
            <p:nvPr/>
          </p:nvSpPr>
          <p:spPr>
            <a:xfrm>
              <a:off x="381000" y="1847850"/>
              <a:ext cx="3840480" cy="943848"/>
            </a:xfrm>
            <a:prstGeom prst="rect">
              <a:avLst/>
            </a:prstGeom>
            <a:noFill/>
          </p:spPr>
          <p:txBody>
            <a:bodyPr wrap="square" tIns="0" rtlCol="0">
              <a:spAutoFit/>
            </a:bodyPr>
            <a:lstStyle/>
            <a:p>
              <a:pPr algn="r">
                <a:lnSpc>
                  <a:spcPts val="3500"/>
                </a:lnSpc>
              </a:pPr>
              <a:r>
                <a:rPr lang="en-US" sz="3000" dirty="0">
                  <a:solidFill>
                    <a:schemeClr val="bg1"/>
                  </a:solidFill>
                  <a:latin typeface="Impact" panose="020B0806030902050204" pitchFamily="34" charset="0"/>
                </a:rPr>
                <a:t>REFERENCES (continued)</a:t>
              </a:r>
            </a:p>
          </p:txBody>
        </p:sp>
        <p:sp>
          <p:nvSpPr>
            <p:cNvPr id="6" name="Title 1"/>
            <p:cNvSpPr txBox="1">
              <a:spLocks/>
            </p:cNvSpPr>
            <p:nvPr/>
          </p:nvSpPr>
          <p:spPr>
            <a:xfrm>
              <a:off x="4922520" y="1038225"/>
              <a:ext cx="3840480" cy="3581400"/>
            </a:xfrm>
            <a:prstGeom prst="rect">
              <a:avLst/>
            </a:prstGeom>
          </p:spPr>
          <p:txBody>
            <a:bodyPr tIns="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ts val="1500"/>
                </a:lnSpc>
                <a:spcBef>
                  <a:spcPts val="1200"/>
                </a:spcBef>
                <a:buClr>
                  <a:srgbClr val="A2C4DB"/>
                </a:buClr>
              </a:pPr>
              <a:r>
                <a:rPr lang="en-US" sz="900" dirty="0" err="1">
                  <a:solidFill>
                    <a:srgbClr val="323232"/>
                  </a:solidFill>
                  <a:latin typeface="Verdana" panose="020B0604030504040204" pitchFamily="34" charset="0"/>
                  <a:cs typeface="Lato" panose="020F0502020204030203" pitchFamily="34" charset="0"/>
                </a:rPr>
                <a:t>Nimon</a:t>
              </a:r>
              <a:r>
                <a:rPr lang="en-US" sz="900" dirty="0">
                  <a:solidFill>
                    <a:srgbClr val="323232"/>
                  </a:solidFill>
                  <a:latin typeface="Verdana" panose="020B0604030504040204" pitchFamily="34" charset="0"/>
                  <a:cs typeface="Lato" panose="020F0502020204030203" pitchFamily="34" charset="0"/>
                </a:rPr>
                <a:t>, W. &amp; </a:t>
              </a:r>
              <a:r>
                <a:rPr lang="en-US" sz="900" dirty="0" err="1">
                  <a:solidFill>
                    <a:srgbClr val="323232"/>
                  </a:solidFill>
                  <a:latin typeface="Verdana" panose="020B0604030504040204" pitchFamily="34" charset="0"/>
                  <a:cs typeface="Lato" panose="020F0502020204030203" pitchFamily="34" charset="0"/>
                </a:rPr>
                <a:t>Beghin</a:t>
              </a:r>
              <a:r>
                <a:rPr lang="en-US" sz="900" dirty="0">
                  <a:solidFill>
                    <a:srgbClr val="323232"/>
                  </a:solidFill>
                  <a:latin typeface="Verdana" panose="020B0604030504040204" pitchFamily="34" charset="0"/>
                  <a:cs typeface="Lato" panose="020F0502020204030203" pitchFamily="34" charset="0"/>
                </a:rPr>
                <a:t> J. (1999). Are eco-labels valuable? Evidence from the apparel industry. American Journal of Agricultural Economics 81(4), 801-811.</a:t>
              </a:r>
            </a:p>
            <a:p>
              <a:pPr algn="l">
                <a:lnSpc>
                  <a:spcPts val="1500"/>
                </a:lnSpc>
                <a:spcBef>
                  <a:spcPts val="1200"/>
                </a:spcBef>
                <a:buClr>
                  <a:srgbClr val="A2C4DB"/>
                </a:buClr>
              </a:pPr>
              <a:r>
                <a:rPr lang="en-US" sz="900" dirty="0">
                  <a:solidFill>
                    <a:srgbClr val="323232"/>
                  </a:solidFill>
                  <a:latin typeface="Verdana" panose="020B0604030504040204" pitchFamily="34" charset="0"/>
                  <a:cs typeface="Lato" panose="020F0502020204030203" pitchFamily="34" charset="0"/>
                </a:rPr>
                <a:t>Porter, M.E. &amp; Kramer, M.R. (2006). The link between competitive advantage and corporate social responsibility. Harvard business review 84(12), 78-92.</a:t>
              </a:r>
            </a:p>
            <a:p>
              <a:pPr algn="l">
                <a:lnSpc>
                  <a:spcPts val="1500"/>
                </a:lnSpc>
                <a:spcBef>
                  <a:spcPts val="1200"/>
                </a:spcBef>
                <a:buClr>
                  <a:srgbClr val="A2C4DB"/>
                </a:buClr>
              </a:pPr>
              <a:r>
                <a:rPr lang="en-US" sz="900" dirty="0">
                  <a:solidFill>
                    <a:srgbClr val="323232"/>
                  </a:solidFill>
                  <a:latin typeface="Verdana" panose="020B0604030504040204" pitchFamily="34" charset="0"/>
                  <a:cs typeface="Lato" panose="020F0502020204030203" pitchFamily="34" charset="0"/>
                </a:rPr>
                <a:t>Smith, G. G. &amp; Barker, R.H. (1995). Life cycle analysis of a polyester </a:t>
              </a:r>
              <a:r>
                <a:rPr lang="en-US" sz="900" dirty="0" err="1">
                  <a:solidFill>
                    <a:srgbClr val="323232"/>
                  </a:solidFill>
                  <a:latin typeface="Verdana" panose="020B0604030504040204" pitchFamily="34" charset="0"/>
                  <a:cs typeface="Lato" panose="020F0502020204030203" pitchFamily="34" charset="0"/>
                </a:rPr>
                <a:t>garment.Resources</a:t>
              </a:r>
              <a:r>
                <a:rPr lang="en-US" sz="900" dirty="0">
                  <a:solidFill>
                    <a:srgbClr val="323232"/>
                  </a:solidFill>
                  <a:latin typeface="Verdana" panose="020B0604030504040204" pitchFamily="34" charset="0"/>
                  <a:cs typeface="Lato" panose="020F0502020204030203" pitchFamily="34" charset="0"/>
                </a:rPr>
                <a:t>, conservation and recycling 14(3), 233-249.</a:t>
              </a:r>
            </a:p>
            <a:p>
              <a:pPr algn="l">
                <a:lnSpc>
                  <a:spcPts val="1500"/>
                </a:lnSpc>
                <a:spcBef>
                  <a:spcPts val="1200"/>
                </a:spcBef>
                <a:buClr>
                  <a:srgbClr val="A2C4DB"/>
                </a:buClr>
              </a:pPr>
              <a:r>
                <a:rPr lang="en-US" sz="900" dirty="0" err="1">
                  <a:solidFill>
                    <a:srgbClr val="323232"/>
                  </a:solidFill>
                  <a:latin typeface="Verdana" panose="020B0604030504040204" pitchFamily="34" charset="0"/>
                  <a:cs typeface="Lato" panose="020F0502020204030203" pitchFamily="34" charset="0"/>
                </a:rPr>
                <a:t>Vink</a:t>
              </a:r>
              <a:r>
                <a:rPr lang="en-US" sz="900" dirty="0">
                  <a:solidFill>
                    <a:srgbClr val="323232"/>
                  </a:solidFill>
                  <a:latin typeface="Verdana" panose="020B0604030504040204" pitchFamily="34" charset="0"/>
                  <a:cs typeface="Lato" panose="020F0502020204030203" pitchFamily="34" charset="0"/>
                </a:rPr>
                <a:t>, E.T.H., </a:t>
              </a:r>
              <a:r>
                <a:rPr lang="en-US" sz="900" dirty="0" err="1">
                  <a:solidFill>
                    <a:srgbClr val="323232"/>
                  </a:solidFill>
                  <a:latin typeface="Verdana" panose="020B0604030504040204" pitchFamily="34" charset="0"/>
                  <a:cs typeface="Lato" panose="020F0502020204030203" pitchFamily="34" charset="0"/>
                </a:rPr>
                <a:t>Rábago</a:t>
              </a:r>
              <a:r>
                <a:rPr lang="en-US" sz="900" dirty="0">
                  <a:solidFill>
                    <a:srgbClr val="323232"/>
                  </a:solidFill>
                  <a:latin typeface="Verdana" panose="020B0604030504040204" pitchFamily="34" charset="0"/>
                  <a:cs typeface="Lato" panose="020F0502020204030203" pitchFamily="34" charset="0"/>
                </a:rPr>
                <a:t>, K.R., </a:t>
              </a:r>
              <a:r>
                <a:rPr lang="en-US" sz="900" dirty="0" err="1">
                  <a:solidFill>
                    <a:srgbClr val="323232"/>
                  </a:solidFill>
                  <a:latin typeface="Verdana" panose="020B0604030504040204" pitchFamily="34" charset="0"/>
                  <a:cs typeface="Lato" panose="020F0502020204030203" pitchFamily="34" charset="0"/>
                </a:rPr>
                <a:t>Glassner</a:t>
              </a:r>
              <a:r>
                <a:rPr lang="en-US" sz="900" dirty="0">
                  <a:solidFill>
                    <a:srgbClr val="323232"/>
                  </a:solidFill>
                  <a:latin typeface="Verdana" panose="020B0604030504040204" pitchFamily="34" charset="0"/>
                  <a:cs typeface="Lato" panose="020F0502020204030203" pitchFamily="34" charset="0"/>
                </a:rPr>
                <a:t>, D.A., &amp; Gruber, P.R. (2003). Applications of life cycle assessment to </a:t>
              </a:r>
              <a:r>
                <a:rPr lang="en-US" sz="900" dirty="0" err="1">
                  <a:solidFill>
                    <a:srgbClr val="323232"/>
                  </a:solidFill>
                  <a:latin typeface="Verdana" panose="020B0604030504040204" pitchFamily="34" charset="0"/>
                  <a:cs typeface="Lato" panose="020F0502020204030203" pitchFamily="34" charset="0"/>
                </a:rPr>
                <a:t>NatureWorks</a:t>
              </a:r>
              <a:r>
                <a:rPr lang="en-US" sz="900" dirty="0">
                  <a:solidFill>
                    <a:srgbClr val="323232"/>
                  </a:solidFill>
                  <a:latin typeface="Verdana" panose="020B0604030504040204" pitchFamily="34" charset="0"/>
                  <a:cs typeface="Lato" panose="020F0502020204030203" pitchFamily="34" charset="0"/>
                </a:rPr>
                <a:t>™ </a:t>
              </a:r>
              <a:r>
                <a:rPr lang="en-US" sz="900" dirty="0" err="1">
                  <a:solidFill>
                    <a:srgbClr val="323232"/>
                  </a:solidFill>
                  <a:latin typeface="Verdana" panose="020B0604030504040204" pitchFamily="34" charset="0"/>
                  <a:cs typeface="Lato" panose="020F0502020204030203" pitchFamily="34" charset="0"/>
                </a:rPr>
                <a:t>polylactide</a:t>
              </a:r>
              <a:r>
                <a:rPr lang="en-US" sz="900" dirty="0">
                  <a:solidFill>
                    <a:srgbClr val="323232"/>
                  </a:solidFill>
                  <a:latin typeface="Verdana" panose="020B0604030504040204" pitchFamily="34" charset="0"/>
                  <a:cs typeface="Lato" panose="020F0502020204030203" pitchFamily="34" charset="0"/>
                </a:rPr>
                <a:t> (PLA) production. Polymer degradation and stability 80(3), 403-419. Available: </a:t>
              </a:r>
              <a:r>
                <a:rPr lang="en-US" sz="900" dirty="0">
                  <a:solidFill>
                    <a:srgbClr val="323232"/>
                  </a:solidFill>
                  <a:latin typeface="Verdana" panose="020B0604030504040204" pitchFamily="34" charset="0"/>
                  <a:cs typeface="Lato" panose="020F0502020204030203" pitchFamily="34" charset="0"/>
                  <a:hlinkClick r:id="rId4"/>
                </a:rPr>
                <a:t>http://www.natureworksllc.com/~/media/The_Ingeo_Journey/EcoProfile_LCA/EcoProfile/NTR_CompleteLCA_EcoProfile_1102_pdf.pdf?la=en</a:t>
              </a:r>
              <a:endParaRPr lang="en-US" sz="900" dirty="0">
                <a:solidFill>
                  <a:srgbClr val="034F83"/>
                </a:solidFill>
                <a:latin typeface="Verdana" panose="020B0604030504040204" pitchFamily="34" charset="0"/>
                <a:cs typeface="Lato" panose="020F0502020204030203" pitchFamily="34" charset="0"/>
              </a:endParaRPr>
            </a:p>
          </p:txBody>
        </p:sp>
      </p:gr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5505" y="4857750"/>
            <a:ext cx="1642574" cy="232002"/>
          </a:xfrm>
          <a:prstGeom prst="rect">
            <a:avLst/>
          </a:prstGeom>
        </p:spPr>
      </p:pic>
    </p:spTree>
    <p:extLst>
      <p:ext uri="{BB962C8B-B14F-4D97-AF65-F5344CB8AC3E}">
        <p14:creationId xmlns:p14="http://schemas.microsoft.com/office/powerpoint/2010/main" val="1654856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2286"/>
            <a:ext cx="9144000" cy="5148072"/>
          </a:xfrm>
          <a:prstGeom prst="rect">
            <a:avLst/>
          </a:prstGeom>
          <a:solidFill>
            <a:srgbClr val="034F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2219673"/>
            <a:ext cx="4114800" cy="580677"/>
          </a:xfrm>
          <a:prstGeom prst="rect">
            <a:avLst/>
          </a:prstGeom>
        </p:spPr>
      </p:pic>
    </p:spTree>
    <p:extLst>
      <p:ext uri="{BB962C8B-B14F-4D97-AF65-F5344CB8AC3E}">
        <p14:creationId xmlns:p14="http://schemas.microsoft.com/office/powerpoint/2010/main" val="3566339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2286"/>
            <a:ext cx="9144000" cy="5148072"/>
          </a:xfrm>
          <a:prstGeom prst="rect">
            <a:avLst/>
          </a:prstGeom>
          <a:solidFill>
            <a:srgbClr val="034F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34F83">
                  <a:alpha val="0"/>
                </a:srgbClr>
              </a:solidFill>
            </a:endParaRPr>
          </a:p>
        </p:txBody>
      </p:sp>
      <p:sp>
        <p:nvSpPr>
          <p:cNvPr id="8" name="TextBox 7"/>
          <p:cNvSpPr txBox="1"/>
          <p:nvPr/>
        </p:nvSpPr>
        <p:spPr>
          <a:xfrm>
            <a:off x="533400" y="478631"/>
            <a:ext cx="4724400" cy="1374735"/>
          </a:xfrm>
          <a:prstGeom prst="rect">
            <a:avLst/>
          </a:prstGeom>
          <a:noFill/>
        </p:spPr>
        <p:txBody>
          <a:bodyPr wrap="square" rtlCol="0">
            <a:spAutoFit/>
          </a:bodyPr>
          <a:lstStyle/>
          <a:p>
            <a:pPr>
              <a:lnSpc>
                <a:spcPts val="5000"/>
              </a:lnSpc>
            </a:pPr>
            <a:r>
              <a:rPr lang="en-US" sz="4500" dirty="0">
                <a:solidFill>
                  <a:schemeClr val="bg1"/>
                </a:solidFill>
                <a:latin typeface="Impact" panose="020B0806030902050204" pitchFamily="34" charset="0"/>
              </a:rPr>
              <a:t>AT INDUSTRY AND SUSTAINABILITY</a:t>
            </a:r>
          </a:p>
        </p:txBody>
      </p:sp>
      <p:sp>
        <p:nvSpPr>
          <p:cNvPr id="2" name="Title 1"/>
          <p:cNvSpPr>
            <a:spLocks noGrp="1"/>
          </p:cNvSpPr>
          <p:nvPr>
            <p:ph type="ctrTitle"/>
          </p:nvPr>
        </p:nvSpPr>
        <p:spPr>
          <a:xfrm>
            <a:off x="533400" y="1774031"/>
            <a:ext cx="4191000" cy="1102519"/>
          </a:xfrm>
        </p:spPr>
        <p:txBody>
          <a:bodyPr anchor="t">
            <a:normAutofit/>
          </a:bodyPr>
          <a:lstStyle/>
          <a:p>
            <a:pPr algn="l">
              <a:lnSpc>
                <a:spcPts val="1500"/>
              </a:lnSpc>
            </a:pPr>
            <a:r>
              <a:rPr lang="en-US" sz="1000" dirty="0">
                <a:solidFill>
                  <a:schemeClr val="bg1">
                    <a:alpha val="60000"/>
                  </a:schemeClr>
                </a:solidFill>
                <a:latin typeface="Verdana" panose="020B0604030504040204" pitchFamily="34" charset="0"/>
                <a:cs typeface="Lato" panose="020F0502020204030203" pitchFamily="34" charset="0"/>
              </a:rPr>
              <a:t>The purpose of this section is to describe some of the ways the AT industry is responding to sustainability challenges. For those wanting to contribute to the transition toward sustainability, the AT industry provides diverse opportunities.</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3486150"/>
            <a:ext cx="5867400" cy="332955"/>
          </a:xfrm>
          <a:prstGeom prst="rect">
            <a:avLst/>
          </a:prstGeom>
        </p:spPr>
      </p:pic>
      <p:sp>
        <p:nvSpPr>
          <p:cNvPr id="11" name="Title 1"/>
          <p:cNvSpPr txBox="1">
            <a:spLocks/>
          </p:cNvSpPr>
          <p:nvPr/>
        </p:nvSpPr>
        <p:spPr>
          <a:xfrm>
            <a:off x="533398" y="3526631"/>
            <a:ext cx="4572001" cy="110251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en-US" sz="800" dirty="0">
                <a:solidFill>
                  <a:schemeClr val="bg1">
                    <a:alpha val="50000"/>
                  </a:schemeClr>
                </a:solidFill>
                <a:latin typeface="Verdana" panose="020B0604030504040204" pitchFamily="34" charset="0"/>
                <a:cs typeface="Lato" panose="020F0502020204030203" pitchFamily="34" charset="0"/>
              </a:rPr>
              <a:t>ATHENAS is a multi-national Initiative funded by the U.S. Department of Agriculture</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67" y="4362278"/>
            <a:ext cx="1889453" cy="266872"/>
          </a:xfrm>
          <a:prstGeom prst="rect">
            <a:avLst/>
          </a:prstGeom>
        </p:spPr>
      </p:pic>
    </p:spTree>
    <p:extLst>
      <p:ext uri="{BB962C8B-B14F-4D97-AF65-F5344CB8AC3E}">
        <p14:creationId xmlns:p14="http://schemas.microsoft.com/office/powerpoint/2010/main" val="815142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6936" y="361950"/>
            <a:ext cx="6400800" cy="990015"/>
          </a:xfrm>
          <a:prstGeom prst="rect">
            <a:avLst/>
          </a:prstGeom>
          <a:noFill/>
        </p:spPr>
        <p:txBody>
          <a:bodyPr wrap="square" rtlCol="0">
            <a:spAutoFit/>
          </a:bodyPr>
          <a:lstStyle/>
          <a:p>
            <a:pPr>
              <a:lnSpc>
                <a:spcPts val="3500"/>
              </a:lnSpc>
            </a:pPr>
            <a:r>
              <a:rPr lang="en-US" sz="3000" dirty="0">
                <a:solidFill>
                  <a:srgbClr val="034F83"/>
                </a:solidFill>
                <a:latin typeface="Impact" panose="020B0806030902050204" pitchFamily="34" charset="0"/>
              </a:rPr>
              <a:t>CHANGES THE AT INDUSTRY IS MAKING</a:t>
            </a:r>
            <a:br>
              <a:rPr lang="en-US" sz="3000" dirty="0">
                <a:solidFill>
                  <a:srgbClr val="034F83"/>
                </a:solidFill>
                <a:latin typeface="Impact" panose="020B0806030902050204" pitchFamily="34" charset="0"/>
              </a:rPr>
            </a:br>
            <a:r>
              <a:rPr lang="en-US" sz="3000" dirty="0">
                <a:solidFill>
                  <a:srgbClr val="034F83"/>
                </a:solidFill>
                <a:latin typeface="Impact" panose="020B0806030902050204" pitchFamily="34" charset="0"/>
              </a:rPr>
              <a:t>TO REDUCE ENVIRONMENTAL IMPACTS</a:t>
            </a:r>
            <a:endParaRPr lang="en-US" sz="3000" dirty="0">
              <a:solidFill>
                <a:srgbClr val="A2C4DB"/>
              </a:solidFill>
              <a:latin typeface="Impact" panose="020B0806030902050204"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823460"/>
            <a:ext cx="9144000" cy="320040"/>
          </a:xfrm>
          <a:prstGeom prst="rect">
            <a:avLst/>
          </a:prstGeom>
        </p:spPr>
      </p:pic>
      <p:sp>
        <p:nvSpPr>
          <p:cNvPr id="7" name="Title 1"/>
          <p:cNvSpPr txBox="1">
            <a:spLocks/>
          </p:cNvSpPr>
          <p:nvPr/>
        </p:nvSpPr>
        <p:spPr>
          <a:xfrm>
            <a:off x="376200" y="1518999"/>
            <a:ext cx="4500600" cy="2805351"/>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171450" indent="-171450" algn="l">
              <a:lnSpc>
                <a:spcPts val="1500"/>
              </a:lnSpc>
              <a:spcBef>
                <a:spcPts val="2400"/>
              </a:spcBef>
              <a:buClr>
                <a:srgbClr val="034F83"/>
              </a:buClr>
              <a:buFont typeface="Courier New" panose="02070309020205020404" pitchFamily="49" charset="0"/>
              <a:buChar char="o"/>
            </a:pPr>
            <a:r>
              <a:rPr lang="en-US" sz="1100" b="1" dirty="0">
                <a:solidFill>
                  <a:srgbClr val="323232"/>
                </a:solidFill>
                <a:latin typeface="Verdana" panose="020B0604030504040204" pitchFamily="34" charset="0"/>
                <a:cs typeface="Lato" panose="020F0502020204030203" pitchFamily="34" charset="0"/>
              </a:rPr>
              <a:t>Learn more about the sources of the materials </a:t>
            </a:r>
            <a:r>
              <a:rPr lang="en-US" sz="1100" dirty="0">
                <a:solidFill>
                  <a:srgbClr val="323232"/>
                </a:solidFill>
                <a:latin typeface="Verdana" panose="020B0604030504040204" pitchFamily="34" charset="0"/>
                <a:cs typeface="Lato" panose="020F0502020204030203" pitchFamily="34" charset="0"/>
              </a:rPr>
              <a:t>used in their products</a:t>
            </a:r>
          </a:p>
          <a:p>
            <a:pPr marL="171450" indent="-171450" algn="l">
              <a:lnSpc>
                <a:spcPts val="1500"/>
              </a:lnSpc>
              <a:spcBef>
                <a:spcPts val="2400"/>
              </a:spcBef>
              <a:buClr>
                <a:srgbClr val="034F83"/>
              </a:buClr>
              <a:buFont typeface="Courier New" panose="02070309020205020404" pitchFamily="49" charset="0"/>
              <a:buChar char="o"/>
            </a:pPr>
            <a:r>
              <a:rPr lang="en-US" sz="1100" dirty="0">
                <a:solidFill>
                  <a:srgbClr val="323232"/>
                </a:solidFill>
                <a:latin typeface="Verdana" panose="020B0604030504040204" pitchFamily="34" charset="0"/>
                <a:cs typeface="Lato" panose="020F0502020204030203" pitchFamily="34" charset="0"/>
              </a:rPr>
              <a:t>Share what they have learned with consumers, </a:t>
            </a:r>
            <a:r>
              <a:rPr lang="en-US" sz="1100" b="1" dirty="0">
                <a:solidFill>
                  <a:srgbClr val="323232"/>
                </a:solidFill>
                <a:latin typeface="Verdana" panose="020B0604030504040204" pitchFamily="34" charset="0"/>
                <a:cs typeface="Lato" panose="020F0502020204030203" pitchFamily="34" charset="0"/>
              </a:rPr>
              <a:t>an effort towards transparency</a:t>
            </a:r>
          </a:p>
          <a:p>
            <a:pPr marL="171450" indent="-171450" algn="l">
              <a:lnSpc>
                <a:spcPts val="1500"/>
              </a:lnSpc>
              <a:spcBef>
                <a:spcPts val="2400"/>
              </a:spcBef>
              <a:buClr>
                <a:srgbClr val="034F83"/>
              </a:buClr>
              <a:buFont typeface="Courier New" panose="02070309020205020404" pitchFamily="49" charset="0"/>
              <a:buChar char="o"/>
            </a:pPr>
            <a:r>
              <a:rPr lang="en-US" sz="1100" dirty="0">
                <a:solidFill>
                  <a:srgbClr val="323232"/>
                </a:solidFill>
                <a:latin typeface="Verdana" panose="020B0604030504040204" pitchFamily="34" charset="0"/>
                <a:cs typeface="Lato" panose="020F0502020204030203" pitchFamily="34" charset="0"/>
              </a:rPr>
              <a:t>Creates a </a:t>
            </a:r>
            <a:r>
              <a:rPr lang="en-US" sz="1100" b="1" dirty="0">
                <a:solidFill>
                  <a:srgbClr val="323232"/>
                </a:solidFill>
                <a:latin typeface="Verdana" panose="020B0604030504040204" pitchFamily="34" charset="0"/>
                <a:cs typeface="Lato" panose="020F0502020204030203" pitchFamily="34" charset="0"/>
              </a:rPr>
              <a:t>competitive advantage </a:t>
            </a:r>
            <a:r>
              <a:rPr lang="en-US" sz="1100" dirty="0">
                <a:solidFill>
                  <a:srgbClr val="323232"/>
                </a:solidFill>
                <a:latin typeface="Verdana" panose="020B0604030504040204" pitchFamily="34" charset="0"/>
                <a:cs typeface="Lato" panose="020F0502020204030203" pitchFamily="34" charset="0"/>
              </a:rPr>
              <a:t>that outweighed the benefits of keeping their sources secret</a:t>
            </a:r>
          </a:p>
          <a:p>
            <a:pPr marL="171450" indent="-171450" algn="l">
              <a:lnSpc>
                <a:spcPts val="1500"/>
              </a:lnSpc>
              <a:spcBef>
                <a:spcPts val="2400"/>
              </a:spcBef>
              <a:buClr>
                <a:srgbClr val="034F83"/>
              </a:buClr>
              <a:buFont typeface="Courier New" panose="02070309020205020404" pitchFamily="49" charset="0"/>
              <a:buChar char="o"/>
            </a:pPr>
            <a:endParaRPr lang="en-US" sz="1100" dirty="0">
              <a:solidFill>
                <a:srgbClr val="323232"/>
              </a:solidFill>
              <a:latin typeface="Verdana" panose="020B0604030504040204" pitchFamily="34" charset="0"/>
              <a:cs typeface="Lato" panose="020F0502020204030203" pitchFamily="34" charset="0"/>
            </a:endParaRPr>
          </a:p>
        </p:txBody>
      </p:sp>
    </p:spTree>
    <p:extLst>
      <p:ext uri="{BB962C8B-B14F-4D97-AF65-F5344CB8AC3E}">
        <p14:creationId xmlns:p14="http://schemas.microsoft.com/office/powerpoint/2010/main" val="768008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par>
                          <p:cTn id="8" fill="hold">
                            <p:stCondLst>
                              <p:cond delay="750"/>
                            </p:stCondLst>
                            <p:childTnLst>
                              <p:par>
                                <p:cTn id="9" presetID="10" presetClass="entr" presetSubtype="0" fill="hold" nodeType="afterEffect">
                                  <p:stCondLst>
                                    <p:cond delay="25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fade">
                                      <p:cBhvr>
                                        <p:cTn id="11" dur="500"/>
                                        <p:tgtEl>
                                          <p:spTgt spid="7">
                                            <p:txEl>
                                              <p:pRg st="1" end="1"/>
                                            </p:txEl>
                                          </p:spTgt>
                                        </p:tgtEl>
                                      </p:cBhvr>
                                    </p:animEffect>
                                  </p:childTnLst>
                                </p:cTn>
                              </p:par>
                            </p:childTnLst>
                          </p:cTn>
                        </p:par>
                        <p:par>
                          <p:cTn id="12" fill="hold">
                            <p:stCondLst>
                              <p:cond delay="1500"/>
                            </p:stCondLst>
                            <p:childTnLst>
                              <p:par>
                                <p:cTn id="13" presetID="10" presetClass="entr" presetSubtype="0" fill="hold" nodeType="afterEffect">
                                  <p:stCondLst>
                                    <p:cond delay="25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6936" y="361950"/>
            <a:ext cx="6328664" cy="1438855"/>
          </a:xfrm>
          <a:prstGeom prst="rect">
            <a:avLst/>
          </a:prstGeom>
          <a:noFill/>
        </p:spPr>
        <p:txBody>
          <a:bodyPr wrap="square" rtlCol="0">
            <a:spAutoFit/>
          </a:bodyPr>
          <a:lstStyle/>
          <a:p>
            <a:pPr>
              <a:lnSpc>
                <a:spcPts val="3500"/>
              </a:lnSpc>
            </a:pPr>
            <a:r>
              <a:rPr lang="en-US" sz="3000" dirty="0">
                <a:solidFill>
                  <a:srgbClr val="034F83"/>
                </a:solidFill>
                <a:latin typeface="Impact" panose="020B0806030902050204" pitchFamily="34" charset="0"/>
              </a:rPr>
              <a:t>CERTAIN PHASES OF A PRODUCT’S</a:t>
            </a:r>
            <a:br>
              <a:rPr lang="en-US" sz="3000" dirty="0">
                <a:solidFill>
                  <a:srgbClr val="034F83"/>
                </a:solidFill>
                <a:latin typeface="Impact" panose="020B0806030902050204" pitchFamily="34" charset="0"/>
              </a:rPr>
            </a:br>
            <a:r>
              <a:rPr lang="en-US" sz="3000" dirty="0">
                <a:solidFill>
                  <a:srgbClr val="034F83"/>
                </a:solidFill>
                <a:latin typeface="Impact" panose="020B0806030902050204" pitchFamily="34" charset="0"/>
              </a:rPr>
              <a:t>LIFE CYCLE HAVE </a:t>
            </a:r>
            <a:r>
              <a:rPr lang="en-US" sz="3000" dirty="0">
                <a:solidFill>
                  <a:srgbClr val="A2C4DB"/>
                </a:solidFill>
                <a:latin typeface="Impact" panose="020B0806030902050204" pitchFamily="34" charset="0"/>
              </a:rPr>
              <a:t>SIGNIFICANT ENVIRONMENTAL IMPACTS</a:t>
            </a:r>
          </a:p>
        </p:txBody>
      </p:sp>
      <p:sp>
        <p:nvSpPr>
          <p:cNvPr id="5" name="Title 1"/>
          <p:cNvSpPr txBox="1">
            <a:spLocks/>
          </p:cNvSpPr>
          <p:nvPr/>
        </p:nvSpPr>
        <p:spPr>
          <a:xfrm>
            <a:off x="382936" y="1962150"/>
            <a:ext cx="5257800" cy="268224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ts val="1500"/>
              </a:lnSpc>
            </a:pPr>
            <a:r>
              <a:rPr lang="en-US" sz="1000" dirty="0">
                <a:solidFill>
                  <a:srgbClr val="323232"/>
                </a:solidFill>
                <a:latin typeface="Verdana" panose="020B0604030504040204" pitchFamily="34" charset="0"/>
                <a:cs typeface="Lato" panose="020F0502020204030203" pitchFamily="34" charset="0"/>
              </a:rPr>
              <a:t>Conducting a </a:t>
            </a:r>
            <a:r>
              <a:rPr lang="en-US" sz="1000" b="1" dirty="0">
                <a:solidFill>
                  <a:srgbClr val="323232"/>
                </a:solidFill>
                <a:latin typeface="Verdana" panose="020B0604030504040204" pitchFamily="34" charset="0"/>
                <a:cs typeface="Lato" panose="020F0502020204030203" pitchFamily="34" charset="0"/>
              </a:rPr>
              <a:t>life-cycle analysis </a:t>
            </a:r>
            <a:r>
              <a:rPr lang="en-US" sz="1000" dirty="0">
                <a:solidFill>
                  <a:srgbClr val="323232"/>
                </a:solidFill>
                <a:latin typeface="Verdana" panose="020B0604030504040204" pitchFamily="34" charset="0"/>
                <a:cs typeface="Lato" panose="020F0502020204030203" pitchFamily="34" charset="0"/>
              </a:rPr>
              <a:t>of their products revealed that there were certain phases where products and processes had </a:t>
            </a:r>
            <a:r>
              <a:rPr lang="en-US" sz="1000" b="1" dirty="0">
                <a:solidFill>
                  <a:srgbClr val="323232"/>
                </a:solidFill>
                <a:latin typeface="Verdana" panose="020B0604030504040204" pitchFamily="34" charset="0"/>
                <a:cs typeface="Lato" panose="020F0502020204030203" pitchFamily="34" charset="0"/>
              </a:rPr>
              <a:t>significant environmental impacts</a:t>
            </a:r>
            <a:r>
              <a:rPr lang="en-US" sz="1000" dirty="0">
                <a:solidFill>
                  <a:srgbClr val="323232"/>
                </a:solidFill>
                <a:latin typeface="Verdana" panose="020B0604030504040204" pitchFamily="34" charset="0"/>
                <a:cs typeface="Lato" panose="020F0502020204030203" pitchFamily="34" charset="0"/>
              </a:rPr>
              <a:t> (Smith &amp; Barker, 1995).</a:t>
            </a:r>
            <a:br>
              <a:rPr lang="en-US" sz="1000" dirty="0">
                <a:solidFill>
                  <a:srgbClr val="323232"/>
                </a:solidFill>
                <a:latin typeface="Verdana" panose="020B0604030504040204" pitchFamily="34" charset="0"/>
                <a:cs typeface="Lato" panose="020F0502020204030203" pitchFamily="34" charset="0"/>
              </a:rPr>
            </a:br>
            <a:endParaRPr lang="en-US" sz="1000" dirty="0">
              <a:solidFill>
                <a:srgbClr val="323232"/>
              </a:solidFill>
              <a:latin typeface="Verdana" panose="020B0604030504040204" pitchFamily="34" charset="0"/>
              <a:cs typeface="Lato" panose="020F0502020204030203" pitchFamily="34" charset="0"/>
            </a:endParaRPr>
          </a:p>
          <a:p>
            <a:pPr algn="l">
              <a:lnSpc>
                <a:spcPts val="1500"/>
              </a:lnSpc>
            </a:pPr>
            <a:r>
              <a:rPr lang="en-US" sz="1000" dirty="0">
                <a:solidFill>
                  <a:srgbClr val="323232"/>
                </a:solidFill>
                <a:latin typeface="Verdana" panose="020B0604030504040204" pitchFamily="34" charset="0"/>
                <a:cs typeface="Lato" panose="020F0502020204030203" pitchFamily="34" charset="0"/>
              </a:rPr>
              <a:t>The initial focus was often on the fibers used for products, and companies like Patagonia led the transparency movement by switching to organic cotton and then sharing with their customers the rationale behind the change (</a:t>
            </a:r>
            <a:r>
              <a:rPr lang="en-US" sz="1000" dirty="0" err="1">
                <a:solidFill>
                  <a:srgbClr val="323232"/>
                </a:solidFill>
                <a:latin typeface="Verdana" panose="020B0604030504040204" pitchFamily="34" charset="0"/>
                <a:cs typeface="Lato" panose="020F0502020204030203" pitchFamily="34" charset="0"/>
              </a:rPr>
              <a:t>Chouinard</a:t>
            </a:r>
            <a:r>
              <a:rPr lang="en-US" sz="1000" dirty="0">
                <a:solidFill>
                  <a:srgbClr val="323232"/>
                </a:solidFill>
                <a:latin typeface="Verdana" panose="020B0604030504040204" pitchFamily="34" charset="0"/>
                <a:cs typeface="Lato" panose="020F0502020204030203" pitchFamily="34" charset="0"/>
              </a:rPr>
              <a:t> &amp; Brown, 1997).</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823460"/>
            <a:ext cx="9144000" cy="320040"/>
          </a:xfrm>
          <a:prstGeom prst="rect">
            <a:avLst/>
          </a:prstGeom>
        </p:spPr>
      </p:pic>
    </p:spTree>
    <p:extLst>
      <p:ext uri="{BB962C8B-B14F-4D97-AF65-F5344CB8AC3E}">
        <p14:creationId xmlns:p14="http://schemas.microsoft.com/office/powerpoint/2010/main" val="4071880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6936" y="361950"/>
            <a:ext cx="6400800" cy="990015"/>
          </a:xfrm>
          <a:prstGeom prst="rect">
            <a:avLst/>
          </a:prstGeom>
          <a:noFill/>
        </p:spPr>
        <p:txBody>
          <a:bodyPr wrap="square" rtlCol="0">
            <a:spAutoFit/>
          </a:bodyPr>
          <a:lstStyle/>
          <a:p>
            <a:pPr>
              <a:lnSpc>
                <a:spcPts val="3500"/>
              </a:lnSpc>
            </a:pPr>
            <a:r>
              <a:rPr lang="en-US" sz="3000" dirty="0">
                <a:solidFill>
                  <a:srgbClr val="034F83"/>
                </a:solidFill>
                <a:latin typeface="Impact" panose="020B0806030902050204" pitchFamily="34" charset="0"/>
              </a:rPr>
              <a:t>REDUCE THE ENVIRONMENTAL IMPACT</a:t>
            </a:r>
            <a:br>
              <a:rPr lang="en-US" sz="3000" dirty="0">
                <a:solidFill>
                  <a:srgbClr val="034F83"/>
                </a:solidFill>
                <a:latin typeface="Impact" panose="020B0806030902050204" pitchFamily="34" charset="0"/>
              </a:rPr>
            </a:br>
            <a:r>
              <a:rPr lang="en-US" sz="3000" dirty="0">
                <a:solidFill>
                  <a:srgbClr val="034F83"/>
                </a:solidFill>
                <a:latin typeface="Impact" panose="020B0806030902050204" pitchFamily="34" charset="0"/>
              </a:rPr>
              <a:t>OF FIBER PRODUCTION</a:t>
            </a:r>
            <a:endParaRPr lang="en-US" sz="3000" dirty="0">
              <a:solidFill>
                <a:srgbClr val="A2C4DB"/>
              </a:solidFill>
              <a:latin typeface="Impact" panose="020B0806030902050204" pitchFamily="34" charset="0"/>
            </a:endParaRPr>
          </a:p>
        </p:txBody>
      </p:sp>
      <p:sp>
        <p:nvSpPr>
          <p:cNvPr id="5" name="Title 1"/>
          <p:cNvSpPr txBox="1">
            <a:spLocks/>
          </p:cNvSpPr>
          <p:nvPr/>
        </p:nvSpPr>
        <p:spPr>
          <a:xfrm>
            <a:off x="382936" y="1504950"/>
            <a:ext cx="5257800" cy="268224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ts val="1500"/>
              </a:lnSpc>
            </a:pPr>
            <a:r>
              <a:rPr lang="en-US" sz="1000" dirty="0">
                <a:solidFill>
                  <a:srgbClr val="323232"/>
                </a:solidFill>
                <a:latin typeface="Verdana" panose="020B0604030504040204" pitchFamily="34" charset="0"/>
                <a:cs typeface="Lato" panose="020F0502020204030203" pitchFamily="34" charset="0"/>
              </a:rPr>
              <a:t>At the same time, researchers were working to develop fiber from materials, such as PLA (</a:t>
            </a:r>
            <a:r>
              <a:rPr lang="en-US" sz="1000" dirty="0" err="1">
                <a:solidFill>
                  <a:srgbClr val="323232"/>
                </a:solidFill>
                <a:latin typeface="Verdana" panose="020B0604030504040204" pitchFamily="34" charset="0"/>
                <a:cs typeface="Lato" panose="020F0502020204030203" pitchFamily="34" charset="0"/>
              </a:rPr>
              <a:t>Polylactic</a:t>
            </a:r>
            <a:r>
              <a:rPr lang="en-US" sz="1000" dirty="0">
                <a:solidFill>
                  <a:srgbClr val="323232"/>
                </a:solidFill>
                <a:latin typeface="Verdana" panose="020B0604030504040204" pitchFamily="34" charset="0"/>
                <a:cs typeface="Lato" panose="020F0502020204030203" pitchFamily="34" charset="0"/>
              </a:rPr>
              <a:t> Acid), that could reduce the environmental impact of fiber production while keeping the properties, such as easy care, that consumers had come to value (</a:t>
            </a:r>
            <a:r>
              <a:rPr lang="en-US" sz="1000" dirty="0" err="1">
                <a:solidFill>
                  <a:srgbClr val="323232"/>
                </a:solidFill>
                <a:latin typeface="Verdana" panose="020B0604030504040204" pitchFamily="34" charset="0"/>
                <a:cs typeface="Lato" panose="020F0502020204030203" pitchFamily="34" charset="0"/>
              </a:rPr>
              <a:t>Vink</a:t>
            </a:r>
            <a:r>
              <a:rPr lang="en-US" sz="1000" dirty="0">
                <a:solidFill>
                  <a:srgbClr val="323232"/>
                </a:solidFill>
                <a:latin typeface="Verdana" panose="020B0604030504040204" pitchFamily="34" charset="0"/>
                <a:cs typeface="Lato" panose="020F0502020204030203" pitchFamily="34" charset="0"/>
              </a:rPr>
              <a:t> et al., 2003).</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823460"/>
            <a:ext cx="9144000" cy="320040"/>
          </a:xfrm>
          <a:prstGeom prst="rect">
            <a:avLst/>
          </a:prstGeom>
        </p:spPr>
      </p:pic>
    </p:spTree>
    <p:extLst>
      <p:ext uri="{BB962C8B-B14F-4D97-AF65-F5344CB8AC3E}">
        <p14:creationId xmlns:p14="http://schemas.microsoft.com/office/powerpoint/2010/main" val="732066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6936" y="361950"/>
            <a:ext cx="6400800" cy="1887696"/>
          </a:xfrm>
          <a:prstGeom prst="rect">
            <a:avLst/>
          </a:prstGeom>
          <a:noFill/>
        </p:spPr>
        <p:txBody>
          <a:bodyPr wrap="square" rtlCol="0">
            <a:spAutoFit/>
          </a:bodyPr>
          <a:lstStyle/>
          <a:p>
            <a:pPr>
              <a:lnSpc>
                <a:spcPts val="3500"/>
              </a:lnSpc>
            </a:pPr>
            <a:r>
              <a:rPr lang="en-US" sz="3000" dirty="0">
                <a:solidFill>
                  <a:srgbClr val="034F83"/>
                </a:solidFill>
                <a:latin typeface="Impact" panose="020B0806030902050204" pitchFamily="34" charset="0"/>
              </a:rPr>
              <a:t>THE CONSUMER USE PHASE OF APPAREL PRODUCTS HAS THE </a:t>
            </a:r>
            <a:r>
              <a:rPr lang="en-US" sz="3000" dirty="0">
                <a:solidFill>
                  <a:srgbClr val="A2C4DB"/>
                </a:solidFill>
                <a:latin typeface="Impact" panose="020B0806030902050204" pitchFamily="34" charset="0"/>
              </a:rPr>
              <a:t>MOST SIGNIFICANT IMPACT ON CARBON EMISSIONS</a:t>
            </a:r>
            <a:br>
              <a:rPr lang="en-US" sz="3000" dirty="0">
                <a:solidFill>
                  <a:srgbClr val="034F83"/>
                </a:solidFill>
                <a:latin typeface="Impact" panose="020B0806030902050204" pitchFamily="34" charset="0"/>
              </a:rPr>
            </a:br>
            <a:r>
              <a:rPr lang="en-US" sz="3000" dirty="0">
                <a:solidFill>
                  <a:srgbClr val="034F83"/>
                </a:solidFill>
                <a:latin typeface="Impact" panose="020B0806030902050204" pitchFamily="34" charset="0"/>
              </a:rPr>
              <a:t>THROUGH ENERGY USE</a:t>
            </a:r>
            <a:endParaRPr lang="en-US" sz="3000" dirty="0">
              <a:solidFill>
                <a:srgbClr val="A2C4DB"/>
              </a:solidFill>
              <a:latin typeface="Impact" panose="020B0806030902050204" pitchFamily="34" charset="0"/>
            </a:endParaRPr>
          </a:p>
        </p:txBody>
      </p:sp>
      <p:sp>
        <p:nvSpPr>
          <p:cNvPr id="5" name="Title 1"/>
          <p:cNvSpPr txBox="1">
            <a:spLocks/>
          </p:cNvSpPr>
          <p:nvPr/>
        </p:nvSpPr>
        <p:spPr>
          <a:xfrm>
            <a:off x="382936" y="2404110"/>
            <a:ext cx="5257800" cy="268224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ts val="1500"/>
              </a:lnSpc>
            </a:pPr>
            <a:endParaRPr lang="en-US" sz="1000" dirty="0">
              <a:solidFill>
                <a:srgbClr val="323232"/>
              </a:solidFill>
              <a:latin typeface="Verdana" panose="020B0604030504040204" pitchFamily="34" charset="0"/>
              <a:cs typeface="Lato" panose="020F0502020204030203"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823460"/>
            <a:ext cx="9144000" cy="320040"/>
          </a:xfrm>
          <a:prstGeom prst="rect">
            <a:avLst/>
          </a:prstGeom>
        </p:spPr>
      </p:pic>
      <p:sp>
        <p:nvSpPr>
          <p:cNvPr id="7" name="Title 1"/>
          <p:cNvSpPr txBox="1">
            <a:spLocks/>
          </p:cNvSpPr>
          <p:nvPr/>
        </p:nvSpPr>
        <p:spPr>
          <a:xfrm>
            <a:off x="382936" y="2404110"/>
            <a:ext cx="5257800" cy="268224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ts val="1500"/>
              </a:lnSpc>
            </a:pPr>
            <a:r>
              <a:rPr lang="en-US" sz="1000" dirty="0">
                <a:solidFill>
                  <a:srgbClr val="323232"/>
                </a:solidFill>
                <a:latin typeface="Verdana" panose="020B0604030504040204" pitchFamily="34" charset="0"/>
                <a:cs typeface="Lato" panose="020F0502020204030203" pitchFamily="34" charset="0"/>
              </a:rPr>
              <a:t>When lifecycle analyses showed that the consumer use phase of apparel products have the most significant impact on carbon emissions through energy use (</a:t>
            </a:r>
            <a:r>
              <a:rPr lang="en-US" sz="1000" dirty="0" err="1">
                <a:solidFill>
                  <a:srgbClr val="323232"/>
                </a:solidFill>
                <a:latin typeface="Verdana" panose="020B0604030504040204" pitchFamily="34" charset="0"/>
                <a:cs typeface="Lato" panose="020F0502020204030203" pitchFamily="34" charset="0"/>
              </a:rPr>
              <a:t>Allwood</a:t>
            </a:r>
            <a:r>
              <a:rPr lang="en-US" sz="1000" dirty="0">
                <a:solidFill>
                  <a:srgbClr val="323232"/>
                </a:solidFill>
                <a:latin typeface="Verdana" panose="020B0604030504040204" pitchFamily="34" charset="0"/>
                <a:cs typeface="Lato" panose="020F0502020204030203" pitchFamily="34" charset="0"/>
              </a:rPr>
              <a:t> et al., 2015), the AT industry also began working on changing care labels to encourage energy reduction.</a:t>
            </a:r>
          </a:p>
        </p:txBody>
      </p:sp>
    </p:spTree>
    <p:extLst>
      <p:ext uri="{BB962C8B-B14F-4D97-AF65-F5344CB8AC3E}">
        <p14:creationId xmlns:p14="http://schemas.microsoft.com/office/powerpoint/2010/main" val="3033414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376936" y="1514809"/>
            <a:ext cx="2594864" cy="2504741"/>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ts val="1500"/>
              </a:lnSpc>
            </a:pPr>
            <a:r>
              <a:rPr lang="en-US" sz="1000" dirty="0">
                <a:solidFill>
                  <a:srgbClr val="323232"/>
                </a:solidFill>
                <a:latin typeface="Verdana" panose="020B0604030504040204" pitchFamily="34" charset="0"/>
                <a:cs typeface="Lato" panose="020F0502020204030203" pitchFamily="34" charset="0"/>
              </a:rPr>
              <a:t>Besides the concern about energy use and its relationship to climate change through carbon emissions, the AT industry depends on water for almost every phase of production, from water for crops to water for laundry (Morrison et al., 2009).</a:t>
            </a:r>
          </a:p>
        </p:txBody>
      </p:sp>
      <p:sp>
        <p:nvSpPr>
          <p:cNvPr id="4" name="TextBox 3"/>
          <p:cNvSpPr txBox="1"/>
          <p:nvPr/>
        </p:nvSpPr>
        <p:spPr>
          <a:xfrm>
            <a:off x="376936" y="361950"/>
            <a:ext cx="6400800" cy="990015"/>
          </a:xfrm>
          <a:prstGeom prst="rect">
            <a:avLst/>
          </a:prstGeom>
          <a:noFill/>
        </p:spPr>
        <p:txBody>
          <a:bodyPr wrap="square" rtlCol="0">
            <a:spAutoFit/>
          </a:bodyPr>
          <a:lstStyle/>
          <a:p>
            <a:pPr>
              <a:lnSpc>
                <a:spcPts val="3500"/>
              </a:lnSpc>
            </a:pPr>
            <a:r>
              <a:rPr lang="en-US" sz="3000" dirty="0">
                <a:solidFill>
                  <a:srgbClr val="034F83"/>
                </a:solidFill>
                <a:latin typeface="Impact" panose="020B0806030902050204" pitchFamily="34" charset="0"/>
              </a:rPr>
              <a:t>WATER, LIKE ENERGY, IS VITAL TO THE</a:t>
            </a:r>
            <a:br>
              <a:rPr lang="en-US" sz="3000" dirty="0">
                <a:solidFill>
                  <a:srgbClr val="034F83"/>
                </a:solidFill>
                <a:latin typeface="Impact" panose="020B0806030902050204" pitchFamily="34" charset="0"/>
              </a:rPr>
            </a:br>
            <a:r>
              <a:rPr lang="en-US" sz="3000" dirty="0">
                <a:solidFill>
                  <a:srgbClr val="034F83"/>
                </a:solidFill>
                <a:latin typeface="Impact" panose="020B0806030902050204" pitchFamily="34" charset="0"/>
              </a:rPr>
              <a:t>AT INDUSTRY</a:t>
            </a:r>
          </a:p>
        </p:txBody>
      </p:sp>
      <p:sp>
        <p:nvSpPr>
          <p:cNvPr id="6" name="Title 1"/>
          <p:cNvSpPr txBox="1">
            <a:spLocks/>
          </p:cNvSpPr>
          <p:nvPr/>
        </p:nvSpPr>
        <p:spPr>
          <a:xfrm>
            <a:off x="3236468" y="1514809"/>
            <a:ext cx="2594864" cy="2504741"/>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ts val="1500"/>
              </a:lnSpc>
            </a:pPr>
            <a:r>
              <a:rPr lang="en-US" sz="1000" dirty="0">
                <a:solidFill>
                  <a:srgbClr val="323232"/>
                </a:solidFill>
                <a:latin typeface="Verdana" panose="020B0604030504040204" pitchFamily="34" charset="0"/>
                <a:cs typeface="Lato" panose="020F0502020204030203" pitchFamily="34" charset="0"/>
              </a:rPr>
              <a:t>Brands like Levi’s have developed innovations in textile processing that reduce water consumption and created educational campaigns to help their customers reduce water use at home (</a:t>
            </a:r>
            <a:r>
              <a:rPr lang="en-US" sz="1000" dirty="0">
                <a:solidFill>
                  <a:srgbClr val="323232"/>
                </a:solidFill>
                <a:latin typeface="Verdana" panose="020B0604030504040204" pitchFamily="34" charset="0"/>
                <a:cs typeface="Lato" panose="020F0502020204030203" pitchFamily="34" charset="0"/>
                <a:hlinkClick r:id="rId3"/>
              </a:rPr>
              <a:t>http://store.levi.com/waterless/</a:t>
            </a:r>
            <a:r>
              <a:rPr lang="en-US" sz="1000" dirty="0">
                <a:solidFill>
                  <a:srgbClr val="323232"/>
                </a:solidFill>
                <a:latin typeface="Verdana" panose="020B0604030504040204" pitchFamily="34" charset="0"/>
                <a:cs typeface="Lato" panose="020F0502020204030203" pitchFamily="34" charset="0"/>
              </a:rPr>
              <a:t>).</a:t>
            </a:r>
          </a:p>
        </p:txBody>
      </p:sp>
      <p:sp>
        <p:nvSpPr>
          <p:cNvPr id="7" name="Title 1"/>
          <p:cNvSpPr txBox="1">
            <a:spLocks/>
          </p:cNvSpPr>
          <p:nvPr/>
        </p:nvSpPr>
        <p:spPr>
          <a:xfrm>
            <a:off x="6096000" y="1514809"/>
            <a:ext cx="2594864" cy="199418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ts val="1500"/>
              </a:lnSpc>
            </a:pPr>
            <a:r>
              <a:rPr lang="en-US" sz="1000" dirty="0" err="1">
                <a:solidFill>
                  <a:srgbClr val="323232"/>
                </a:solidFill>
                <a:latin typeface="Verdana" panose="020B0604030504040204" pitchFamily="34" charset="0"/>
                <a:cs typeface="Lato" panose="020F0502020204030203" pitchFamily="34" charset="0"/>
              </a:rPr>
              <a:t>DyeCoo</a:t>
            </a:r>
            <a:r>
              <a:rPr lang="en-US" sz="1000" dirty="0">
                <a:solidFill>
                  <a:srgbClr val="323232"/>
                </a:solidFill>
                <a:latin typeface="Verdana" panose="020B0604030504040204" pitchFamily="34" charset="0"/>
                <a:cs typeface="Lato" panose="020F0502020204030203" pitchFamily="34" charset="0"/>
              </a:rPr>
              <a:t>, a process of waterless dyeing with reclaimed CO2 uses a closed loop system that produces no waste water and is energy efficient is being used to dye textiles (</a:t>
            </a:r>
            <a:r>
              <a:rPr lang="en-US" sz="1000" dirty="0">
                <a:solidFill>
                  <a:srgbClr val="323232"/>
                </a:solidFill>
                <a:latin typeface="Verdana" panose="020B0604030504040204" pitchFamily="34" charset="0"/>
                <a:cs typeface="Lato" panose="020F0502020204030203" pitchFamily="34" charset="0"/>
                <a:hlinkClick r:id="rId4"/>
              </a:rPr>
              <a:t>http://www.dyecoo.com/co2-dyeing/</a:t>
            </a:r>
            <a:r>
              <a:rPr lang="en-US" sz="1000" dirty="0">
                <a:solidFill>
                  <a:srgbClr val="323232"/>
                </a:solidFill>
                <a:latin typeface="Verdana" panose="020B0604030504040204" pitchFamily="34" charset="0"/>
                <a:cs typeface="Lato" panose="020F0502020204030203" pitchFamily="34" charset="0"/>
              </a:rPr>
              <a:t>).</a:t>
            </a: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823460"/>
            <a:ext cx="9144000" cy="320040"/>
          </a:xfrm>
          <a:prstGeom prst="rect">
            <a:avLst/>
          </a:prstGeom>
        </p:spPr>
      </p:pic>
    </p:spTree>
    <p:extLst>
      <p:ext uri="{BB962C8B-B14F-4D97-AF65-F5344CB8AC3E}">
        <p14:creationId xmlns:p14="http://schemas.microsoft.com/office/powerpoint/2010/main" val="112062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6936" y="361950"/>
            <a:ext cx="6400800" cy="990015"/>
          </a:xfrm>
          <a:prstGeom prst="rect">
            <a:avLst/>
          </a:prstGeom>
          <a:noFill/>
        </p:spPr>
        <p:txBody>
          <a:bodyPr wrap="square" rtlCol="0">
            <a:spAutoFit/>
          </a:bodyPr>
          <a:lstStyle/>
          <a:p>
            <a:pPr>
              <a:lnSpc>
                <a:spcPts val="3500"/>
              </a:lnSpc>
            </a:pPr>
            <a:r>
              <a:rPr lang="en-US" sz="3000" dirty="0">
                <a:solidFill>
                  <a:srgbClr val="034F83"/>
                </a:solidFill>
                <a:latin typeface="Impact" panose="020B0806030902050204" pitchFamily="34" charset="0"/>
              </a:rPr>
              <a:t>GROUPS SUCH AS THE SUSTAINABLE APPAREL COALITION HAVE FORMED</a:t>
            </a:r>
            <a:endParaRPr lang="en-US" sz="3000" dirty="0">
              <a:solidFill>
                <a:srgbClr val="A2C4DB"/>
              </a:solidFill>
              <a:latin typeface="Impact" panose="020B0806030902050204" pitchFamily="34" charset="0"/>
            </a:endParaRPr>
          </a:p>
        </p:txBody>
      </p:sp>
      <p:sp>
        <p:nvSpPr>
          <p:cNvPr id="5" name="Title 1"/>
          <p:cNvSpPr txBox="1">
            <a:spLocks/>
          </p:cNvSpPr>
          <p:nvPr/>
        </p:nvSpPr>
        <p:spPr>
          <a:xfrm>
            <a:off x="382936" y="1504950"/>
            <a:ext cx="5257800" cy="268224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ts val="1500"/>
              </a:lnSpc>
            </a:pPr>
            <a:r>
              <a:rPr lang="en-US" sz="1000" dirty="0">
                <a:solidFill>
                  <a:srgbClr val="323232"/>
                </a:solidFill>
                <a:latin typeface="Verdana" panose="020B0604030504040204" pitchFamily="34" charset="0"/>
                <a:cs typeface="Lato" panose="020F0502020204030203" pitchFamily="34" charset="0"/>
              </a:rPr>
              <a:t>Groups such as the Sustainable Apparel Coalition have formed to share tools created by leaders in the AT industry to improve the ability of designers, producers and retailers to reduce the impact of their products on climate change (</a:t>
            </a:r>
            <a:r>
              <a:rPr lang="en-US" sz="1000" dirty="0">
                <a:solidFill>
                  <a:srgbClr val="323232"/>
                </a:solidFill>
                <a:latin typeface="Verdana" panose="020B0604030504040204" pitchFamily="34" charset="0"/>
                <a:cs typeface="Lato" panose="020F0502020204030203" pitchFamily="34" charset="0"/>
                <a:hlinkClick r:id="rId2"/>
              </a:rPr>
              <a:t>http://apparelcoalition.org/the-higg-index/</a:t>
            </a:r>
            <a:r>
              <a:rPr lang="en-US" sz="1000" dirty="0">
                <a:solidFill>
                  <a:srgbClr val="323232"/>
                </a:solidFill>
                <a:latin typeface="Verdana" panose="020B0604030504040204" pitchFamily="34" charset="0"/>
                <a:cs typeface="Lato" panose="020F0502020204030203" pitchFamily="34" charset="0"/>
              </a:rPr>
              <a:t>).</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823460"/>
            <a:ext cx="9144000" cy="320040"/>
          </a:xfrm>
          <a:prstGeom prst="rect">
            <a:avLst/>
          </a:prstGeom>
        </p:spPr>
      </p:pic>
    </p:spTree>
    <p:extLst>
      <p:ext uri="{BB962C8B-B14F-4D97-AF65-F5344CB8AC3E}">
        <p14:creationId xmlns:p14="http://schemas.microsoft.com/office/powerpoint/2010/main" val="498860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823460"/>
            <a:ext cx="9144000" cy="320040"/>
          </a:xfrm>
          <a:prstGeom prst="rect">
            <a:avLst/>
          </a:prstGeom>
        </p:spPr>
      </p:pic>
      <p:sp>
        <p:nvSpPr>
          <p:cNvPr id="10" name="Rectangle 9"/>
          <p:cNvSpPr/>
          <p:nvPr/>
        </p:nvSpPr>
        <p:spPr>
          <a:xfrm>
            <a:off x="0" y="0"/>
            <a:ext cx="4572000" cy="5143500"/>
          </a:xfrm>
          <a:prstGeom prst="rect">
            <a:avLst/>
          </a:prstGeom>
          <a:solidFill>
            <a:srgbClr val="034F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p:cNvGrpSpPr/>
          <p:nvPr/>
        </p:nvGrpSpPr>
        <p:grpSpPr>
          <a:xfrm>
            <a:off x="381000" y="1352550"/>
            <a:ext cx="8382000" cy="2667000"/>
            <a:chOff x="381000" y="628650"/>
            <a:chExt cx="8382000" cy="2667000"/>
          </a:xfrm>
        </p:grpSpPr>
        <p:sp>
          <p:nvSpPr>
            <p:cNvPr id="3" name="TextBox 2"/>
            <p:cNvSpPr txBox="1"/>
            <p:nvPr/>
          </p:nvSpPr>
          <p:spPr>
            <a:xfrm>
              <a:off x="381000" y="1123950"/>
              <a:ext cx="3840480" cy="495007"/>
            </a:xfrm>
            <a:prstGeom prst="rect">
              <a:avLst/>
            </a:prstGeom>
            <a:noFill/>
          </p:spPr>
          <p:txBody>
            <a:bodyPr wrap="square" tIns="0" rtlCol="0">
              <a:spAutoFit/>
            </a:bodyPr>
            <a:lstStyle/>
            <a:p>
              <a:pPr algn="r">
                <a:lnSpc>
                  <a:spcPts val="3500"/>
                </a:lnSpc>
              </a:pPr>
              <a:r>
                <a:rPr lang="en-US" sz="3000" dirty="0">
                  <a:solidFill>
                    <a:schemeClr val="bg1"/>
                  </a:solidFill>
                  <a:latin typeface="Impact" panose="020B0806030902050204" pitchFamily="34" charset="0"/>
                </a:rPr>
                <a:t>IN-CLASS ACTIVITY</a:t>
              </a:r>
            </a:p>
          </p:txBody>
        </p:sp>
        <p:sp>
          <p:nvSpPr>
            <p:cNvPr id="6" name="Title 1"/>
            <p:cNvSpPr txBox="1">
              <a:spLocks/>
            </p:cNvSpPr>
            <p:nvPr/>
          </p:nvSpPr>
          <p:spPr>
            <a:xfrm>
              <a:off x="4922520" y="628650"/>
              <a:ext cx="3840480" cy="2667000"/>
            </a:xfrm>
            <a:prstGeom prst="rect">
              <a:avLst/>
            </a:prstGeom>
          </p:spPr>
          <p:txBody>
            <a:bodyPr tIns="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ts val="1500"/>
                </a:lnSpc>
                <a:spcBef>
                  <a:spcPts val="1200"/>
                </a:spcBef>
                <a:buClr>
                  <a:srgbClr val="A2C4DB"/>
                </a:buClr>
              </a:pPr>
              <a:r>
                <a:rPr lang="en-US" sz="1000" dirty="0">
                  <a:solidFill>
                    <a:srgbClr val="323232"/>
                  </a:solidFill>
                  <a:latin typeface="Verdana" panose="020B0604030504040204" pitchFamily="34" charset="0"/>
                  <a:cs typeface="Lato" panose="020F0502020204030203" pitchFamily="34" charset="0"/>
                </a:rPr>
                <a:t>Activity: Waste Equals Food – Jeopardy</a:t>
              </a:r>
              <a:br>
                <a:rPr lang="en-US" sz="1000" dirty="0">
                  <a:solidFill>
                    <a:srgbClr val="323232"/>
                  </a:solidFill>
                  <a:latin typeface="Verdana" panose="020B0604030504040204" pitchFamily="34" charset="0"/>
                  <a:cs typeface="Lato" panose="020F0502020204030203" pitchFamily="34" charset="0"/>
                </a:rPr>
              </a:br>
              <a:r>
                <a:rPr lang="en-US" sz="1000" i="1" dirty="0">
                  <a:solidFill>
                    <a:srgbClr val="323232"/>
                  </a:solidFill>
                  <a:latin typeface="Verdana" panose="020B0604030504040204" pitchFamily="34" charset="0"/>
                  <a:cs typeface="Lato" panose="020F0502020204030203" pitchFamily="34" charset="0"/>
                  <a:hlinkClick r:id="rId4" action="ppaction://hlinkpres?slideindex=1&amp;slidetitle="/>
                </a:rPr>
                <a:t>(View PowerPoint)</a:t>
              </a:r>
              <a:endParaRPr lang="en-US" sz="1000" i="1" dirty="0">
                <a:solidFill>
                  <a:srgbClr val="323232"/>
                </a:solidFill>
                <a:latin typeface="Verdana" panose="020B0604030504040204" pitchFamily="34" charset="0"/>
                <a:cs typeface="Lato" panose="020F0502020204030203" pitchFamily="34" charset="0"/>
              </a:endParaRPr>
            </a:p>
            <a:p>
              <a:pPr algn="l">
                <a:lnSpc>
                  <a:spcPts val="1500"/>
                </a:lnSpc>
                <a:spcBef>
                  <a:spcPts val="1200"/>
                </a:spcBef>
                <a:buClr>
                  <a:srgbClr val="A2C4DB"/>
                </a:buClr>
              </a:pPr>
              <a:r>
                <a:rPr lang="en-US" sz="1000" dirty="0">
                  <a:solidFill>
                    <a:srgbClr val="323232"/>
                  </a:solidFill>
                  <a:latin typeface="Verdana" panose="020B0604030504040204" pitchFamily="34" charset="0"/>
                  <a:cs typeface="Lato" panose="020F0502020204030203" pitchFamily="34" charset="0"/>
                </a:rPr>
                <a:t>Activity: Assign – Chapter 4 “Waste Equals Food” from Cradle to Cradle: Remaking the Way We Make Things</a:t>
              </a:r>
            </a:p>
            <a:p>
              <a:pPr marL="274320" algn="l">
                <a:lnSpc>
                  <a:spcPts val="1500"/>
                </a:lnSpc>
                <a:spcBef>
                  <a:spcPts val="1200"/>
                </a:spcBef>
                <a:buClr>
                  <a:srgbClr val="A2C4DB"/>
                </a:buClr>
              </a:pPr>
              <a:r>
                <a:rPr lang="en-US" sz="700" dirty="0">
                  <a:solidFill>
                    <a:srgbClr val="323232"/>
                  </a:solidFill>
                  <a:latin typeface="Verdana" panose="020B0604030504040204" pitchFamily="34" charset="0"/>
                  <a:cs typeface="Lato" panose="020F0502020204030203" pitchFamily="34" charset="0"/>
                </a:rPr>
                <a:t>McDonough, W. &amp; </a:t>
              </a:r>
              <a:r>
                <a:rPr lang="en-US" sz="700" dirty="0" err="1">
                  <a:solidFill>
                    <a:srgbClr val="323232"/>
                  </a:solidFill>
                  <a:latin typeface="Verdana" panose="020B0604030504040204" pitchFamily="34" charset="0"/>
                  <a:cs typeface="Lato" panose="020F0502020204030203" pitchFamily="34" charset="0"/>
                </a:rPr>
                <a:t>Braungart</a:t>
              </a:r>
              <a:r>
                <a:rPr lang="en-US" sz="700" dirty="0">
                  <a:solidFill>
                    <a:srgbClr val="323232"/>
                  </a:solidFill>
                  <a:latin typeface="Verdana" panose="020B0604030504040204" pitchFamily="34" charset="0"/>
                  <a:cs typeface="Lato" panose="020F0502020204030203" pitchFamily="34" charset="0"/>
                </a:rPr>
                <a:t>, M. (2002). Cradle to Cradle: Rethinking the Way We Make Things. New York: North Point Press.</a:t>
              </a:r>
            </a:p>
            <a:p>
              <a:pPr marL="274320" algn="l">
                <a:lnSpc>
                  <a:spcPts val="1500"/>
                </a:lnSpc>
                <a:spcBef>
                  <a:spcPts val="1200"/>
                </a:spcBef>
                <a:buClr>
                  <a:srgbClr val="A2C4DB"/>
                </a:buClr>
              </a:pPr>
              <a:r>
                <a:rPr lang="en-US" sz="700" dirty="0">
                  <a:solidFill>
                    <a:srgbClr val="323232"/>
                  </a:solidFill>
                  <a:latin typeface="Verdana" panose="020B0604030504040204" pitchFamily="34" charset="0"/>
                  <a:cs typeface="Lato" panose="020F0502020204030203" pitchFamily="34" charset="0"/>
                </a:rPr>
                <a:t>View video listed in More Information and Resources:  </a:t>
              </a:r>
              <a:r>
                <a:rPr lang="en-US" sz="700" dirty="0" err="1">
                  <a:solidFill>
                    <a:srgbClr val="323232"/>
                  </a:solidFill>
                  <a:latin typeface="Verdana" panose="020B0604030504040204" pitchFamily="34" charset="0"/>
                  <a:cs typeface="Lato" panose="020F0502020204030203" pitchFamily="34" charset="0"/>
                </a:rPr>
                <a:t>WeWantToLearn.Net</a:t>
              </a:r>
              <a:r>
                <a:rPr lang="en-US" sz="700" dirty="0">
                  <a:solidFill>
                    <a:srgbClr val="323232"/>
                  </a:solidFill>
                  <a:latin typeface="Verdana" panose="020B0604030504040204" pitchFamily="34" charset="0"/>
                  <a:cs typeface="Lato" panose="020F0502020204030203" pitchFamily="34" charset="0"/>
                </a:rPr>
                <a:t> Waste = Food (Cradle to Cradle) (49:19 minutes)</a:t>
              </a:r>
            </a:p>
            <a:p>
              <a:pPr algn="l">
                <a:lnSpc>
                  <a:spcPts val="1500"/>
                </a:lnSpc>
                <a:spcBef>
                  <a:spcPts val="1200"/>
                </a:spcBef>
                <a:buClr>
                  <a:srgbClr val="A2C4DB"/>
                </a:buClr>
              </a:pPr>
              <a:r>
                <a:rPr lang="en-US" sz="1000" dirty="0">
                  <a:solidFill>
                    <a:srgbClr val="323232"/>
                  </a:solidFill>
                  <a:latin typeface="Verdana" panose="020B0604030504040204" pitchFamily="34" charset="0"/>
                  <a:cs typeface="Lato" panose="020F0502020204030203" pitchFamily="34" charset="0"/>
                </a:rPr>
                <a:t>Activity: Waste Equals Food Lecture Slides</a:t>
              </a:r>
              <a:br>
                <a:rPr lang="en-US" sz="1000" dirty="0">
                  <a:solidFill>
                    <a:srgbClr val="323232"/>
                  </a:solidFill>
                  <a:latin typeface="Verdana" panose="020B0604030504040204" pitchFamily="34" charset="0"/>
                  <a:cs typeface="Lato" panose="020F0502020204030203" pitchFamily="34" charset="0"/>
                </a:rPr>
              </a:br>
              <a:r>
                <a:rPr lang="en-US" sz="1000" i="1" dirty="0">
                  <a:solidFill>
                    <a:srgbClr val="323232"/>
                  </a:solidFill>
                  <a:latin typeface="Verdana" panose="020B0604030504040204" pitchFamily="34" charset="0"/>
                  <a:cs typeface="Lato" panose="020F0502020204030203" pitchFamily="34" charset="0"/>
                  <a:hlinkClick r:id="rId5" action="ppaction://hlinkpres?slideindex=1&amp;slidetitle="/>
                </a:rPr>
                <a:t>(View PowerPoint)</a:t>
              </a:r>
              <a:endParaRPr lang="en-US" sz="1000" dirty="0">
                <a:solidFill>
                  <a:srgbClr val="034F83"/>
                </a:solidFill>
                <a:latin typeface="Verdana" panose="020B0604030504040204" pitchFamily="34" charset="0"/>
                <a:cs typeface="Lato" panose="020F0502020204030203" pitchFamily="34" charset="0"/>
              </a:endParaRPr>
            </a:p>
          </p:txBody>
        </p:sp>
      </p:grpSp>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85505" y="4857750"/>
            <a:ext cx="1642574" cy="232002"/>
          </a:xfrm>
          <a:prstGeom prst="rect">
            <a:avLst/>
          </a:prstGeom>
        </p:spPr>
      </p:pic>
    </p:spTree>
    <p:extLst>
      <p:ext uri="{BB962C8B-B14F-4D97-AF65-F5344CB8AC3E}">
        <p14:creationId xmlns:p14="http://schemas.microsoft.com/office/powerpoint/2010/main" val="802265616"/>
      </p:ext>
    </p:extLst>
  </p:cSld>
  <p:clrMapOvr>
    <a:masterClrMapping/>
  </p:clrMapOvr>
</p:sld>
</file>

<file path=ppt/theme/theme1.xml><?xml version="1.0" encoding="utf-8"?>
<a:theme xmlns:a="http://schemas.openxmlformats.org/drawingml/2006/main" name="Office Theme">
  <a:themeElements>
    <a:clrScheme name="ATHENAS">
      <a:dk1>
        <a:srgbClr val="323232"/>
      </a:dk1>
      <a:lt1>
        <a:srgbClr val="FFFFFF"/>
      </a:lt1>
      <a:dk2>
        <a:srgbClr val="003A61"/>
      </a:dk2>
      <a:lt2>
        <a:srgbClr val="FFFFFF"/>
      </a:lt2>
      <a:accent1>
        <a:srgbClr val="77C753"/>
      </a:accent1>
      <a:accent2>
        <a:srgbClr val="AAE7E7"/>
      </a:accent2>
      <a:accent3>
        <a:srgbClr val="E1EDF6"/>
      </a:accent3>
      <a:accent4>
        <a:srgbClr val="1F6391"/>
      </a:accent4>
      <a:accent5>
        <a:srgbClr val="9EBCD2"/>
      </a:accent5>
      <a:accent6>
        <a:srgbClr val="034F83"/>
      </a:accent6>
      <a:hlink>
        <a:srgbClr val="9EBCD2"/>
      </a:hlink>
      <a:folHlink>
        <a:srgbClr val="9EBCD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1595</TotalTime>
  <Words>884</Words>
  <Application>Microsoft Office PowerPoint</Application>
  <PresentationFormat>On-screen Show (16:9)</PresentationFormat>
  <Paragraphs>56</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Courier New</vt:lpstr>
      <vt:lpstr>Impact</vt:lpstr>
      <vt:lpstr>Lato</vt:lpstr>
      <vt:lpstr>Verdana</vt:lpstr>
      <vt:lpstr>Office Theme</vt:lpstr>
      <vt:lpstr>PowerPoint Presentation</vt:lpstr>
      <vt:lpstr>The purpose of this section is to describe some of the ways the AT industry is responding to sustainability challenges. For those wanting to contribute to the transition toward sustainability, the AT industry provides diverse opportunities.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Livy Seirer</dc:creator>
  <cp:lastModifiedBy>Livy Seirer</cp:lastModifiedBy>
  <cp:revision>201</cp:revision>
  <dcterms:created xsi:type="dcterms:W3CDTF">2016-04-14T20:38:05Z</dcterms:created>
  <dcterms:modified xsi:type="dcterms:W3CDTF">2016-07-06T15:28:51Z</dcterms:modified>
</cp:coreProperties>
</file>