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3" r:id="rId2"/>
    <p:sldMasterId id="2147483690" r:id="rId3"/>
  </p:sldMasterIdLst>
  <p:notesMasterIdLst>
    <p:notesMasterId r:id="rId43"/>
  </p:notesMasterIdLst>
  <p:handoutMasterIdLst>
    <p:handoutMasterId r:id="rId44"/>
  </p:handoutMasterIdLst>
  <p:sldIdLst>
    <p:sldId id="463" r:id="rId4"/>
    <p:sldId id="680" r:id="rId5"/>
    <p:sldId id="466" r:id="rId6"/>
    <p:sldId id="734" r:id="rId7"/>
    <p:sldId id="569" r:id="rId8"/>
    <p:sldId id="625" r:id="rId9"/>
    <p:sldId id="713" r:id="rId10"/>
    <p:sldId id="727" r:id="rId11"/>
    <p:sldId id="847" r:id="rId12"/>
    <p:sldId id="684" r:id="rId13"/>
    <p:sldId id="848" r:id="rId14"/>
    <p:sldId id="574" r:id="rId15"/>
    <p:sldId id="728" r:id="rId16"/>
    <p:sldId id="639" r:id="rId17"/>
    <p:sldId id="673" r:id="rId18"/>
    <p:sldId id="687" r:id="rId19"/>
    <p:sldId id="622" r:id="rId20"/>
    <p:sldId id="688" r:id="rId21"/>
    <p:sldId id="689" r:id="rId22"/>
    <p:sldId id="546" r:id="rId23"/>
    <p:sldId id="547" r:id="rId24"/>
    <p:sldId id="607" r:id="rId25"/>
    <p:sldId id="696" r:id="rId26"/>
    <p:sldId id="694" r:id="rId27"/>
    <p:sldId id="849" r:id="rId28"/>
    <p:sldId id="668" r:id="rId29"/>
    <p:sldId id="660" r:id="rId30"/>
    <p:sldId id="661" r:id="rId31"/>
    <p:sldId id="662" r:id="rId32"/>
    <p:sldId id="699" r:id="rId33"/>
    <p:sldId id="850" r:id="rId34"/>
    <p:sldId id="577" r:id="rId35"/>
    <p:sldId id="578" r:id="rId36"/>
    <p:sldId id="595" r:id="rId37"/>
    <p:sldId id="592" r:id="rId38"/>
    <p:sldId id="593" r:id="rId39"/>
    <p:sldId id="594" r:id="rId40"/>
    <p:sldId id="508" r:id="rId41"/>
    <p:sldId id="698" r:id="rId42"/>
  </p:sldIdLst>
  <p:sldSz cx="6858000" cy="5143500"/>
  <p:notesSz cx="7019925" cy="93059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0B2A"/>
    <a:srgbClr val="D0C5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8" autoAdjust="0"/>
    <p:restoredTop sz="82495" autoAdjust="0"/>
  </p:normalViewPr>
  <p:slideViewPr>
    <p:cSldViewPr>
      <p:cViewPr varScale="1">
        <p:scale>
          <a:sx n="93" d="100"/>
          <a:sy n="93" d="100"/>
        </p:scale>
        <p:origin x="2040" y="82"/>
      </p:cViewPr>
      <p:guideLst>
        <p:guide orient="horz" pos="162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014" y="-7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 y="8839014"/>
            <a:ext cx="3041967" cy="465296"/>
          </a:xfrm>
          <a:prstGeom prst="rect">
            <a:avLst/>
          </a:prstGeom>
        </p:spPr>
        <p:txBody>
          <a:bodyPr vert="horz" lIns="93287" tIns="46643" rIns="93287" bIns="4664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4" y="8839014"/>
            <a:ext cx="3041967" cy="465296"/>
          </a:xfrm>
          <a:prstGeom prst="rect">
            <a:avLst/>
          </a:prstGeom>
        </p:spPr>
        <p:txBody>
          <a:bodyPr vert="horz" lIns="93287" tIns="46643" rIns="93287" bIns="46643" rtlCol="0" anchor="b"/>
          <a:lstStyle>
            <a:lvl1pPr algn="r">
              <a:defRPr sz="1200"/>
            </a:lvl1pPr>
          </a:lstStyle>
          <a:p>
            <a:fld id="{5ABD0563-27A7-404F-AA05-CADD855B811E}" type="slidenum">
              <a:rPr lang="en-US" smtClean="0"/>
              <a:t>‹#›</a:t>
            </a:fld>
            <a:endParaRPr lang="en-US" dirty="0"/>
          </a:p>
        </p:txBody>
      </p:sp>
    </p:spTree>
    <p:extLst>
      <p:ext uri="{BB962C8B-B14F-4D97-AF65-F5344CB8AC3E}">
        <p14:creationId xmlns:p14="http://schemas.microsoft.com/office/powerpoint/2010/main" val="8590651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5" name="Rectangle 5"/>
          <p:cNvSpPr>
            <a:spLocks noGrp="1" noChangeArrowheads="1"/>
          </p:cNvSpPr>
          <p:nvPr>
            <p:ph type="body" sz="quarter" idx="3"/>
          </p:nvPr>
        </p:nvSpPr>
        <p:spPr bwMode="auto">
          <a:xfrm>
            <a:off x="701993" y="4420315"/>
            <a:ext cx="5615940"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3" rIns="93287" bIns="4664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1" y="8839014"/>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3" rIns="93287" bIns="46643" numCol="1" anchor="b" anchorCtr="0" compatLnSpc="1">
            <a:prstTxWarp prst="textNoShape">
              <a:avLst/>
            </a:prstTxWarp>
          </a:bodyPr>
          <a:lstStyle>
            <a:lvl1pPr eaLnBrk="1" hangingPunct="1">
              <a:defRPr sz="1000" smtClean="0">
                <a:latin typeface="+mn-lt"/>
              </a:defRPr>
            </a:lvl1pPr>
          </a:lstStyle>
          <a:p>
            <a:pPr>
              <a:defRPr/>
            </a:pPr>
            <a:endParaRPr lang="en-US" dirty="0"/>
          </a:p>
        </p:txBody>
      </p:sp>
      <p:sp>
        <p:nvSpPr>
          <p:cNvPr id="15367" name="Rectangle 7"/>
          <p:cNvSpPr>
            <a:spLocks noGrp="1" noChangeArrowheads="1"/>
          </p:cNvSpPr>
          <p:nvPr>
            <p:ph type="sldNum" sz="quarter" idx="5"/>
          </p:nvPr>
        </p:nvSpPr>
        <p:spPr bwMode="auto">
          <a:xfrm>
            <a:off x="3976334" y="8839014"/>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3" rIns="93287" bIns="46643" numCol="1" anchor="b" anchorCtr="0" compatLnSpc="1">
            <a:prstTxWarp prst="textNoShape">
              <a:avLst/>
            </a:prstTxWarp>
          </a:bodyPr>
          <a:lstStyle>
            <a:lvl1pPr algn="r" eaLnBrk="1" hangingPunct="1">
              <a:defRPr sz="1000" smtClean="0">
                <a:latin typeface="+mn-lt"/>
              </a:defRPr>
            </a:lvl1pPr>
          </a:lstStyle>
          <a:p>
            <a:pPr>
              <a:defRPr/>
            </a:pPr>
            <a:fld id="{4C1A0BE0-082B-4437-91E7-14FF2C21E3C4}" type="slidenum">
              <a:rPr lang="en-US" smtClean="0"/>
              <a:pPr>
                <a:defRPr/>
              </a:pPr>
              <a:t>‹#›</a:t>
            </a:fld>
            <a:endParaRPr lang="en-US" dirty="0"/>
          </a:p>
        </p:txBody>
      </p:sp>
      <p:sp>
        <p:nvSpPr>
          <p:cNvPr id="2" name="Slide Image Placeholder 1"/>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3" rIns="93287" bIns="46643" rtlCol="0" anchor="ctr"/>
          <a:lstStyle/>
          <a:p>
            <a:endParaRPr lang="en-US" dirty="0"/>
          </a:p>
        </p:txBody>
      </p:sp>
    </p:spTree>
    <p:extLst>
      <p:ext uri="{BB962C8B-B14F-4D97-AF65-F5344CB8AC3E}">
        <p14:creationId xmlns:p14="http://schemas.microsoft.com/office/powerpoint/2010/main" val="311371177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mn-lt"/>
        <a:ea typeface="+mn-ea"/>
        <a:cs typeface="+mn-cs"/>
      </a:defRPr>
    </a:lvl1pPr>
    <a:lvl2pPr marL="457200" algn="l" rtl="0" eaLnBrk="0" fontAlgn="base" hangingPunct="0">
      <a:spcBef>
        <a:spcPct val="30000"/>
      </a:spcBef>
      <a:spcAft>
        <a:spcPct val="0"/>
      </a:spcAft>
      <a:defRPr sz="1000" kern="1200">
        <a:solidFill>
          <a:schemeClr val="tx1"/>
        </a:solidFill>
        <a:latin typeface="+mn-lt"/>
        <a:ea typeface="+mn-ea"/>
        <a:cs typeface="+mn-cs"/>
      </a:defRPr>
    </a:lvl2pPr>
    <a:lvl3pPr marL="914400" algn="l" rtl="0" eaLnBrk="0" fontAlgn="base" hangingPunct="0">
      <a:spcBef>
        <a:spcPct val="30000"/>
      </a:spcBef>
      <a:spcAft>
        <a:spcPct val="0"/>
      </a:spcAft>
      <a:defRPr sz="1000" kern="1200">
        <a:solidFill>
          <a:schemeClr val="tx1"/>
        </a:solidFill>
        <a:latin typeface="+mn-lt"/>
        <a:ea typeface="+mn-ea"/>
        <a:cs typeface="+mn-cs"/>
      </a:defRPr>
    </a:lvl3pPr>
    <a:lvl4pPr marL="1371600" algn="l" rtl="0" eaLnBrk="0" fontAlgn="base" hangingPunct="0">
      <a:spcBef>
        <a:spcPct val="30000"/>
      </a:spcBef>
      <a:spcAft>
        <a:spcPct val="0"/>
      </a:spcAft>
      <a:defRPr sz="1000" kern="1200">
        <a:solidFill>
          <a:schemeClr val="tx1"/>
        </a:solidFill>
        <a:latin typeface="+mn-lt"/>
        <a:ea typeface="+mn-ea"/>
        <a:cs typeface="+mn-cs"/>
      </a:defRPr>
    </a:lvl4pPr>
    <a:lvl5pPr marL="182880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law.cornell.edu/uscode/text/26/10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kitces.com/blog/bank-on-yourself-review-a-personal-loan-from-a-life-insurance-company-and-not-infinite-banki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dc.gov/nchs/products/databriefs/db427.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noProof="0" dirty="0"/>
              <a:t>Good morning/afternoon, and thank you for attending today’s Continuing Education Program.  Advanced Planning Life Insurance Strategies.   My name is ____________________ I am the ______________________with ________________________________.  I will also be your instructor for today’s CE Program.   </a:t>
            </a:r>
          </a:p>
          <a:p>
            <a:pPr lvl="0"/>
            <a:endParaRPr lang="en-US" noProof="0" dirty="0"/>
          </a:p>
          <a:p>
            <a:pPr lvl="0"/>
            <a:r>
              <a:rPr lang="en-US" noProof="0" dirty="0"/>
              <a:t>Let me tell you about today’s CE Program…next slide…  </a:t>
            </a:r>
          </a:p>
          <a:p>
            <a:endParaRPr lang="en-US" dirty="0"/>
          </a:p>
        </p:txBody>
      </p:sp>
      <p:sp>
        <p:nvSpPr>
          <p:cNvPr id="4" name="Slide Number Placeholder 3"/>
          <p:cNvSpPr>
            <a:spLocks noGrp="1"/>
          </p:cNvSpPr>
          <p:nvPr>
            <p:ph type="sldNum" sz="quarter" idx="10"/>
          </p:nvPr>
        </p:nvSpPr>
        <p:spPr/>
        <p:txBody>
          <a:bodyPr/>
          <a:lstStyle/>
          <a:p>
            <a:fld id="{B1F510DF-45A3-4E60-A581-5F9F466A3698}" type="slidenum">
              <a:rPr lang="en-US" smtClean="0"/>
              <a:pPr/>
              <a:t>1</a:t>
            </a:fld>
            <a:endParaRPr lang="en-US" dirty="0"/>
          </a:p>
        </p:txBody>
      </p:sp>
      <p:sp>
        <p:nvSpPr>
          <p:cNvPr id="7" name="Slide Image Placeholder 6"/>
          <p:cNvSpPr>
            <a:spLocks noGrp="1" noRot="1" noChangeAspect="1"/>
          </p:cNvSpPr>
          <p:nvPr>
            <p:ph type="sldImg"/>
          </p:nvPr>
        </p:nvSpPr>
        <p:spPr>
          <a:xfrm>
            <a:off x="1184275" y="698500"/>
            <a:ext cx="4651375" cy="3489325"/>
          </a:xfrm>
        </p:spPr>
      </p:sp>
    </p:spTree>
    <p:extLst>
      <p:ext uri="{BB962C8B-B14F-4D97-AF65-F5344CB8AC3E}">
        <p14:creationId xmlns:p14="http://schemas.microsoft.com/office/powerpoint/2010/main" val="54707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dirty="0"/>
              <a:t>An age-old enigma is how to overcome buyer reluctance to purchase life and annuity products. The stage is seemingly set, with nearly half of the US population uninsured or underinsured,15 and a similar percentage  of US families having no retirement account savings,16  yet sales of L&amp;A products remain relatively sluggish. </a:t>
            </a:r>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pPr>
                <a:defRPr/>
              </a:pPr>
              <a:t>10</a:t>
            </a:fld>
            <a:endParaRPr lang="en-US" dirty="0"/>
          </a:p>
        </p:txBody>
      </p:sp>
    </p:spTree>
    <p:extLst>
      <p:ext uri="{BB962C8B-B14F-4D97-AF65-F5344CB8AC3E}">
        <p14:creationId xmlns:p14="http://schemas.microsoft.com/office/powerpoint/2010/main" val="207706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sp>
      <p:sp>
        <p:nvSpPr>
          <p:cNvPr id="3" name="Notes Placeholder 2"/>
          <p:cNvSpPr>
            <a:spLocks noGrp="1"/>
          </p:cNvSpPr>
          <p:nvPr>
            <p:ph type="body" idx="1"/>
          </p:nvPr>
        </p:nvSpPr>
        <p:spPr/>
        <p:txBody>
          <a:bodyPr/>
          <a:lstStyle/>
          <a:p>
            <a:r>
              <a:rPr lang="en-US" sz="1200" dirty="0"/>
              <a:t>Let’s begin with examining the Role of Life Insurance.   </a:t>
            </a:r>
          </a:p>
        </p:txBody>
      </p:sp>
      <p:sp>
        <p:nvSpPr>
          <p:cNvPr id="4" name="Slide Number Placeholder 3"/>
          <p:cNvSpPr>
            <a:spLocks noGrp="1"/>
          </p:cNvSpPr>
          <p:nvPr>
            <p:ph type="sldNum" sz="quarter" idx="10"/>
          </p:nvPr>
        </p:nvSpPr>
        <p:spPr/>
        <p:txBody>
          <a:bodyPr/>
          <a:lstStyle/>
          <a:p>
            <a:pPr>
              <a:defRPr/>
            </a:pPr>
            <a:fld id="{7019D4FD-F8A5-46D2-817F-8DBE62577E39}"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91059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b="1" dirty="0"/>
              <a:t>Your Role As the Financial Advisor:  </a:t>
            </a:r>
            <a:r>
              <a:rPr lang="en-US" dirty="0"/>
              <a:t>Goal Based Wealth Management.  Aligning life and wealth goals based on your clients needs and objectives. When it comes to insurance your role as the financial advisor is to do the following:  Read from slide…</a:t>
            </a:r>
          </a:p>
          <a:p>
            <a:endParaRPr lang="en-US" dirty="0"/>
          </a:p>
          <a:p>
            <a:r>
              <a:rPr lang="en-US" dirty="0"/>
              <a:t>What is the rule of thumb for one’s basic need for life insurance?  Answer:  7 to 10 times the insured persons annual salary. </a:t>
            </a:r>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pPr>
                <a:defRPr/>
              </a:pPr>
              <a:t>12</a:t>
            </a:fld>
            <a:endParaRPr lang="en-US" dirty="0"/>
          </a:p>
        </p:txBody>
      </p:sp>
    </p:spTree>
    <p:extLst>
      <p:ext uri="{BB962C8B-B14F-4D97-AF65-F5344CB8AC3E}">
        <p14:creationId xmlns:p14="http://schemas.microsoft.com/office/powerpoint/2010/main" val="3635112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sz="1000" b="1" dirty="0">
                <a:latin typeface="Times New Roman" panose="02020603050405020304" pitchFamily="18" charset="0"/>
                <a:cs typeface="Times New Roman" panose="02020603050405020304" pitchFamily="18" charset="0"/>
              </a:rPr>
              <a:t>Determine How Much Life Insurance?   One of the </a:t>
            </a:r>
            <a:r>
              <a:rPr lang="en-US" sz="1000" dirty="0">
                <a:latin typeface="Times New Roman" panose="02020603050405020304" pitchFamily="18" charset="0"/>
                <a:cs typeface="Times New Roman" panose="02020603050405020304" pitchFamily="18" charset="0"/>
              </a:rPr>
              <a:t>major reason why people say they don’t have enough life insurance is because they do not know how much life insurance they need.  That’s were you will fit in.  As the Advisor/Agent it is your job to be able to assist the client/prospect in calculating their need.  Today, there are three approaches used by many agents/advisors to calculate the need for life insurance.  They are:  Read from slide.</a:t>
            </a:r>
          </a:p>
          <a:p>
            <a:endParaRPr lang="en-US" sz="1000" dirty="0">
              <a:latin typeface="Times New Roman" panose="02020603050405020304" pitchFamily="18" charset="0"/>
              <a:cs typeface="Times New Roman" panose="02020603050405020304" pitchFamily="18" charset="0"/>
            </a:endParaRPr>
          </a:p>
          <a:p>
            <a:pPr marL="628839" marR="0" lvl="1" indent="-171501" algn="l" defTabSz="914674"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b="1" i="1" dirty="0">
                <a:solidFill>
                  <a:prstClr val="black"/>
                </a:solidFill>
                <a:latin typeface="Times New Roman" panose="02020603050405020304" pitchFamily="18" charset="0"/>
                <a:cs typeface="Times New Roman" panose="02020603050405020304" pitchFamily="18" charset="0"/>
              </a:rPr>
              <a:t>Rule of Thumb </a:t>
            </a:r>
            <a:r>
              <a:rPr lang="en-US" sz="1000" dirty="0">
                <a:solidFill>
                  <a:prstClr val="black"/>
                </a:solidFill>
                <a:latin typeface="Times New Roman" panose="02020603050405020304" pitchFamily="18" charset="0"/>
                <a:cs typeface="Times New Roman" panose="02020603050405020304" pitchFamily="18" charset="0"/>
              </a:rPr>
              <a:t>-  are simple to calculate and easy to understand. For example, t</a:t>
            </a:r>
            <a:r>
              <a:rPr lang="en-US" sz="1000" dirty="0">
                <a:latin typeface="Times New Roman" panose="02020603050405020304" pitchFamily="18" charset="0"/>
                <a:ea typeface="Calibri"/>
                <a:cs typeface="Times New Roman" panose="02020603050405020304" pitchFamily="18" charset="0"/>
              </a:rPr>
              <a:t>ake your client’s annual salary and multiply by 17.  So, if you earn $100,000 a year, with this approach, you should have $1,700,000 of life insurance protection in force.  Another rule of thumb method is called the </a:t>
            </a:r>
            <a:r>
              <a:rPr lang="en-US" sz="1000" dirty="0">
                <a:solidFill>
                  <a:srgbClr val="111111"/>
                </a:solidFill>
                <a:latin typeface="Times New Roman" panose="02020603050405020304" pitchFamily="18" charset="0"/>
                <a:cs typeface="Times New Roman" panose="02020603050405020304" pitchFamily="18" charset="0"/>
              </a:rPr>
              <a:t>DIME method.  The DIME stands for</a:t>
            </a:r>
            <a:r>
              <a:rPr lang="en-US" sz="1000" b="1" dirty="0">
                <a:solidFill>
                  <a:srgbClr val="111111"/>
                </a:solidFill>
                <a:latin typeface="Times New Roman" panose="02020603050405020304" pitchFamily="18" charset="0"/>
                <a:cs typeface="Times New Roman" panose="02020603050405020304" pitchFamily="18" charset="0"/>
              </a:rPr>
              <a:t> (D) debts, (I) annual income needed, (M) how much, if any is the mortgage balance to be paid off, and (E ) Education Costs , </a:t>
            </a:r>
            <a:r>
              <a:rPr lang="en-US" sz="1000" b="0" dirty="0">
                <a:solidFill>
                  <a:srgbClr val="111111"/>
                </a:solidFill>
                <a:latin typeface="Times New Roman" panose="02020603050405020304" pitchFamily="18" charset="0"/>
                <a:cs typeface="Times New Roman" panose="02020603050405020304" pitchFamily="18" charset="0"/>
              </a:rPr>
              <a:t>what are the estimated future education cost</a:t>
            </a:r>
            <a:r>
              <a:rPr lang="en-US" sz="1000" dirty="0">
                <a:solidFill>
                  <a:srgbClr val="111111"/>
                </a:solidFill>
                <a:latin typeface="Times New Roman" panose="02020603050405020304" pitchFamily="18" charset="0"/>
                <a:cs typeface="Times New Roman" panose="02020603050405020304" pitchFamily="18" charset="0"/>
              </a:rPr>
              <a:t>. Add up all four to calculate how much life insurance is needed.  Or, another rule of thumb,  you could take 5x up to 10X your salary.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 this rule of thumb, the idea is to help your client’s beneficiary pay off debt and have some time to grieve without the added stress of financial worry.  </a:t>
            </a:r>
            <a:r>
              <a:rPr lang="en-US" sz="1000" dirty="0">
                <a:solidFill>
                  <a:prstClr val="black"/>
                </a:solidFill>
                <a:latin typeface="Times New Roman" panose="02020603050405020304" pitchFamily="18" charset="0"/>
                <a:cs typeface="Times New Roman" panose="02020603050405020304" pitchFamily="18" charset="0"/>
              </a:rPr>
              <a:t>Reminder:  They are useful as a rough starting point and can provide a framework for you to start with in assessing your client’s insurance need.  Keep in mind that they are very general and fail to consider individual circumstances. While the rules of thumb can be a helpful starting point, they fail to consider the needs and circumstances of the individual. </a:t>
            </a:r>
          </a:p>
          <a:p>
            <a:pPr marL="628650" lvl="1" indent="-171450" algn="l">
              <a:buFont typeface="Arial" panose="020B0604020202020204" pitchFamily="34" charset="0"/>
              <a:buChar char="•"/>
            </a:pPr>
            <a:r>
              <a:rPr lang="en-US" sz="1000" b="1" i="1" dirty="0">
                <a:solidFill>
                  <a:prstClr val="black"/>
                </a:solidFill>
                <a:latin typeface="Times New Roman" panose="02020603050405020304" pitchFamily="18" charset="0"/>
                <a:cs typeface="Times New Roman" panose="02020603050405020304" pitchFamily="18" charset="0"/>
              </a:rPr>
              <a:t>Income Replacement. The</a:t>
            </a:r>
            <a:r>
              <a:rPr lang="en-US" sz="1000" dirty="0">
                <a:solidFill>
                  <a:prstClr val="black"/>
                </a:solidFill>
                <a:latin typeface="Times New Roman" panose="02020603050405020304" pitchFamily="18" charset="0"/>
                <a:cs typeface="Times New Roman" panose="02020603050405020304" pitchFamily="18" charset="0"/>
              </a:rPr>
              <a:t> second approach—the income replacement approach, also referred to as the “Human Life Value” calculates the life insurance need based upon the human life value concept developed by Dr. Solomon S. Huebner.  The Human Life Value concept </a:t>
            </a:r>
            <a:r>
              <a:rPr lang="en-US" sz="1000" dirty="0">
                <a:latin typeface="Times New Roman" panose="02020603050405020304" pitchFamily="18" charset="0"/>
                <a:ea typeface="Calibri"/>
                <a:cs typeface="Times New Roman" panose="02020603050405020304" pitchFamily="18" charset="0"/>
              </a:rPr>
              <a:t>is based on the premise that the fundamental objective of life insurance is to replace some or all of the earnings lost if an income producing family member should die.  In other words, the insurance coverage should equal the value of that person’s future earnings potential to the surviving family member. (Applied in wrongful death litigation). For the victims of the 'Terrorist attack of September 11, 2001' on the twin towers, courts decided the amount of settlement based on this concept.   Note: The 911 Compensation fund, C</a:t>
            </a:r>
            <a:r>
              <a:rPr lang="en-US" b="0" i="0" dirty="0">
                <a:solidFill>
                  <a:srgbClr val="101010"/>
                </a:solidFill>
                <a:effectLst/>
                <a:latin typeface="Publico Text"/>
              </a:rPr>
              <a:t>ongress had authorized $5.9 billion in payments, with payments ranging from $500 to $8.6 million.  There were death claims paid for 2,454 out of 2,963 death claims.  The average was $2 million and the highest was $7.1 million.,</a:t>
            </a:r>
          </a:p>
          <a:p>
            <a:pPr marL="628839" marR="0" lvl="1" indent="-171501" algn="l" defTabSz="914674"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000" dirty="0">
              <a:latin typeface="Times New Roman" panose="02020603050405020304" pitchFamily="18" charset="0"/>
              <a:ea typeface="Calibri"/>
              <a:cs typeface="Times New Roman" panose="02020603050405020304" pitchFamily="18" charset="0"/>
            </a:endParaRPr>
          </a:p>
          <a:p>
            <a:pPr marL="628839" lvl="1" indent="-171501" algn="just">
              <a:lnSpc>
                <a:spcPct val="115000"/>
              </a:lnSpc>
              <a:spcBef>
                <a:spcPts val="0"/>
              </a:spcBef>
              <a:spcAft>
                <a:spcPts val="0"/>
              </a:spcAft>
              <a:buFont typeface="Arial" panose="020B0604020202020204" pitchFamily="34" charset="0"/>
              <a:buChar char="•"/>
              <a:tabLst>
                <a:tab pos="228669" algn="l"/>
                <a:tab pos="2058017" algn="l"/>
              </a:tabLst>
            </a:pPr>
            <a:r>
              <a:rPr lang="en-US" sz="1000" b="1" i="1" dirty="0">
                <a:latin typeface="Times New Roman" panose="02020603050405020304" pitchFamily="18" charset="0"/>
                <a:ea typeface="Calibri"/>
                <a:cs typeface="Times New Roman" panose="02020603050405020304" pitchFamily="18" charset="0"/>
              </a:rPr>
              <a:t>Comprehensive Needs Analysis Approach</a:t>
            </a:r>
            <a:r>
              <a:rPr lang="en-US" sz="1000" dirty="0">
                <a:latin typeface="Times New Roman" panose="02020603050405020304" pitchFamily="18" charset="0"/>
                <a:ea typeface="Calibri"/>
                <a:cs typeface="Times New Roman" panose="02020603050405020304" pitchFamily="18" charset="0"/>
              </a:rPr>
              <a:t>,.  The third approach, the Comprehensive Needs Analysis is the most widely used and the most comprehensive.  A good needs analysis will look at immediate, ongoing and future expenses. Immediate expenses include any outstanding medical bills and the cost of a funeral, how much income the family needs to pay those costs.  Ongoing expenses include mortgage payments and any other outstanding debt.  People typically want their families to be able to pay off their debts when they die.  Ongoing and future expenses might include sending children to college.  Consider whether your client’s children are likely to seek advanced degrees and spend more time in school. The more detail that can be provided about the cost of college, the more accurate the analysis will be.</a:t>
            </a:r>
          </a:p>
          <a:p>
            <a:pPr marL="628839" lvl="1" indent="-171501" algn="just">
              <a:lnSpc>
                <a:spcPct val="115000"/>
              </a:lnSpc>
              <a:spcBef>
                <a:spcPts val="0"/>
              </a:spcBef>
              <a:spcAft>
                <a:spcPts val="0"/>
              </a:spcAft>
              <a:buFont typeface="Arial" panose="020B0604020202020204" pitchFamily="34" charset="0"/>
              <a:buChar char="•"/>
              <a:tabLst>
                <a:tab pos="228669" algn="l"/>
                <a:tab pos="2058017" algn="l"/>
              </a:tabLst>
            </a:pPr>
            <a:endParaRPr lang="en-US" sz="1000" dirty="0">
              <a:latin typeface="Times New Roman" panose="02020603050405020304" pitchFamily="18" charset="0"/>
              <a:ea typeface="Calibri"/>
              <a:cs typeface="Times New Roman" panose="02020603050405020304" pitchFamily="18" charset="0"/>
            </a:endParaRPr>
          </a:p>
          <a:p>
            <a:pPr marL="138" lvl="0" indent="0" algn="just">
              <a:lnSpc>
                <a:spcPct val="115000"/>
              </a:lnSpc>
              <a:spcBef>
                <a:spcPts val="0"/>
              </a:spcBef>
              <a:spcAft>
                <a:spcPts val="0"/>
              </a:spcAft>
              <a:buFont typeface="Arial" panose="020B0604020202020204" pitchFamily="34" charset="0"/>
              <a:buNone/>
              <a:tabLst>
                <a:tab pos="228669" algn="l"/>
                <a:tab pos="2058017" algn="l"/>
              </a:tabLst>
            </a:pPr>
            <a:r>
              <a:rPr lang="en-US" sz="1000" dirty="0">
                <a:latin typeface="Times New Roman" panose="02020603050405020304" pitchFamily="18" charset="0"/>
                <a:ea typeface="Calibri"/>
                <a:cs typeface="Times New Roman" panose="02020603050405020304" pitchFamily="18" charset="0"/>
              </a:rPr>
              <a:t>Pic on slide:  Recommend the Life Happens website it provides an easy-to-use life Insurance needs calculator. </a:t>
            </a:r>
            <a:r>
              <a:rPr lang="en-US" sz="1000" dirty="0">
                <a:solidFill>
                  <a:prstClr val="black"/>
                </a:solidFill>
                <a:latin typeface="Times New Roman" panose="02020603050405020304" pitchFamily="18" charset="0"/>
                <a:cs typeface="Times New Roman" panose="02020603050405020304" pitchFamily="18" charset="0"/>
              </a:rPr>
              <a:t>Next slide, we’ll examine the factors to consider when deciding the need for life insurance.  </a:t>
            </a:r>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38263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b="1" dirty="0"/>
              <a:t>17 times salary</a:t>
            </a:r>
            <a:r>
              <a:rPr lang="en-US" dirty="0"/>
              <a:t>: Take your annual salary and multiply by 17. So if you make $75,000 a year, with this approach, you’d buy $1,275,000 in life insurance. With this amount of life insurance, your beneficiary should be able to replace your income with interest and dividends earned from investing the life insurance proceeds. In effect, the 17 times salary rule of thumb is an income replacement for life model.</a:t>
            </a:r>
            <a:r>
              <a:rPr lang="en-US" b="1" dirty="0"/>
              <a:t> Sliding Scale</a:t>
            </a:r>
            <a:r>
              <a:rPr lang="en-US" dirty="0"/>
              <a:t>: Some refine the multiplier based on your age. The younger you are, the higher the multiplier. For example, a 20-something would multiply their annual salary by 20, while somebody nearing retirement would multiple their income by just 5.</a:t>
            </a:r>
          </a:p>
          <a:p>
            <a:endParaRPr lang="en-US" dirty="0"/>
          </a:p>
          <a:p>
            <a:r>
              <a:rPr lang="en-US" b="1" dirty="0"/>
              <a:t>Premiums as Percentage of Income</a:t>
            </a:r>
            <a:endParaRPr lang="en-US" dirty="0"/>
          </a:p>
          <a:p>
            <a:r>
              <a:rPr lang="en-US" dirty="0"/>
              <a:t>This rule calculates the amount to be spent on premiums instead of the amount of life insurance coverage. Under this rule, 6 percent of the breadwinner's gross income plus an additional 1 percent for each dependent should be spent on life insurance premiums. Assuming a breadwinner with a nonworking spouse and two dependents, the insurance premium allocations are as shown for various salaries:</a:t>
            </a:r>
          </a:p>
          <a:p>
            <a:r>
              <a:rPr lang="en-US" dirty="0"/>
              <a:t>Under this rule of thumb, you determine the percentage of your income to be spent on life insurance premiums and then buy as much life insurance as you can get for that premium amount.</a:t>
            </a:r>
          </a:p>
          <a:p>
            <a:r>
              <a:rPr lang="en-US" dirty="0"/>
              <a:t>When considering term insurance, the percentage of income allocated for premiums is often calculated at 2% or 3%</a:t>
            </a:r>
          </a:p>
          <a:p>
            <a:endParaRPr lang="en-US" dirty="0"/>
          </a:p>
          <a:p>
            <a:r>
              <a:rPr lang="en-US" dirty="0"/>
              <a:t>Rules of thumb are simple to calculate and easy to understand. The calculations can be done using a basic calculator. They are useful as a rough starting point and can provide a framework for you to start with in assessing your insurance need. Keep in mind that they are very general and fail to consider individual circumstances. While the rules of thumb can be a helpful starting point, they fail to consider the needs and circumstances of the individual. There are no considerations of the ages of the insured or the dependents or whether the family is provided for with one income or two. There are also no adjustments made for special circumstances, such as the expenses associated with a special needs child or the need for liquidity for estate planning.</a:t>
            </a:r>
          </a:p>
          <a:p>
            <a:r>
              <a:rPr lang="en-US" dirty="0"/>
              <a:t>.</a:t>
            </a:r>
          </a:p>
          <a:p>
            <a:r>
              <a:rPr lang="en-US" b="1" dirty="0"/>
              <a:t>Multiples of Salary Method</a:t>
            </a:r>
            <a:endParaRPr lang="en-US" dirty="0"/>
          </a:p>
          <a:p>
            <a:r>
              <a:rPr lang="en-US" dirty="0"/>
              <a:t>The multiples of salary method requires the use of a multiples of salary chart and is based on the assumptions that the family has one income provider and that the average family can live adequately on 75% of the income provider's salary. Here's how to calculate the estimated life insurance need:</a:t>
            </a:r>
          </a:p>
          <a:p>
            <a:pPr>
              <a:buFont typeface="+mj-lt"/>
              <a:buAutoNum type="arabicPeriod"/>
            </a:pPr>
            <a:r>
              <a:rPr lang="en-US" dirty="0"/>
              <a:t>Using the sample chart that follows, find the column showing the age of the nonworking spouse</a:t>
            </a:r>
          </a:p>
          <a:p>
            <a:pPr>
              <a:buFont typeface="+mj-lt"/>
              <a:buAutoNum type="arabicPeriod"/>
            </a:pPr>
            <a:r>
              <a:rPr lang="en-US" dirty="0"/>
              <a:t>Find the factor on the chart where the nonworking spouse's age intersects with the working spouse's income from the column on the left</a:t>
            </a:r>
          </a:p>
          <a:p>
            <a:pPr>
              <a:buFont typeface="+mj-lt"/>
              <a:buAutoNum type="arabicPeriod"/>
            </a:pPr>
            <a:r>
              <a:rPr lang="en-US" dirty="0"/>
              <a:t>Multiply the income amount by the multiplier factor from the chart</a:t>
            </a:r>
          </a:p>
          <a:p>
            <a:pPr>
              <a:buFont typeface="+mj-lt"/>
              <a:buAutoNum type="arabicPeriod"/>
            </a:pPr>
            <a:r>
              <a:rPr lang="en-US" dirty="0"/>
              <a:t>Add the result using the multiplier chart to the estimate of final expenses and debt</a:t>
            </a:r>
          </a:p>
          <a:p>
            <a:endParaRPr lang="en-US" dirty="0"/>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382630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14034" eaLnBrk="1" hangingPunct="1">
                  <a:spcBef>
                    <a:spcPct val="20000"/>
                  </a:spcBef>
                  <a:buClr>
                    <a:srgbClr val="6E0B2A"/>
                  </a:buClr>
                  <a:buSzPct val="80000"/>
                  <a:tabLst>
                    <a:tab pos="457017" algn="l"/>
                  </a:tabLst>
                  <a:defRPr/>
                </a:pPr>
                <a:r>
                  <a:rPr lang="en-US" sz="1800" kern="0" dirty="0">
                    <a:solidFill>
                      <a:prstClr val="black"/>
                    </a:solidFill>
                    <a:latin typeface="Times New Roman"/>
                    <a:cs typeface="Arial" pitchFamily="34" charset="0"/>
                  </a:rPr>
                  <a:t>Human Life Value Example:  John, is 37, married has two children, and is an associate in a law firm.  His annual compensation is $100,000 and his income tax rate is 30%.  Assume John will retire age 65, inflation will average 3% per annum, and that invested assets will earn 5% after tax.</a:t>
                </a:r>
              </a:p>
              <a:p>
                <a:pPr defTabSz="914034" eaLnBrk="1" hangingPunct="1">
                  <a:spcBef>
                    <a:spcPct val="20000"/>
                  </a:spcBef>
                  <a:buClr>
                    <a:srgbClr val="6E0B2A"/>
                  </a:buClr>
                  <a:buSzPct val="80000"/>
                  <a:tabLst>
                    <a:tab pos="457017" algn="l"/>
                  </a:tabLst>
                  <a:defRPr/>
                </a:pPr>
                <a:r>
                  <a:rPr lang="en-US" sz="1800" kern="0" dirty="0">
                    <a:solidFill>
                      <a:prstClr val="black"/>
                    </a:solidFill>
                    <a:latin typeface="Times New Roman"/>
                    <a:cs typeface="Arial" pitchFamily="34" charset="0"/>
                  </a:rPr>
                  <a:t>  </a:t>
                </a:r>
              </a:p>
              <a:p>
                <a:pPr marL="461778" lvl="1" defTabSz="914034" eaLnBrk="1" hangingPunct="1">
                  <a:spcBef>
                    <a:spcPct val="20000"/>
                  </a:spcBef>
                  <a:buClr>
                    <a:srgbClr val="6E0B2A"/>
                  </a:buClr>
                  <a:buSzPct val="70000"/>
                  <a:defRPr/>
                </a:pPr>
                <a:r>
                  <a:rPr lang="en-US" sz="1800" kern="0" dirty="0">
                    <a:solidFill>
                      <a:srgbClr val="6E0B2A"/>
                    </a:solidFill>
                    <a:latin typeface="Times New Roman"/>
                    <a:cs typeface="Arial" pitchFamily="34" charset="0"/>
                  </a:rPr>
                  <a:t>John’s after tax annual income is $70,000 [$100,000 x (1 – 0.30).  The inflation adjust discount rate is calculated as:</a:t>
                </a:r>
              </a:p>
              <a:p>
                <a:pPr marL="0" lvl="2" defTabSz="914034" eaLnBrk="1" hangingPunct="1">
                  <a:spcBef>
                    <a:spcPct val="20000"/>
                  </a:spcBef>
                  <a:buClr>
                    <a:srgbClr val="6E0B2A"/>
                  </a:buClr>
                  <a:buSzPct val="80000"/>
                  <a:tabLst>
                    <a:tab pos="1371051" algn="l"/>
                  </a:tabLst>
                  <a:defRPr/>
                </a:pPr>
                <a:endParaRPr lang="en-US" sz="1400" kern="0" dirty="0">
                  <a:solidFill>
                    <a:prstClr val="black"/>
                  </a:solidFill>
                  <a:latin typeface="Times New Roman"/>
                  <a:cs typeface="Times New Roman" pitchFamily="18" charset="0"/>
                </a:endParaRPr>
              </a:p>
              <a:p>
                <a:pPr marL="0" lvl="2" algn="ctr" defTabSz="914034" eaLnBrk="1" hangingPunct="1">
                  <a:spcBef>
                    <a:spcPct val="20000"/>
                  </a:spcBef>
                  <a:buClr>
                    <a:srgbClr val="6E0B2A"/>
                  </a:buClr>
                  <a:buSzPct val="80000"/>
                  <a:defRPr/>
                </a:pPr>
                <a14:m>
                  <m:oMathPara xmlns:m="http://schemas.openxmlformats.org/officeDocument/2006/math">
                    <m:oMathParaPr>
                      <m:jc m:val="centerGroup"/>
                    </m:oMathParaPr>
                    <m:oMath xmlns:m="http://schemas.openxmlformats.org/officeDocument/2006/math">
                      <m:f>
                        <m:fPr>
                          <m:ctrlPr>
                            <a:rPr lang="en-US" sz="1800" i="1" kern="0">
                              <a:solidFill>
                                <a:prstClr val="black"/>
                              </a:solidFill>
                              <a:latin typeface="Cambria Math" panose="02040503050406030204" pitchFamily="18" charset="0"/>
                            </a:rPr>
                          </m:ctrlPr>
                        </m:fPr>
                        <m:num>
                          <m:r>
                            <m:rPr>
                              <m:nor/>
                            </m:rPr>
                            <a:rPr lang="en-US" sz="1800" kern="0">
                              <a:solidFill>
                                <a:prstClr val="black"/>
                              </a:solidFill>
                              <a:latin typeface="Times New Roman"/>
                              <a:cs typeface="Arial" panose="020B0604020202020204" pitchFamily="34" charset="0"/>
                            </a:rPr>
                            <m:t>(1 + 0.05)</m:t>
                          </m:r>
                        </m:num>
                        <m:den>
                          <m:r>
                            <m:rPr>
                              <m:nor/>
                            </m:rPr>
                            <a:rPr lang="en-US" sz="1800" kern="0">
                              <a:solidFill>
                                <a:prstClr val="black"/>
                              </a:solidFill>
                              <a:latin typeface="Times New Roman"/>
                              <a:cs typeface="Arial" panose="020B0604020202020204" pitchFamily="34" charset="0"/>
                            </a:rPr>
                            <m:t>(1 + 0.03)</m:t>
                          </m:r>
                        </m:den>
                      </m:f>
                      <m:r>
                        <m:rPr>
                          <m:nor/>
                        </m:rPr>
                        <a:rPr lang="en-US" sz="1800" kern="0">
                          <a:solidFill>
                            <a:prstClr val="black"/>
                          </a:solidFill>
                          <a:latin typeface="Times New Roman"/>
                          <a:cs typeface="Times New Roman" pitchFamily="18" charset="0"/>
                        </a:rPr>
                        <m:t> </m:t>
                      </m:r>
                      <m:r>
                        <m:rPr>
                          <m:nor/>
                        </m:rPr>
                        <a:rPr lang="en-US" sz="1800" kern="0">
                          <a:solidFill>
                            <a:prstClr val="black"/>
                          </a:solidFill>
                          <a:latin typeface="Times New Roman"/>
                          <a:cs typeface="Arial" panose="020B0604020202020204" pitchFamily="34" charset="0"/>
                        </a:rPr>
                        <m:t>− 1 = </m:t>
                      </m:r>
                      <m:f>
                        <m:fPr>
                          <m:ctrlPr>
                            <a:rPr lang="en-US" sz="1800" i="1" kern="0">
                              <a:solidFill>
                                <a:prstClr val="black"/>
                              </a:solidFill>
                              <a:latin typeface="Cambria Math" panose="02040503050406030204" pitchFamily="18" charset="0"/>
                            </a:rPr>
                          </m:ctrlPr>
                        </m:fPr>
                        <m:num>
                          <m:r>
                            <m:rPr>
                              <m:nor/>
                            </m:rPr>
                            <a:rPr lang="en-US" sz="1800" kern="0">
                              <a:solidFill>
                                <a:prstClr val="black"/>
                              </a:solidFill>
                              <a:latin typeface="Times New Roman"/>
                              <a:cs typeface="Arial" panose="020B0604020202020204" pitchFamily="34" charset="0"/>
                            </a:rPr>
                            <m:t>(1.05)</m:t>
                          </m:r>
                        </m:num>
                        <m:den>
                          <m:r>
                            <m:rPr>
                              <m:nor/>
                            </m:rPr>
                            <a:rPr lang="en-US" sz="1800" kern="0">
                              <a:solidFill>
                                <a:prstClr val="black"/>
                              </a:solidFill>
                              <a:latin typeface="Times New Roman"/>
                              <a:cs typeface="Arial" panose="020B0604020202020204" pitchFamily="34" charset="0"/>
                            </a:rPr>
                            <m:t>(1.03)</m:t>
                          </m:r>
                        </m:den>
                      </m:f>
                      <m:r>
                        <m:rPr>
                          <m:nor/>
                        </m:rPr>
                        <a:rPr lang="en-US" sz="1800" kern="0">
                          <a:solidFill>
                            <a:prstClr val="black"/>
                          </a:solidFill>
                          <a:latin typeface="Times New Roman"/>
                          <a:cs typeface="Times New Roman" pitchFamily="18" charset="0"/>
                        </a:rPr>
                        <m:t> </m:t>
                      </m:r>
                      <m:r>
                        <m:rPr>
                          <m:nor/>
                        </m:rPr>
                        <a:rPr lang="en-US" sz="1800" kern="0">
                          <a:solidFill>
                            <a:prstClr val="black"/>
                          </a:solidFill>
                          <a:latin typeface="Times New Roman"/>
                          <a:cs typeface="Arial" panose="020B0604020202020204" pitchFamily="34" charset="0"/>
                        </a:rPr>
                        <m:t>− 1 = 0.0194</m:t>
                      </m:r>
                    </m:oMath>
                  </m:oMathPara>
                </a14:m>
                <a:endParaRPr lang="en-US" sz="1600" kern="0" dirty="0">
                  <a:solidFill>
                    <a:prstClr val="black"/>
                  </a:solidFill>
                  <a:latin typeface="Times New Roman"/>
                  <a:cs typeface="Times New Roman" pitchFamily="18" charset="0"/>
                </a:endParaRPr>
              </a:p>
              <a:p>
                <a:pPr defTabSz="914034" eaLnBrk="1" hangingPunct="1">
                  <a:spcBef>
                    <a:spcPct val="20000"/>
                  </a:spcBef>
                  <a:buClr>
                    <a:srgbClr val="6E0B2A"/>
                  </a:buClr>
                  <a:buSzPct val="80000"/>
                  <a:tabLst>
                    <a:tab pos="457017" algn="l"/>
                  </a:tabLst>
                  <a:defRPr/>
                </a:pPr>
                <a:endParaRPr lang="en-US" sz="1600" kern="0" dirty="0">
                  <a:solidFill>
                    <a:prstClr val="black"/>
                  </a:solidFill>
                  <a:latin typeface="Times New Roman"/>
                  <a:cs typeface="Arial" pitchFamily="34" charset="0"/>
                </a:endParaRPr>
              </a:p>
              <a:p>
                <a:pPr defTabSz="914034" eaLnBrk="1" hangingPunct="1">
                  <a:spcBef>
                    <a:spcPct val="20000"/>
                  </a:spcBef>
                  <a:buClr>
                    <a:srgbClr val="6E0B2A"/>
                  </a:buClr>
                  <a:buSzPct val="80000"/>
                  <a:tabLst>
                    <a:tab pos="457017" algn="l"/>
                  </a:tabLst>
                  <a:defRPr/>
                </a:pPr>
                <a:r>
                  <a:rPr lang="en-US" sz="1600" kern="0" dirty="0">
                    <a:solidFill>
                      <a:prstClr val="black"/>
                    </a:solidFill>
                    <a:latin typeface="Times New Roman"/>
                    <a:cs typeface="Arial" pitchFamily="34" charset="0"/>
                  </a:rPr>
                  <a:t>Therefore the inflation adjusted discount rate of 1.94% .  The PV of $70,000 (John’s after-tax income) for 28 (age 37 to age 65) years at a discount rate of 1.94% is $1,530,460. This calculation assumes payment is made at the beginning of the period. Note that a financial calculator was used to compute this number.</a:t>
                </a:r>
              </a:p>
              <a:p>
                <a:pPr defTabSz="914034" eaLnBrk="1" hangingPunct="1">
                  <a:spcBef>
                    <a:spcPct val="20000"/>
                  </a:spcBef>
                  <a:buClr>
                    <a:srgbClr val="6E0B2A"/>
                  </a:buClr>
                  <a:buSzPct val="80000"/>
                  <a:tabLst>
                    <a:tab pos="457017" algn="l"/>
                  </a:tabLst>
                  <a:defRPr/>
                </a:pPr>
                <a:endParaRPr lang="en-US" sz="1600" kern="0" dirty="0">
                  <a:solidFill>
                    <a:prstClr val="black"/>
                  </a:solidFill>
                  <a:latin typeface="Times New Roman"/>
                  <a:cs typeface="Arial" pitchFamily="34" charset="0"/>
                </a:endParaRPr>
              </a:p>
              <a:p>
                <a:pPr defTabSz="914034" eaLnBrk="1" hangingPunct="1">
                  <a:spcBef>
                    <a:spcPct val="20000"/>
                  </a:spcBef>
                  <a:buClr>
                    <a:srgbClr val="6E0B2A"/>
                  </a:buClr>
                  <a:buSzPct val="80000"/>
                  <a:tabLst>
                    <a:tab pos="457017" algn="l"/>
                  </a:tabLst>
                  <a:defRPr/>
                </a:pPr>
                <a:r>
                  <a:rPr lang="en-US" sz="1600" kern="0" dirty="0">
                    <a:solidFill>
                      <a:prstClr val="black"/>
                    </a:solidFill>
                    <a:latin typeface="Times New Roman"/>
                    <a:cs typeface="Arial" pitchFamily="34" charset="0"/>
                  </a:rPr>
                  <a:t>Planning Tip: If family wants to use life insurance to replace the full earning power of the income earner for 20 to 25 years, assuming 5% net return on investments and a 3% rate of inflation then the amount of insurance required is about 20 X the annual after-tax income of the income earner.  The 20 x rule will vary with age. A younger client in his/her 20s/30s may have a higher multiple of 25-35. An older client in his/her 50s may have a lower multiple of 10-15</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6E0B2A"/>
                  </a:buClr>
                  <a:buSzPct val="80000"/>
                  <a:buFont typeface="Times New Roman" pitchFamily="18" charset="0"/>
                  <a:buNone/>
                  <a:tabLst>
                    <a:tab pos="457200" algn="l"/>
                  </a:tabLst>
                  <a:defRPr/>
                </a:pPr>
                <a:r>
                  <a:rPr kumimoji="0" lang="en-US" sz="1800" b="0" i="0" u="none" strike="noStrike" kern="0" cap="none" spc="0" normalizeH="0" baseline="0" noProof="0" dirty="0" smtClean="0">
                    <a:ln>
                      <a:noFill/>
                    </a:ln>
                    <a:solidFill>
                      <a:prstClr val="black"/>
                    </a:solidFill>
                    <a:effectLst/>
                    <a:uLnTx/>
                    <a:uFillTx/>
                    <a:latin typeface="Times New Roman"/>
                    <a:ea typeface="+mn-ea"/>
                    <a:cs typeface="Arial" pitchFamily="34" charset="0"/>
                  </a:rPr>
                  <a:t>Human Life Value Example:  John, is 37, married has two children, and is an associate in a law firm.  His annual compensation is $100,000 and his income tax rate is 30%.  Assume John will retire age 65, inflation will average 3% per annum, and that invested assets will earn 5% after tax.</a:t>
                </a:r>
              </a:p>
              <a:p>
                <a:pPr marL="0" marR="0" lvl="0" indent="0" algn="l" defTabSz="914400" rtl="0" eaLnBrk="1" fontAlgn="base" latinLnBrk="0" hangingPunct="1">
                  <a:lnSpc>
                    <a:spcPct val="100000"/>
                  </a:lnSpc>
                  <a:spcBef>
                    <a:spcPct val="20000"/>
                  </a:spcBef>
                  <a:spcAft>
                    <a:spcPct val="0"/>
                  </a:spcAft>
                  <a:buClr>
                    <a:srgbClr val="6E0B2A"/>
                  </a:buClr>
                  <a:buSzPct val="80000"/>
                  <a:buFont typeface="Times New Roman" pitchFamily="18" charset="0"/>
                  <a:buNone/>
                  <a:tabLst>
                    <a:tab pos="457200" algn="l"/>
                  </a:tabLst>
                  <a:defRPr/>
                </a:pPr>
                <a:r>
                  <a:rPr kumimoji="0" lang="en-US" sz="1800" b="0" i="0" u="none" strike="noStrike" kern="0" cap="none" spc="0" normalizeH="0" baseline="0" noProof="0" dirty="0" smtClean="0">
                    <a:ln>
                      <a:noFill/>
                    </a:ln>
                    <a:solidFill>
                      <a:prstClr val="black"/>
                    </a:solidFill>
                    <a:effectLst/>
                    <a:uLnTx/>
                    <a:uFillTx/>
                    <a:latin typeface="Times New Roman"/>
                    <a:ea typeface="+mn-ea"/>
                    <a:cs typeface="Arial" pitchFamily="34" charset="0"/>
                  </a:rPr>
                  <a:t>  </a:t>
                </a:r>
              </a:p>
              <a:p>
                <a:pPr marL="461963" marR="0" lvl="1" indent="0" algn="l" defTabSz="914400" rtl="0" eaLnBrk="1" fontAlgn="base" latinLnBrk="0" hangingPunct="1">
                  <a:lnSpc>
                    <a:spcPct val="100000"/>
                  </a:lnSpc>
                  <a:spcBef>
                    <a:spcPct val="20000"/>
                  </a:spcBef>
                  <a:spcAft>
                    <a:spcPct val="0"/>
                  </a:spcAft>
                  <a:buClr>
                    <a:srgbClr val="6E0B2A"/>
                  </a:buClr>
                  <a:buSzPct val="70000"/>
                  <a:buFont typeface="Arial" pitchFamily="34" charset="0"/>
                  <a:buNone/>
                  <a:tabLst/>
                  <a:defRPr/>
                </a:pPr>
                <a:r>
                  <a:rPr kumimoji="0" lang="en-US" sz="1800" b="0" i="0" u="none" strike="noStrike" kern="0" cap="none" spc="0" normalizeH="0" baseline="0" noProof="0" dirty="0" smtClean="0">
                    <a:ln>
                      <a:noFill/>
                    </a:ln>
                    <a:solidFill>
                      <a:srgbClr val="6E0B2A"/>
                    </a:solidFill>
                    <a:effectLst/>
                    <a:uLnTx/>
                    <a:uFillTx/>
                    <a:latin typeface="Times New Roman"/>
                    <a:cs typeface="Arial" pitchFamily="34" charset="0"/>
                  </a:rPr>
                  <a:t>John’s after tax annual income is $70,000 [$100,000 x (1 – 0.30).  The inflation adjust discount rate is calculated as:</a:t>
                </a:r>
              </a:p>
              <a:p>
                <a:pPr marL="0" marR="0" lvl="2" indent="0" algn="l" defTabSz="914400" rtl="0" eaLnBrk="1" fontAlgn="base" latinLnBrk="0" hangingPunct="1">
                  <a:lnSpc>
                    <a:spcPct val="100000"/>
                  </a:lnSpc>
                  <a:spcBef>
                    <a:spcPct val="20000"/>
                  </a:spcBef>
                  <a:spcAft>
                    <a:spcPct val="0"/>
                  </a:spcAft>
                  <a:buClr>
                    <a:srgbClr val="6E0B2A"/>
                  </a:buClr>
                  <a:buSzPct val="80000"/>
                  <a:buFont typeface="Courier New" pitchFamily="49" charset="0"/>
                  <a:buNone/>
                  <a:tabLst>
                    <a:tab pos="1371600" algn="l"/>
                  </a:tabLst>
                  <a:defRPr/>
                </a:pPr>
                <a:endParaRPr kumimoji="0" lang="en-US" sz="1400" b="0" i="0" u="none" strike="noStrike" kern="0" cap="none" spc="0" normalizeH="0" baseline="0" noProof="0" dirty="0" smtClean="0">
                  <a:ln>
                    <a:noFill/>
                  </a:ln>
                  <a:solidFill>
                    <a:prstClr val="black"/>
                  </a:solidFill>
                  <a:effectLst/>
                  <a:uLnTx/>
                  <a:uFillTx/>
                  <a:latin typeface="Times New Roman"/>
                  <a:cs typeface="Times New Roman" pitchFamily="18" charset="0"/>
                </a:endParaRPr>
              </a:p>
              <a:p>
                <a:pPr marL="0" marR="0" lvl="2" indent="0" algn="ctr" defTabSz="914400" rtl="0" eaLnBrk="1" fontAlgn="base" latinLnBrk="0" hangingPunct="1">
                  <a:lnSpc>
                    <a:spcPct val="100000"/>
                  </a:lnSpc>
                  <a:spcBef>
                    <a:spcPct val="20000"/>
                  </a:spcBef>
                  <a:spcAft>
                    <a:spcPct val="0"/>
                  </a:spcAft>
                  <a:buClr>
                    <a:srgbClr val="6E0B2A"/>
                  </a:buClr>
                  <a:buSzPct val="80000"/>
                  <a:buFont typeface="Courier New" pitchFamily="49" charset="0"/>
                  <a:buNone/>
                  <a:tabLst/>
                  <a:defRPr/>
                </a:pPr>
                <a:r>
                  <a:rPr kumimoji="0" lang="en-US" sz="1800" b="0" i="0" u="none" strike="noStrike" kern="0" cap="none" spc="0" normalizeH="0" baseline="0" noProof="0" smtClean="0">
                    <a:ln>
                      <a:noFill/>
                    </a:ln>
                    <a:solidFill>
                      <a:prstClr val="black"/>
                    </a:solidFill>
                    <a:effectLst/>
                    <a:uLnTx/>
                    <a:uFillTx/>
                    <a:latin typeface="Times New Roman"/>
                    <a:cs typeface="Arial" panose="020B0604020202020204" pitchFamily="34" charset="0"/>
                  </a:rPr>
                  <a:t>"(1 + 0.05)</a:t>
                </a:r>
                <a:r>
                  <a:rPr kumimoji="0" lang="en-US" sz="1800" b="0" i="0" u="none" strike="noStrike" kern="0" cap="none" spc="0" normalizeH="0" baseline="0" noProof="0" smtClean="0">
                    <a:ln>
                      <a:noFill/>
                    </a:ln>
                    <a:solidFill>
                      <a:prstClr val="black"/>
                    </a:solidFill>
                    <a:effectLst/>
                    <a:uLnTx/>
                    <a:uFillTx/>
                    <a:latin typeface="Cambria Math"/>
                    <a:cs typeface="Arial" panose="020B0604020202020204" pitchFamily="34" charset="0"/>
                  </a:rPr>
                  <a:t>" /"</a:t>
                </a:r>
                <a:r>
                  <a:rPr kumimoji="0" lang="en-US" sz="1800" b="0" i="0" u="none" strike="noStrike" kern="0" cap="none" spc="0" normalizeH="0" baseline="0" noProof="0" smtClean="0">
                    <a:ln>
                      <a:noFill/>
                    </a:ln>
                    <a:solidFill>
                      <a:prstClr val="black"/>
                    </a:solidFill>
                    <a:effectLst/>
                    <a:uLnTx/>
                    <a:uFillTx/>
                    <a:latin typeface="Times New Roman"/>
                    <a:cs typeface="Arial" panose="020B0604020202020204" pitchFamily="34" charset="0"/>
                  </a:rPr>
                  <a:t>(1 + 0.03)</a:t>
                </a:r>
                <a:r>
                  <a:rPr kumimoji="0" lang="en-US" sz="1800" b="0" i="0" u="none" strike="noStrike" kern="0" cap="none" spc="0" normalizeH="0" baseline="0" noProof="0" smtClean="0">
                    <a:ln>
                      <a:noFill/>
                    </a:ln>
                    <a:solidFill>
                      <a:prstClr val="black"/>
                    </a:solidFill>
                    <a:effectLst/>
                    <a:uLnTx/>
                    <a:uFillTx/>
                    <a:latin typeface="Cambria Math"/>
                    <a:cs typeface="Arial" panose="020B0604020202020204" pitchFamily="34" charset="0"/>
                  </a:rPr>
                  <a:t>"  "</a:t>
                </a:r>
                <a:r>
                  <a:rPr kumimoji="0" lang="en-US" sz="1800" b="0" i="0" u="none" strike="noStrike" kern="0" cap="none" spc="0" normalizeH="0" baseline="0" noProof="0" smtClean="0">
                    <a:ln>
                      <a:noFill/>
                    </a:ln>
                    <a:solidFill>
                      <a:prstClr val="black"/>
                    </a:solidFill>
                    <a:effectLst/>
                    <a:uLnTx/>
                    <a:uFillTx/>
                    <a:latin typeface="Cambria Math"/>
                    <a:cs typeface="Times New Roman" pitchFamily="18" charset="0"/>
                  </a:rPr>
                  <a:t> </a:t>
                </a:r>
                <a:r>
                  <a:rPr kumimoji="0" lang="en-US" sz="1800" b="0" i="0" u="none" strike="noStrike" kern="0" cap="none" spc="0" normalizeH="0" baseline="0" noProof="0" smtClean="0">
                    <a:ln>
                      <a:noFill/>
                    </a:ln>
                    <a:solidFill>
                      <a:prstClr val="black"/>
                    </a:solidFill>
                    <a:effectLst/>
                    <a:uLnTx/>
                    <a:uFillTx/>
                    <a:latin typeface="Cambria Math"/>
                    <a:cs typeface="Arial" panose="020B0604020202020204" pitchFamily="34" charset="0"/>
                  </a:rPr>
                  <a:t>− 1 = " </a:t>
                </a:r>
                <a:r>
                  <a:rPr kumimoji="0" lang="en-US" sz="1800" b="0" i="0" u="none" strike="noStrike" kern="0" cap="none" spc="0" normalizeH="0" baseline="0" noProof="0" smtClean="0">
                    <a:ln>
                      <a:noFill/>
                    </a:ln>
                    <a:solidFill>
                      <a:prstClr val="black"/>
                    </a:solidFill>
                    <a:effectLst/>
                    <a:uLnTx/>
                    <a:uFillTx/>
                    <a:latin typeface="Times New Roman"/>
                    <a:cs typeface="Arial" panose="020B0604020202020204" pitchFamily="34" charset="0"/>
                  </a:rPr>
                  <a:t> "(1.05)</a:t>
                </a:r>
                <a:r>
                  <a:rPr kumimoji="0" lang="en-US" sz="1800" b="0" i="0" u="none" strike="noStrike" kern="0" cap="none" spc="0" normalizeH="0" baseline="0" noProof="0" smtClean="0">
                    <a:ln>
                      <a:noFill/>
                    </a:ln>
                    <a:solidFill>
                      <a:prstClr val="black"/>
                    </a:solidFill>
                    <a:effectLst/>
                    <a:uLnTx/>
                    <a:uFillTx/>
                    <a:latin typeface="Cambria Math"/>
                    <a:cs typeface="Arial" panose="020B0604020202020204" pitchFamily="34" charset="0"/>
                  </a:rPr>
                  <a:t>" /"</a:t>
                </a:r>
                <a:r>
                  <a:rPr kumimoji="0" lang="en-US" sz="1800" b="0" i="0" u="none" strike="noStrike" kern="0" cap="none" spc="0" normalizeH="0" baseline="0" noProof="0" smtClean="0">
                    <a:ln>
                      <a:noFill/>
                    </a:ln>
                    <a:solidFill>
                      <a:prstClr val="black"/>
                    </a:solidFill>
                    <a:effectLst/>
                    <a:uLnTx/>
                    <a:uFillTx/>
                    <a:latin typeface="Times New Roman"/>
                    <a:cs typeface="Arial" panose="020B0604020202020204" pitchFamily="34" charset="0"/>
                  </a:rPr>
                  <a:t>(1.03)</a:t>
                </a:r>
                <a:r>
                  <a:rPr kumimoji="0" lang="en-US" sz="1800" b="0" i="0" u="none" strike="noStrike" kern="0" cap="none" spc="0" normalizeH="0" baseline="0" noProof="0" smtClean="0">
                    <a:ln>
                      <a:noFill/>
                    </a:ln>
                    <a:solidFill>
                      <a:prstClr val="black"/>
                    </a:solidFill>
                    <a:effectLst/>
                    <a:uLnTx/>
                    <a:uFillTx/>
                    <a:latin typeface="Cambria Math"/>
                    <a:cs typeface="Arial" panose="020B0604020202020204" pitchFamily="34" charset="0"/>
                  </a:rPr>
                  <a:t>"  "</a:t>
                </a:r>
                <a:r>
                  <a:rPr kumimoji="0" lang="en-US" sz="1800" b="0" i="0" u="none" strike="noStrike" kern="0" cap="none" spc="0" normalizeH="0" baseline="0" noProof="0" smtClean="0">
                    <a:ln>
                      <a:noFill/>
                    </a:ln>
                    <a:solidFill>
                      <a:prstClr val="black"/>
                    </a:solidFill>
                    <a:effectLst/>
                    <a:uLnTx/>
                    <a:uFillTx/>
                    <a:latin typeface="Cambria Math"/>
                    <a:cs typeface="Times New Roman" pitchFamily="18" charset="0"/>
                  </a:rPr>
                  <a:t> </a:t>
                </a:r>
                <a:r>
                  <a:rPr kumimoji="0" lang="en-US" sz="1800" b="0" i="0" u="none" strike="noStrike" kern="0" cap="none" spc="0" normalizeH="0" baseline="0" noProof="0" smtClean="0">
                    <a:ln>
                      <a:noFill/>
                    </a:ln>
                    <a:solidFill>
                      <a:prstClr val="black"/>
                    </a:solidFill>
                    <a:effectLst/>
                    <a:uLnTx/>
                    <a:uFillTx/>
                    <a:latin typeface="Cambria Math"/>
                    <a:cs typeface="Arial" panose="020B0604020202020204" pitchFamily="34" charset="0"/>
                  </a:rPr>
                  <a:t>− 1 = 0.0194</a:t>
                </a:r>
                <a:r>
                  <a:rPr kumimoji="0" lang="en-US" sz="1800" b="0" i="0" u="none" strike="noStrike" kern="0" cap="none" spc="0" normalizeH="0" baseline="0" noProof="0" smtClean="0">
                    <a:ln>
                      <a:noFill/>
                    </a:ln>
                    <a:solidFill>
                      <a:prstClr val="black"/>
                    </a:solidFill>
                    <a:effectLst/>
                    <a:uLnTx/>
                    <a:uFillTx/>
                    <a:latin typeface="Times New Roman"/>
                    <a:cs typeface="Arial" panose="020B0604020202020204" pitchFamily="34" charset="0"/>
                  </a:rPr>
                  <a:t>"</a:t>
                </a:r>
                <a:endParaRPr kumimoji="0" lang="en-US" sz="1600" b="0" i="0" u="none" strike="noStrike" kern="0" cap="none" spc="0" normalizeH="0" baseline="0" noProof="0" dirty="0" smtClean="0">
                  <a:ln>
                    <a:noFill/>
                  </a:ln>
                  <a:solidFill>
                    <a:prstClr val="black"/>
                  </a:solidFill>
                  <a:effectLst/>
                  <a:uLnTx/>
                  <a:uFillTx/>
                  <a:latin typeface="Times New Roman"/>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6E0B2A"/>
                  </a:buClr>
                  <a:buSzPct val="80000"/>
                  <a:buFont typeface="Times New Roman" pitchFamily="18" charset="0"/>
                  <a:buNone/>
                  <a:tabLst>
                    <a:tab pos="457200" algn="l"/>
                  </a:tabLst>
                  <a:defRPr/>
                </a:pPr>
                <a:endParaRPr kumimoji="0" lang="en-US" sz="1600" b="0" i="0" u="none" strike="noStrike" kern="0" cap="none" spc="0" normalizeH="0" baseline="0" noProof="0" dirty="0" smtClean="0">
                  <a:ln>
                    <a:noFill/>
                  </a:ln>
                  <a:solidFill>
                    <a:prstClr val="black"/>
                  </a:solidFill>
                  <a:effectLst/>
                  <a:uLnTx/>
                  <a:uFillTx/>
                  <a:latin typeface="Times New Roman"/>
                  <a:ea typeface="+mn-ea"/>
                  <a:cs typeface="Arial" pitchFamily="34" charset="0"/>
                </a:endParaRPr>
              </a:p>
              <a:p>
                <a:pPr marL="0" marR="0" lvl="0" indent="0" algn="l" defTabSz="914400" rtl="0" eaLnBrk="1" fontAlgn="base" latinLnBrk="0" hangingPunct="1">
                  <a:lnSpc>
                    <a:spcPct val="100000"/>
                  </a:lnSpc>
                  <a:spcBef>
                    <a:spcPct val="20000"/>
                  </a:spcBef>
                  <a:spcAft>
                    <a:spcPct val="0"/>
                  </a:spcAft>
                  <a:buClr>
                    <a:srgbClr val="6E0B2A"/>
                  </a:buClr>
                  <a:buSzPct val="80000"/>
                  <a:buFont typeface="Times New Roman" pitchFamily="18" charset="0"/>
                  <a:buNone/>
                  <a:tabLst>
                    <a:tab pos="457200" algn="l"/>
                  </a:tabLst>
                  <a:defRPr/>
                </a:pPr>
                <a:r>
                  <a:rPr kumimoji="0" lang="en-US" sz="1600" b="0" i="0" u="none" strike="noStrike" kern="0" cap="none" spc="0" normalizeH="0" baseline="0" noProof="0" dirty="0" smtClean="0">
                    <a:ln>
                      <a:noFill/>
                    </a:ln>
                    <a:solidFill>
                      <a:prstClr val="black"/>
                    </a:solidFill>
                    <a:effectLst/>
                    <a:uLnTx/>
                    <a:uFillTx/>
                    <a:latin typeface="Times New Roman"/>
                    <a:ea typeface="+mn-ea"/>
                    <a:cs typeface="Arial" pitchFamily="34" charset="0"/>
                  </a:rPr>
                  <a:t>Therefore the inflation adjusted discount rate of 1.94% .  The PV of $70,000 (John’s after-tax income) for 28 (age 37 to age 65) years at a discount rate of 1.94% is $1,530,460. This calculation assumes payment is made at the beginning of the period. Note that a financial calculator was used to compute this number.</a:t>
                </a:r>
              </a:p>
              <a:p>
                <a:pPr marL="0" marR="0" lvl="0" indent="0" algn="l" defTabSz="914400" rtl="0" eaLnBrk="1" fontAlgn="base" latinLnBrk="0" hangingPunct="1">
                  <a:lnSpc>
                    <a:spcPct val="100000"/>
                  </a:lnSpc>
                  <a:spcBef>
                    <a:spcPct val="20000"/>
                  </a:spcBef>
                  <a:spcAft>
                    <a:spcPct val="0"/>
                  </a:spcAft>
                  <a:buClr>
                    <a:srgbClr val="6E0B2A"/>
                  </a:buClr>
                  <a:buSzPct val="80000"/>
                  <a:buFont typeface="Times New Roman" pitchFamily="18" charset="0"/>
                  <a:buNone/>
                  <a:tabLst>
                    <a:tab pos="457200" algn="l"/>
                  </a:tabLst>
                  <a:defRPr/>
                </a:pPr>
                <a:endParaRPr kumimoji="0" lang="en-US" sz="1600" b="0" i="0" u="none" strike="noStrike" kern="0" cap="none" spc="0" normalizeH="0" baseline="0" noProof="0" dirty="0" smtClean="0">
                  <a:ln>
                    <a:noFill/>
                  </a:ln>
                  <a:solidFill>
                    <a:prstClr val="black"/>
                  </a:solidFill>
                  <a:effectLst/>
                  <a:uLnTx/>
                  <a:uFillTx/>
                  <a:latin typeface="Times New Roman"/>
                  <a:ea typeface="+mn-ea"/>
                  <a:cs typeface="Arial" pitchFamily="34" charset="0"/>
                </a:endParaRPr>
              </a:p>
              <a:p>
                <a:pPr marL="0" marR="0" lvl="0" indent="0" algn="l" defTabSz="914400" rtl="0" eaLnBrk="1" fontAlgn="base" latinLnBrk="0" hangingPunct="1">
                  <a:lnSpc>
                    <a:spcPct val="100000"/>
                  </a:lnSpc>
                  <a:spcBef>
                    <a:spcPct val="20000"/>
                  </a:spcBef>
                  <a:spcAft>
                    <a:spcPct val="0"/>
                  </a:spcAft>
                  <a:buClr>
                    <a:srgbClr val="6E0B2A"/>
                  </a:buClr>
                  <a:buSzPct val="80000"/>
                  <a:buFont typeface="Times New Roman" pitchFamily="18" charset="0"/>
                  <a:buNone/>
                  <a:tabLst>
                    <a:tab pos="457200" algn="l"/>
                  </a:tabLst>
                  <a:defRPr/>
                </a:pPr>
                <a:r>
                  <a:rPr kumimoji="0" lang="en-US" sz="1600" b="0" i="0" u="none" strike="noStrike" kern="0" cap="none" spc="0" normalizeH="0" baseline="0" noProof="0" dirty="0" smtClean="0">
                    <a:ln>
                      <a:noFill/>
                    </a:ln>
                    <a:solidFill>
                      <a:prstClr val="black"/>
                    </a:solidFill>
                    <a:effectLst/>
                    <a:uLnTx/>
                    <a:uFillTx/>
                    <a:latin typeface="Times New Roman"/>
                    <a:ea typeface="+mn-ea"/>
                    <a:cs typeface="Arial" pitchFamily="34" charset="0"/>
                  </a:rPr>
                  <a:t>Planning Tip: If family wants to use life insurance to replace the full earning power of the income earner for 20 to 25 years, assuming 5% net return on investments and a 3% rate of inflation then the amount of insurance required is about 20 X the annual after-tax income of the income earner.  The 20 x rule will vary with age. A younger client in his/her 20s/30s may have a higher multiple of 25-35. An older client in his/her 50s may have a lower multiple of 10-15</a:t>
                </a:r>
                <a:endParaRPr lang="en-US" dirty="0"/>
              </a:p>
            </p:txBody>
          </p:sp>
        </mc:Fallback>
      </mc:AlternateContent>
      <p:sp>
        <p:nvSpPr>
          <p:cNvPr id="4" name="Slide Number Placeholder 3"/>
          <p:cNvSpPr>
            <a:spLocks noGrp="1"/>
          </p:cNvSpPr>
          <p:nvPr>
            <p:ph type="sldNum" sz="quarter" idx="10"/>
          </p:nvPr>
        </p:nvSpPr>
        <p:spPr/>
        <p:txBody>
          <a:bodyPr/>
          <a:lstStyle/>
          <a:p>
            <a:pPr>
              <a:defRPr/>
            </a:pPr>
            <a:fld id="{4C1A0BE0-082B-4437-91E7-14FF2C21E3C4}"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828314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dirty="0"/>
              <a:t>What kind of insurance </a:t>
            </a:r>
            <a:r>
              <a:rPr lang="en-US"/>
              <a:t>to get?  When </a:t>
            </a:r>
            <a:r>
              <a:rPr lang="en-US" dirty="0"/>
              <a:t>it comes to evaluating life insurance products, above all, the goal always should be to </a:t>
            </a:r>
            <a:r>
              <a:rPr lang="en-US" i="1" dirty="0"/>
              <a:t>match the product to the problem</a:t>
            </a:r>
            <a:r>
              <a:rPr lang="en-US" dirty="0"/>
              <a:t>.</a:t>
            </a:r>
          </a:p>
          <a:p>
            <a:r>
              <a:rPr lang="en-US" dirty="0"/>
              <a:t>Four factors in particular can help pinpoint what type of life insurance coverage is most appropriate for a given client:</a:t>
            </a:r>
          </a:p>
          <a:p>
            <a:pPr marL="757952" lvl="1" indent="-291519">
              <a:buFont typeface="+mj-lt"/>
              <a:buAutoNum type="arabicPeriod"/>
            </a:pPr>
            <a:r>
              <a:rPr lang="en-US" dirty="0">
                <a:effectLst/>
              </a:rPr>
              <a:t>The client’s personal preferences, prejudices, and priorities;</a:t>
            </a:r>
          </a:p>
          <a:p>
            <a:pPr marL="757952" lvl="1" indent="-291519">
              <a:buFont typeface="+mj-lt"/>
              <a:buAutoNum type="arabicPeriod"/>
            </a:pPr>
            <a:r>
              <a:rPr lang="en-US" dirty="0">
                <a:effectLst/>
              </a:rPr>
              <a:t>The amount of insurance needed;</a:t>
            </a:r>
          </a:p>
          <a:p>
            <a:pPr marL="757952" lvl="1" indent="-291519">
              <a:buFont typeface="+mj-lt"/>
              <a:buAutoNum type="arabicPeriod"/>
            </a:pPr>
            <a:r>
              <a:rPr lang="en-US" dirty="0">
                <a:effectLst/>
              </a:rPr>
              <a:t>The client’s ability and willingness to pay a given level of premiums (cash flow considerations); and</a:t>
            </a:r>
          </a:p>
          <a:p>
            <a:pPr marL="757952" lvl="1" indent="-291519">
              <a:buFont typeface="+mj-lt"/>
              <a:buAutoNum type="arabicPeriod"/>
            </a:pPr>
            <a:r>
              <a:rPr lang="en-US" dirty="0">
                <a:effectLst/>
              </a:rPr>
              <a:t>Holding period probabilities (duration of need considerations).</a:t>
            </a:r>
          </a:p>
          <a:p>
            <a:endParaRPr lang="en-US" dirty="0"/>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pPr>
                <a:defRPr/>
              </a:pPr>
              <a:t>20</a:t>
            </a:fld>
            <a:endParaRPr lang="en-US" dirty="0"/>
          </a:p>
        </p:txBody>
      </p:sp>
    </p:spTree>
    <p:extLst>
      <p:ext uri="{BB962C8B-B14F-4D97-AF65-F5344CB8AC3E}">
        <p14:creationId xmlns:p14="http://schemas.microsoft.com/office/powerpoint/2010/main" val="2146307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dirty="0"/>
              <a:t>Rules of Thumb:  Read from slide</a:t>
            </a:r>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pPr>
                <a:defRPr/>
              </a:pPr>
              <a:t>21</a:t>
            </a:fld>
            <a:endParaRPr lang="en-US" dirty="0"/>
          </a:p>
        </p:txBody>
      </p:sp>
    </p:spTree>
    <p:extLst>
      <p:ext uri="{BB962C8B-B14F-4D97-AF65-F5344CB8AC3E}">
        <p14:creationId xmlns:p14="http://schemas.microsoft.com/office/powerpoint/2010/main" val="3598873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pPr defTabSz="932864">
              <a:defRPr/>
            </a:pPr>
            <a:r>
              <a:rPr lang="en-US" b="1" dirty="0">
                <a:solidFill>
                  <a:prstClr val="black"/>
                </a:solidFill>
              </a:rPr>
              <a:t>More U.S. Adults Are Relying on Employer-Sponsored Life Insurance:</a:t>
            </a:r>
            <a:endParaRPr lang="en-US" dirty="0">
              <a:solidFill>
                <a:prstClr val="black"/>
              </a:solidFill>
            </a:endParaRPr>
          </a:p>
          <a:p>
            <a:pPr defTabSz="932864">
              <a:buFont typeface="Arial"/>
              <a:buChar char="•"/>
              <a:defRPr/>
            </a:pPr>
            <a:r>
              <a:rPr lang="en-US" dirty="0">
                <a:solidFill>
                  <a:prstClr val="black"/>
                </a:solidFill>
              </a:rPr>
              <a:t>Today, more insured adults depend solely on group Life Insurance for their only Life Insurance coverage than in the past.</a:t>
            </a:r>
          </a:p>
          <a:p>
            <a:pPr defTabSz="932864">
              <a:buFont typeface="Arial"/>
              <a:buChar char="•"/>
              <a:defRPr/>
            </a:pPr>
            <a:r>
              <a:rPr lang="en-US" dirty="0">
                <a:solidFill>
                  <a:prstClr val="black"/>
                </a:solidFill>
              </a:rPr>
              <a:t>For the first time, the percentage of adults having group Life Insurance has surpassed adults owning individual life insurance (36% to 35%)</a:t>
            </a:r>
          </a:p>
          <a:p>
            <a:pPr defTabSz="932864">
              <a:buFont typeface="Arial"/>
              <a:buChar char="•"/>
              <a:defRPr/>
            </a:pPr>
            <a:r>
              <a:rPr lang="en-US" dirty="0">
                <a:solidFill>
                  <a:prstClr val="black"/>
                </a:solidFill>
              </a:rPr>
              <a:t>However, the percentage of adults having group Life Insurance has dropped (down four percentage points since 2004), which is the first decline since group insurance was introduced.</a:t>
            </a:r>
          </a:p>
          <a:p>
            <a:pPr defTabSz="932864">
              <a:buFont typeface="Arial"/>
              <a:buChar char="•"/>
              <a:defRPr/>
            </a:pPr>
            <a:r>
              <a:rPr lang="en-US" dirty="0">
                <a:solidFill>
                  <a:prstClr val="black"/>
                </a:solidFill>
              </a:rPr>
              <a:t>About 4 in 10 insured husbands and insured wives have only group Life Insurance coverage.</a:t>
            </a:r>
          </a:p>
          <a:p>
            <a:pPr defTabSz="932864">
              <a:buFont typeface="Arial"/>
              <a:buChar char="•"/>
              <a:defRPr/>
            </a:pPr>
            <a:r>
              <a:rPr lang="en-US" dirty="0">
                <a:solidFill>
                  <a:prstClr val="black"/>
                </a:solidFill>
              </a:rPr>
              <a:t>People insured only through group Life Insurance have the lowest average amount of coverage.</a:t>
            </a:r>
          </a:p>
          <a:p>
            <a:pPr defTabSz="932864">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932145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pPr defTabSz="932864">
              <a:defRPr/>
            </a:pPr>
            <a:r>
              <a:rPr lang="en-US" b="1" dirty="0">
                <a:solidFill>
                  <a:srgbClr val="53555C"/>
                </a:solidFill>
                <a:latin typeface="segoe ui"/>
              </a:rPr>
              <a:t>Myth:  Buy Term and Invest  the Difference: </a:t>
            </a:r>
            <a:r>
              <a:rPr lang="en-US" dirty="0">
                <a:solidFill>
                  <a:srgbClr val="53555C"/>
                </a:solidFill>
                <a:latin typeface="segoe ui"/>
              </a:rPr>
              <a:t>When it comes to buying insurance protection the rallying cry of the financial services industry has been for clients to buy inexpensive term life insurance (mainly through their group employer plan) rather than more expensive permanent insurance and invest the premium savings on their own. The only problem is most clients never execute the second part of the equation, leaving many of them uninsured in later life and unprepared for retirement .</a:t>
            </a:r>
          </a:p>
          <a:p>
            <a:pPr defTabSz="932864">
              <a:defRPr/>
            </a:pPr>
            <a:endParaRPr lang="en-US" dirty="0">
              <a:solidFill>
                <a:srgbClr val="53555C"/>
              </a:solidFill>
              <a:latin typeface="segoe ui"/>
            </a:endParaRPr>
          </a:p>
          <a:p>
            <a:pPr defTabSz="932864">
              <a:defRPr/>
            </a:pPr>
            <a:r>
              <a:rPr lang="en-US" dirty="0">
                <a:effectLst/>
              </a:rPr>
              <a:t>“They most likely rent the term, lapse it and spend the difference,” he said. And even the minority of those who do invest the difference are prone to the real-world emotional investing when individual investors tend to buy high and sell low, perennially underperforming market indices,  </a:t>
            </a:r>
            <a:r>
              <a:rPr lang="en-US" dirty="0">
                <a:solidFill>
                  <a:srgbClr val="53555C"/>
                </a:solidFill>
                <a:latin typeface="segoe ui"/>
              </a:rPr>
              <a:t>According to a recent study by Professor David Babbel, a professor at the Wharton School of the University of Pennsylvania and co-author of “Buy Term and Invest the Difference Revisited, published in the May 2015 issue of Journal of Financial Service Professional.  Professor Babbel writes, </a:t>
            </a:r>
            <a:r>
              <a:rPr lang="en-US" b="0" i="0" dirty="0">
                <a:solidFill>
                  <a:srgbClr val="222222"/>
                </a:solidFill>
                <a:effectLst/>
                <a:latin typeface="Roboto"/>
              </a:rPr>
              <a:t>“People don't buy term and invest the difference,” They most likely rent the term, lapse it and spend the difference.  And even the minority of those who do invest the difference are prone to the real world emotional investing when individual investors tend to buy high and sell low, perennially underperforming market indices.    </a:t>
            </a:r>
          </a:p>
          <a:p>
            <a:pPr defTabSz="932864">
              <a:defRPr/>
            </a:pPr>
            <a:endParaRPr lang="en-US" dirty="0">
              <a:solidFill>
                <a:srgbClr val="222222"/>
              </a:solidFill>
              <a:latin typeface="Roboto"/>
            </a:endParaRPr>
          </a:p>
          <a:p>
            <a:pPr defTabSz="932864">
              <a:defRPr/>
            </a:pPr>
            <a:r>
              <a:rPr lang="en-US" dirty="0">
                <a:solidFill>
                  <a:srgbClr val="222222"/>
                </a:solidFill>
                <a:latin typeface="Roboto"/>
              </a:rPr>
              <a:t>Ac</a:t>
            </a:r>
            <a:r>
              <a:rPr lang="en-US" dirty="0">
                <a:solidFill>
                  <a:srgbClr val="53555C"/>
                </a:solidFill>
                <a:latin typeface="segoe ui"/>
              </a:rPr>
              <a:t>cording to MarketWatch, the average investor even trailed cash (represented by 3-month Treasuries) over a 20-year period, with average annual returns of just over 2%.</a:t>
            </a:r>
            <a:r>
              <a:rPr lang="en-US" baseline="30000" dirty="0">
                <a:solidFill>
                  <a:srgbClr val="53555C"/>
                </a:solidFill>
                <a:latin typeface="segoe ui"/>
              </a:rPr>
              <a:t>2 </a:t>
            </a:r>
            <a:r>
              <a:rPr lang="en-US" dirty="0">
                <a:solidFill>
                  <a:srgbClr val="53555C"/>
                </a:solidFill>
                <a:latin typeface="segoe ui"/>
              </a:rPr>
              <a:t>A main culprit for this sobering statistic is the “emotional investor,“ who reacts to the market, eagerly buying when stocks are soaring, and anxiously selling when they’re falling—the exact opposite of the timeworn and often elusive “buy low-sell high” adage.</a:t>
            </a:r>
            <a:r>
              <a:rPr lang="en-US" dirty="0">
                <a:solidFill>
                  <a:srgbClr val="000000"/>
                </a:solidFill>
                <a:latin typeface="Arial"/>
              </a:rPr>
              <a:t> Simply put, they tend to run away when things start getting chaotic.</a:t>
            </a: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66124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84275" y="698500"/>
            <a:ext cx="4651375" cy="3489325"/>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800" b="1" dirty="0"/>
              <a:t>CE Forms</a:t>
            </a:r>
            <a:r>
              <a:rPr lang="en-US" sz="800" dirty="0"/>
              <a:t>: First, did everyone Sign-in?  Inform students:  At the end of the program there will be a separate Sign-out form.  In order to receive credit for today’s CE classroom course, you are required to have signed in and signed out on these separate forms.  </a:t>
            </a:r>
          </a:p>
          <a:p>
            <a:pPr>
              <a:lnSpc>
                <a:spcPct val="80000"/>
              </a:lnSpc>
            </a:pPr>
            <a:endParaRPr lang="en-US" sz="800" dirty="0"/>
          </a:p>
          <a:p>
            <a:pPr>
              <a:lnSpc>
                <a:spcPct val="80000"/>
              </a:lnSpc>
            </a:pPr>
            <a:r>
              <a:rPr lang="en-US" sz="800" dirty="0"/>
              <a:t>Pre-registration Programs:  Did everyone receive their CE packet?  Please make sure it has your name on it!   </a:t>
            </a:r>
          </a:p>
          <a:p>
            <a:pPr>
              <a:lnSpc>
                <a:spcPct val="80000"/>
              </a:lnSpc>
            </a:pPr>
            <a:endParaRPr lang="en-US" sz="800" dirty="0"/>
          </a:p>
          <a:p>
            <a:pPr marL="745717" lvl="1" indent="-286814">
              <a:lnSpc>
                <a:spcPct val="80000"/>
              </a:lnSpc>
              <a:buFontTx/>
              <a:buChar char="•"/>
            </a:pPr>
            <a:r>
              <a:rPr lang="en-US" sz="800" b="1" dirty="0"/>
              <a:t>Student Information Form:</a:t>
            </a:r>
            <a:r>
              <a:rPr lang="en-US" sz="800" dirty="0"/>
              <a:t>  On top of the packet is the Student Information form.  Does everyone have a Student Information Form?  Make sure your name is on the form.  Take a moment and review the form and make sure that all of the information is correct.  If the spelling of your name is wrong , or your address is wrong (we apologize) but just go ahead and make the corrections.  For those of you who do not have a completed pre-printed form—go ahead and fill out the form neatly and completely.  Those of you who hold the CFP, IMCA or other professional designations and you would like to receive CE credit make sure that you put an  X in the box. </a:t>
            </a:r>
          </a:p>
          <a:p>
            <a:pPr marL="745717" lvl="1" indent="-286814">
              <a:lnSpc>
                <a:spcPct val="80000"/>
              </a:lnSpc>
              <a:buFontTx/>
              <a:buChar char="•"/>
            </a:pPr>
            <a:r>
              <a:rPr lang="en-US" sz="800" b="1" dirty="0"/>
              <a:t>PowerPoint Presentation:  </a:t>
            </a:r>
            <a:r>
              <a:rPr lang="en-US" sz="800" dirty="0"/>
              <a:t>Under the Student Information Form is a copy of today’s PowerPoint presentation so that you can follow today’s presentation and take notes (Review open book/closed book rules for the use of the PowerPoint presentation during the exam).  Inside the PowerPoint are a couple of other forms….Disinterested Third Party (State Monitor)  Form…Answer Key and Evaluation form. </a:t>
            </a:r>
          </a:p>
          <a:p>
            <a:pPr marL="745717" lvl="1" indent="-286814">
              <a:lnSpc>
                <a:spcPct val="80000"/>
              </a:lnSpc>
              <a:buFontTx/>
              <a:buChar char="•"/>
            </a:pPr>
            <a:r>
              <a:rPr lang="en-US" sz="800" b="1" dirty="0"/>
              <a:t>Disinterested Third Party (State Specific) Monitor Form </a:t>
            </a:r>
            <a:r>
              <a:rPr lang="en-US" sz="800" dirty="0"/>
              <a:t>(if required by state): Instructor: You should review the Instructor Packet and review the information about State Specific CE Requirements and information about specific state CE regulations.  Review the State Monitor/Disinterested Third Party form with the class. If your state requires it, you should have this form in your PowerPoint presentation</a:t>
            </a:r>
          </a:p>
          <a:p>
            <a:pPr marL="745717" lvl="1" indent="-286814">
              <a:lnSpc>
                <a:spcPct val="80000"/>
              </a:lnSpc>
              <a:buFontTx/>
              <a:buChar char="•"/>
            </a:pPr>
            <a:r>
              <a:rPr lang="en-US" sz="800" b="1" dirty="0"/>
              <a:t>Answer Key</a:t>
            </a:r>
            <a:r>
              <a:rPr lang="en-US" sz="800" dirty="0"/>
              <a:t>: This is what you will use when you take the exam. You must use a #2 pencil.  Does everyone have a #2 pencil?   </a:t>
            </a:r>
          </a:p>
          <a:p>
            <a:pPr marL="745717" lvl="1" indent="-286814">
              <a:lnSpc>
                <a:spcPct val="80000"/>
              </a:lnSpc>
              <a:buFontTx/>
              <a:buChar char="•"/>
            </a:pPr>
            <a:r>
              <a:rPr lang="en-US" sz="800" b="1" dirty="0"/>
              <a:t>Class Evaluation Form</a:t>
            </a:r>
            <a:r>
              <a:rPr lang="en-US" sz="800" dirty="0"/>
              <a:t>: Your feedback is very important. Please fill out the comment sheet before you leave so we can keep improving these kinds of programs.  </a:t>
            </a:r>
          </a:p>
          <a:p>
            <a:pPr marL="745717" lvl="1" indent="-286814">
              <a:lnSpc>
                <a:spcPct val="80000"/>
              </a:lnSpc>
              <a:buFontTx/>
              <a:buChar char="•"/>
            </a:pPr>
            <a:endParaRPr lang="en-US" sz="800" dirty="0"/>
          </a:p>
          <a:p>
            <a:pPr>
              <a:lnSpc>
                <a:spcPct val="80000"/>
              </a:lnSpc>
            </a:pPr>
            <a:r>
              <a:rPr lang="en-US" sz="800" i="1" dirty="0"/>
              <a:t>Certificates of completion</a:t>
            </a:r>
            <a:r>
              <a:rPr lang="en-US" sz="800" dirty="0"/>
              <a:t> will be mailed to your home address…please make sure that your student info form has your proper home address. questions…NOTE:  Should you have any questions about the program, your certificates or filings with the state or CFP board…CONTACT BEST AT 800-345-5669…the number is on the front page of your power point or contact customer service@brokered.net...  Before we begin just one last thing…next slide…</a:t>
            </a:r>
          </a:p>
          <a:p>
            <a:endParaRPr lang="en-US" sz="800" dirty="0"/>
          </a:p>
        </p:txBody>
      </p:sp>
      <p:sp>
        <p:nvSpPr>
          <p:cNvPr id="2" name="Slide Number Placeholder 1"/>
          <p:cNvSpPr>
            <a:spLocks noGrp="1"/>
          </p:cNvSpPr>
          <p:nvPr>
            <p:ph type="sldNum" sz="quarter" idx="10"/>
          </p:nvPr>
        </p:nvSpPr>
        <p:spPr/>
        <p:txBody>
          <a:bodyPr/>
          <a:lstStyle/>
          <a:p>
            <a:pPr>
              <a:defRPr/>
            </a:pPr>
            <a:fld id="{2763C92B-2E01-4556-8145-43004927EB83}"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dirty="0">
                <a:effectLst/>
              </a:rPr>
              <a:t>“Our study sheds light on Wall Street guidance that has been taken as an article of faith, but that clearly underperforms for many who follow it,” </a:t>
            </a:r>
            <a:endParaRPr lang="en-US" dirty="0"/>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805197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sp>
      <p:sp>
        <p:nvSpPr>
          <p:cNvPr id="3" name="Notes Placeholder 2"/>
          <p:cNvSpPr>
            <a:spLocks noGrp="1"/>
          </p:cNvSpPr>
          <p:nvPr>
            <p:ph type="body" idx="1"/>
          </p:nvPr>
        </p:nvSpPr>
        <p:spPr/>
        <p:txBody>
          <a:bodyPr/>
          <a:lstStyle/>
          <a:p>
            <a:r>
              <a:rPr lang="en-US" sz="1200" dirty="0"/>
              <a:t>Let’s begin with examining the Role of Life Insurance.   </a:t>
            </a:r>
          </a:p>
        </p:txBody>
      </p:sp>
      <p:sp>
        <p:nvSpPr>
          <p:cNvPr id="4" name="Slide Number Placeholder 3"/>
          <p:cNvSpPr>
            <a:spLocks noGrp="1"/>
          </p:cNvSpPr>
          <p:nvPr>
            <p:ph type="sldNum" sz="quarter" idx="10"/>
          </p:nvPr>
        </p:nvSpPr>
        <p:spPr/>
        <p:txBody>
          <a:bodyPr/>
          <a:lstStyle/>
          <a:p>
            <a:pPr>
              <a:defRPr/>
            </a:pPr>
            <a:fld id="{7019D4FD-F8A5-46D2-817F-8DBE62577E39}"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695726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pPr defTabSz="932864">
              <a:defRPr/>
            </a:pPr>
            <a:r>
              <a:rPr lang="en-US" b="1" dirty="0">
                <a:effectLst/>
              </a:rPr>
              <a:t>Tax Benefits of Life Insurance</a:t>
            </a:r>
            <a:r>
              <a:rPr lang="en-US" dirty="0">
                <a:effectLst/>
              </a:rPr>
              <a:t>:  </a:t>
            </a:r>
            <a:r>
              <a:rPr lang="en-US" dirty="0">
                <a:solidFill>
                  <a:srgbClr val="666D70"/>
                </a:solidFill>
                <a:latin typeface="Segoe UI"/>
              </a:rPr>
              <a:t>Given the importance of life insurance, Congress has established numerous tax preferences to encourage its use.  The biggest by far is the simple fact that a life insurance policy’s death benefit itself is entirely tax-free.  </a:t>
            </a:r>
          </a:p>
          <a:p>
            <a:r>
              <a:rPr lang="en-US" dirty="0">
                <a:effectLst/>
              </a:rPr>
              <a:t>Under IRC Section 101(a) a policy’s death benefit is entirely tax free. Under </a:t>
            </a:r>
            <a:r>
              <a:rPr lang="en-US" dirty="0">
                <a:effectLst/>
                <a:hlinkClick r:id="rId3"/>
              </a:rPr>
              <a:t>IRC Section 101(a)</a:t>
            </a:r>
            <a:r>
              <a:rPr lang="en-US" dirty="0">
                <a:effectLst/>
              </a:rPr>
              <a:t>, “gross income does not include amounts received under a life insurance contract, if such amounts are paid by reason of the death of the insured.” As a result, even if a policy owner never pays more than a single $1,000 premium for a $1,000,000 death benefit and then passes away, the heirs will receive the implicit $999,000 gain entirely tax-free. (Notably, certain exceptions to the tax-free treatment of life insurance death benefits apply when the policy was sold to someone else, under the so-called “transfer for value” rules.)</a:t>
            </a:r>
          </a:p>
          <a:p>
            <a:endParaRPr lang="en-US" dirty="0">
              <a:effectLst/>
            </a:endParaRPr>
          </a:p>
          <a:p>
            <a:r>
              <a:rPr lang="en-US" dirty="0">
                <a:effectLst/>
              </a:rPr>
              <a:t>In addition, for federal income tax purposes, a life insurance contract  may provide benefits received during life tax-free.  Any growth/gains on the cash value </a:t>
            </a:r>
            <a:r>
              <a:rPr lang="en-US" i="1" dirty="0">
                <a:effectLst/>
              </a:rPr>
              <a:t>within </a:t>
            </a:r>
            <a:r>
              <a:rPr lang="en-US" dirty="0">
                <a:effectLst/>
              </a:rPr>
              <a:t>a life insurance policy are not taxable each year (as long as the policy is not a Modified Endowment Contract (MEC).  </a:t>
            </a:r>
          </a:p>
          <a:p>
            <a:endParaRPr lang="en-US" dirty="0">
              <a:effectLst/>
            </a:endParaRPr>
          </a:p>
          <a:p>
            <a:r>
              <a:rPr lang="en-US" dirty="0">
                <a:effectLst/>
              </a:rPr>
              <a:t>IRC Section 7702A defines a MEC as an overfunded life insurance policy in which premium payments exceed the “7-pay test”. The 7-pay test measures the premium required to fully fund the policy in a 7-year period.</a:t>
            </a:r>
          </a:p>
          <a:p>
            <a:endParaRPr lang="en-US" dirty="0">
              <a:effectLst/>
            </a:endParaRPr>
          </a:p>
          <a:p>
            <a:r>
              <a:rPr lang="en-US" dirty="0">
                <a:effectLst/>
              </a:rPr>
              <a:t>Next slide, let’s examine the specific Section of the Tax Code that provides tax-free benefits under IRC Section 72.  </a:t>
            </a:r>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55747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pPr defTabSz="932864" eaLnBrk="1" hangingPunct="1">
              <a:spcBef>
                <a:spcPct val="20000"/>
              </a:spcBef>
              <a:buClr>
                <a:srgbClr val="6E0B2A"/>
              </a:buClr>
              <a:buSzPct val="80000"/>
              <a:defRPr/>
            </a:pPr>
            <a:r>
              <a:rPr lang="en-US" sz="1100" b="1" dirty="0"/>
              <a:t>Tax Benefits Received During Life:  </a:t>
            </a:r>
            <a:r>
              <a:rPr lang="en-US" sz="1100" dirty="0">
                <a:solidFill>
                  <a:srgbClr val="666D70"/>
                </a:solidFill>
                <a:latin typeface="Segoe UI"/>
              </a:rPr>
              <a:t>One caveat to the favorable treatment for the taxation of life insurance policies is that it applies only as long as the life insurance policy is actually held intact.  Under IRC Section 72(e)(5), i</a:t>
            </a:r>
            <a:r>
              <a:rPr lang="en-US" sz="1100" kern="0" dirty="0">
                <a:solidFill>
                  <a:prstClr val="black"/>
                </a:solidFill>
                <a:latin typeface="Times New Roman" pitchFamily="18" charset="0"/>
                <a:cs typeface="Times New Roman" pitchFamily="18" charset="0"/>
              </a:rPr>
              <a:t>f the life insurance policy is fully surrendered – which means by definition all principal and all gains were withdrawn (at once) – any gains are fully taxable as ordinary income. </a:t>
            </a:r>
          </a:p>
          <a:p>
            <a:pPr defTabSz="932864" eaLnBrk="1" hangingPunct="1">
              <a:spcBef>
                <a:spcPct val="20000"/>
              </a:spcBef>
              <a:buClr>
                <a:srgbClr val="6E0B2A"/>
              </a:buClr>
              <a:buSzPct val="80000"/>
              <a:defRPr/>
            </a:pPr>
            <a:endParaRPr lang="en-US" sz="1100" kern="0" dirty="0">
              <a:solidFill>
                <a:prstClr val="black"/>
              </a:solidFill>
              <a:latin typeface="Times New Roman" pitchFamily="18" charset="0"/>
              <a:cs typeface="Times New Roman" pitchFamily="18" charset="0"/>
            </a:endParaRPr>
          </a:p>
          <a:p>
            <a:pPr defTabSz="932864" eaLnBrk="1" hangingPunct="1">
              <a:spcBef>
                <a:spcPct val="20000"/>
              </a:spcBef>
              <a:buClr>
                <a:srgbClr val="6E0B2A"/>
              </a:buClr>
              <a:buSzPct val="80000"/>
              <a:defRPr/>
            </a:pPr>
            <a:r>
              <a:rPr lang="en-US" sz="1100" kern="0" dirty="0">
                <a:solidFill>
                  <a:prstClr val="black"/>
                </a:solidFill>
                <a:latin typeface="Times New Roman" pitchFamily="18" charset="0"/>
                <a:cs typeface="Times New Roman" pitchFamily="18" charset="0"/>
              </a:rPr>
              <a:t>However, under IRC Section 72(e)(5)(A)(i), if the policy owner takes a policy loan from a life insurance contract (not a MEC) are not treated as a distribution (tax-free).  Under </a:t>
            </a:r>
            <a:r>
              <a:rPr lang="en-US" sz="1100" b="1" kern="0" dirty="0">
                <a:solidFill>
                  <a:prstClr val="black"/>
                </a:solidFill>
                <a:latin typeface="Times New Roman" pitchFamily="18" charset="0"/>
                <a:cs typeface="Times New Roman" pitchFamily="18" charset="0"/>
              </a:rPr>
              <a:t>IRC § 72(e)(5)(A)(i):  </a:t>
            </a:r>
            <a:r>
              <a:rPr lang="en-US" sz="1100" kern="0" dirty="0">
                <a:solidFill>
                  <a:prstClr val="black"/>
                </a:solidFill>
                <a:latin typeface="Times New Roman" pitchFamily="18" charset="0"/>
                <a:cs typeface="Times New Roman" pitchFamily="18" charset="0"/>
              </a:rPr>
              <a:t>Policy loans from a life insurance contract (not a MEC) are not treated as distributions (tax-free).</a:t>
            </a:r>
          </a:p>
          <a:p>
            <a:pPr defTabSz="932864" eaLnBrk="1" hangingPunct="1">
              <a:spcBef>
                <a:spcPct val="20000"/>
              </a:spcBef>
              <a:buClr>
                <a:srgbClr val="6E0B2A"/>
              </a:buClr>
              <a:buSzPct val="80000"/>
              <a:defRPr/>
            </a:pPr>
            <a:endParaRPr lang="en-US" sz="1100" kern="0" dirty="0">
              <a:solidFill>
                <a:prstClr val="black"/>
              </a:solidFill>
              <a:latin typeface="Times New Roman" pitchFamily="18" charset="0"/>
              <a:cs typeface="Times New Roman" pitchFamily="18" charset="0"/>
            </a:endParaRPr>
          </a:p>
          <a:p>
            <a:pPr defTabSz="932864" eaLnBrk="1" hangingPunct="1">
              <a:spcBef>
                <a:spcPct val="20000"/>
              </a:spcBef>
              <a:buClr>
                <a:srgbClr val="6E0B2A"/>
              </a:buClr>
              <a:buSzPct val="80000"/>
              <a:defRPr/>
            </a:pPr>
            <a:r>
              <a:rPr lang="en-US" sz="1100" kern="0" dirty="0">
                <a:solidFill>
                  <a:prstClr val="black"/>
                </a:solidFill>
                <a:latin typeface="Times New Roman" pitchFamily="18" charset="0"/>
                <a:cs typeface="Times New Roman" pitchFamily="18" charset="0"/>
              </a:rPr>
              <a:t>Under IRC § 72(e)(5)(C):  Distributions are treated first as a return of principal (investment in the contract), and gains are only taxable after all costs basis has been recovered (FIFO).” (MEC are taxed gains first--LIFO).</a:t>
            </a:r>
          </a:p>
          <a:p>
            <a:pPr defTabSz="932864" eaLnBrk="1" hangingPunct="1">
              <a:spcBef>
                <a:spcPct val="20000"/>
              </a:spcBef>
              <a:buClr>
                <a:srgbClr val="6E0B2A"/>
              </a:buClr>
              <a:buSzPct val="80000"/>
              <a:defRPr/>
            </a:pPr>
            <a:endParaRPr lang="en-US" sz="1100" b="1" kern="0" dirty="0">
              <a:solidFill>
                <a:prstClr val="black"/>
              </a:solidFill>
              <a:latin typeface="Times New Roman" pitchFamily="18" charset="0"/>
              <a:cs typeface="Times New Roman" pitchFamily="18" charset="0"/>
            </a:endParaRPr>
          </a:p>
          <a:p>
            <a:pPr defTabSz="932864" eaLnBrk="1" hangingPunct="1">
              <a:spcBef>
                <a:spcPct val="20000"/>
              </a:spcBef>
              <a:buClr>
                <a:srgbClr val="6E0B2A"/>
              </a:buClr>
              <a:buSzPct val="80000"/>
              <a:defRPr/>
            </a:pPr>
            <a:r>
              <a:rPr lang="en-US" sz="1100" kern="0" dirty="0">
                <a:solidFill>
                  <a:prstClr val="black"/>
                </a:solidFill>
                <a:latin typeface="Times New Roman" pitchFamily="18" charset="0"/>
                <a:cs typeface="Times New Roman" pitchFamily="18" charset="0"/>
              </a:rPr>
              <a:t>Under IRC § 72(e)(6):  Cost basis is equal to the total premiums paid for the policy, reduced by any prior distributions/dividends. </a:t>
            </a:r>
          </a:p>
          <a:p>
            <a:pPr defTabSz="932864" eaLnBrk="1" hangingPunct="1">
              <a:spcBef>
                <a:spcPct val="20000"/>
              </a:spcBef>
              <a:buClr>
                <a:srgbClr val="6E0B2A"/>
              </a:buClr>
              <a:buSzPct val="80000"/>
              <a:defRPr/>
            </a:pPr>
            <a:endParaRPr lang="en-US" sz="1100" kern="0" dirty="0">
              <a:solidFill>
                <a:prstClr val="black"/>
              </a:solidFill>
              <a:latin typeface="Times New Roman" pitchFamily="18" charset="0"/>
              <a:cs typeface="Times New Roman" pitchFamily="18" charset="0"/>
            </a:endParaRPr>
          </a:p>
          <a:p>
            <a:pPr defTabSz="932864" eaLnBrk="1" hangingPunct="1">
              <a:spcBef>
                <a:spcPct val="20000"/>
              </a:spcBef>
              <a:buClr>
                <a:srgbClr val="6E0B2A"/>
              </a:buClr>
              <a:buSzPct val="80000"/>
              <a:defRPr/>
            </a:pPr>
            <a:r>
              <a:rPr lang="en-US" sz="1100" kern="0" dirty="0">
                <a:solidFill>
                  <a:prstClr val="black"/>
                </a:solidFill>
                <a:latin typeface="Times New Roman" pitchFamily="18" charset="0"/>
                <a:cs typeface="Times New Roman" pitchFamily="18" charset="0"/>
              </a:rPr>
              <a:t>Under IRC § 72(e)(4)(B) dividends are not included in gross income (return of premium).</a:t>
            </a:r>
          </a:p>
          <a:p>
            <a:pPr defTabSz="932864" eaLnBrk="1" hangingPunct="1">
              <a:spcBef>
                <a:spcPct val="20000"/>
              </a:spcBef>
              <a:buClr>
                <a:srgbClr val="6E0B2A"/>
              </a:buClr>
              <a:buSzPct val="80000"/>
              <a:defRPr/>
            </a:pPr>
            <a:endParaRPr lang="en-US" sz="1100" kern="0" dirty="0">
              <a:solidFill>
                <a:prstClr val="black"/>
              </a:solidFill>
              <a:latin typeface="Times New Roman" pitchFamily="18" charset="0"/>
              <a:cs typeface="Times New Roman" pitchFamily="18" charset="0"/>
            </a:endParaRPr>
          </a:p>
          <a:p>
            <a:pPr algn="l"/>
            <a:r>
              <a:rPr lang="en-US" sz="1100" dirty="0">
                <a:solidFill>
                  <a:srgbClr val="666D70"/>
                </a:solidFill>
                <a:latin typeface="Segoe UI"/>
              </a:rPr>
              <a:t>Next slide, let’s discuss the use of policy loan tax treatment.</a:t>
            </a:r>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557478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sz="800" b="1" dirty="0"/>
              <a:t>Policy Loan Treatment:  </a:t>
            </a:r>
            <a:r>
              <a:rPr lang="en-US" sz="800" dirty="0"/>
              <a:t>As we have discussed, one of the more popular features of permanent life insurance with a growing cash value is the fact that the policy owner can borrow against the policy without incurring any tax consequences. By contrast, as noted above, surrendering the policy could cause a taxable gain (as would taking withdrawals in excess of the policy’s cost basis, if the policy even allows withdrawals in the first place).</a:t>
            </a:r>
          </a:p>
          <a:p>
            <a:endParaRPr lang="en-US" sz="800" dirty="0"/>
          </a:p>
          <a:p>
            <a:r>
              <a:rPr lang="en-US" sz="800" dirty="0"/>
              <a:t>In reality, though, the “tax-favored” treatment of a life insurance policy loan is not actually unique or specific to life insurance. After all, </a:t>
            </a:r>
            <a:r>
              <a:rPr lang="en-US" sz="800" dirty="0">
                <a:hlinkClick r:id="rId3"/>
              </a:rPr>
              <a:t>technically a life insurance policy loan is really nothing more than a personal loan from the life insurance company, for which the cash value of the insurance policy is </a:t>
            </a:r>
            <a:r>
              <a:rPr lang="en-US" sz="800" i="1" dirty="0">
                <a:hlinkClick r:id="rId3"/>
              </a:rPr>
              <a:t>collateral </a:t>
            </a:r>
            <a:r>
              <a:rPr lang="en-US" sz="800" dirty="0">
                <a:hlinkClick r:id="rId3"/>
              </a:rPr>
              <a:t>for the loan</a:t>
            </a:r>
            <a:r>
              <a:rPr lang="en-US" sz="800" dirty="0"/>
              <a:t>. The fact that the life insurance company has possession and controls that policy cash value allows the company to be confident that it </a:t>
            </a:r>
            <a:r>
              <a:rPr lang="en-US" sz="800" i="1" dirty="0"/>
              <a:t>will </a:t>
            </a:r>
            <a:r>
              <a:rPr lang="en-US" sz="800" dirty="0"/>
              <a:t>be paid back, and as a result commonly offers life insurance policy loans at a rather favorable rate (at least compared to unsecured personal loan alternatives like borrowing from the bank, via a credit card, or through a peer-to-peer loan.</a:t>
            </a:r>
          </a:p>
          <a:p>
            <a:endParaRPr lang="en-US" sz="800" dirty="0"/>
          </a:p>
          <a:p>
            <a:r>
              <a:rPr lang="en-US" sz="800" dirty="0"/>
              <a:t>Accordingly, the cash from a life insurance policy loan is not taxable when received, because </a:t>
            </a:r>
            <a:r>
              <a:rPr lang="en-US" sz="800" i="1" dirty="0"/>
              <a:t>no loan </a:t>
            </a:r>
            <a:r>
              <a:rPr lang="en-US" sz="800" dirty="0"/>
              <a:t>is taxable when you simply borrow some money! Just as it’s not taxable to receive a credit card cash advance, or a business loan, or the cash from a cash-out refinance, a life insurance policy loan is not taxable because it’s simply the receipt of a personal loan.</a:t>
            </a:r>
          </a:p>
          <a:p>
            <a:endParaRPr lang="en-US" sz="800" dirty="0"/>
          </a:p>
          <a:p>
            <a:r>
              <a:rPr lang="en-US" sz="800" i="1" dirty="0"/>
              <a:t>Example 1.</a:t>
            </a:r>
            <a:r>
              <a:rPr lang="en-US" sz="800" dirty="0"/>
              <a:t> Charlie has a $500,000 whole life insurance policy with an $80,000 cash value, into which he has paid $65,000 of cumulative premiums over the years. Due to the nature of the whole life policy, Charlie is not permitted to take a withdrawal from the policy (against his $65,000 basis), but he can request a loan from the life insurance company against his $80,000 cash value. If Charlie takes out a $20,000 loan, the loan itself is not taxable, because it is simply a personal loan between Charlie and the insurance company. The life insurance company will use the $80,000 cash value of the policy as collateral to ensure the loan is repaid.</a:t>
            </a:r>
          </a:p>
          <a:p>
            <a:endParaRPr lang="en-US" sz="800" dirty="0"/>
          </a:p>
          <a:p>
            <a:r>
              <a:rPr lang="en-US" sz="800" dirty="0"/>
              <a:t>If a life insurance policy with a loan is held until death, the insurance company ultimately uses the death benefit proceeds of the life insurance policy to repay the loan, with the remainder paid to the policy’s beneficiary.</a:t>
            </a:r>
          </a:p>
          <a:p>
            <a:endParaRPr lang="en-US" sz="800" dirty="0"/>
          </a:p>
          <a:p>
            <a:r>
              <a:rPr lang="en-US" sz="800" dirty="0"/>
              <a:t>In point of fact, this is why any form of life insurance policy loan is shown as a ‘reduction’ to the death benefit of the policy. Because the life insurance company uses a combination of the policy cash value (while alive) or the policy death benefit (after death of the insured) to provide collateral and ‘guaranteed’ repayment of the loan. In other words, technically when a life insurance policy loan occurs, the death benefit is not actually reduced (which means the cost-of-insurance charges don’t decline for any reduction in the amount-at-risk to the insurance company); instead, the insurance company simply recognizes that any final death benefit to be paid will be reduced first by the repayment of the loan balance.</a:t>
            </a:r>
          </a:p>
          <a:p>
            <a:endParaRPr lang="en-US" sz="800" dirty="0"/>
          </a:p>
          <a:p>
            <a:r>
              <a:rPr lang="en-US" sz="800" dirty="0"/>
              <a:t>Next slide. Let’s discuss the tax-consequences of Surrendering a life insurance policy. </a:t>
            </a:r>
          </a:p>
          <a:p>
            <a:endParaRPr lang="en-US" sz="800" dirty="0"/>
          </a:p>
          <a:p>
            <a:endParaRPr lang="en-US" sz="800" dirty="0"/>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290057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sp>
      <p:sp>
        <p:nvSpPr>
          <p:cNvPr id="3" name="Notes Placeholder 2"/>
          <p:cNvSpPr>
            <a:spLocks noGrp="1"/>
          </p:cNvSpPr>
          <p:nvPr>
            <p:ph type="body" idx="1"/>
          </p:nvPr>
        </p:nvSpPr>
        <p:spPr/>
        <p:txBody>
          <a:bodyPr/>
          <a:lstStyle/>
          <a:p>
            <a:r>
              <a:rPr lang="en-US" sz="1200" dirty="0"/>
              <a:t>In our next Advanced Planning Life Insurance Strategy, we’ll examine the benefits of the Spousal Lifetime Access Trust (SLAT).  Let’s begin by asking the question:  Do you have any of the clients who have the following concerns?  Next slide.   </a:t>
            </a:r>
          </a:p>
        </p:txBody>
      </p:sp>
      <p:sp>
        <p:nvSpPr>
          <p:cNvPr id="4" name="Slide Number Placeholder 3"/>
          <p:cNvSpPr>
            <a:spLocks noGrp="1"/>
          </p:cNvSpPr>
          <p:nvPr>
            <p:ph type="sldNum" sz="quarter" idx="10"/>
          </p:nvPr>
        </p:nvSpPr>
        <p:spPr/>
        <p:txBody>
          <a:bodyPr/>
          <a:lstStyle/>
          <a:p>
            <a:pPr>
              <a:defRPr/>
            </a:pPr>
            <a:fld id="{7019D4FD-F8A5-46D2-817F-8DBE62577E39}"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357077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dirty="0"/>
              <a:t>Do you have clients with the following concerns:  Read from </a:t>
            </a:r>
            <a:r>
              <a:rPr lang="en-US"/>
              <a:t>slide   Next </a:t>
            </a:r>
            <a:r>
              <a:rPr lang="en-US" dirty="0"/>
              <a:t>slide, let me introduce you to a possible solution:  The Spousal Lifetime Access Trust (SLAT). </a:t>
            </a:r>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pPr>
                <a:defRPr/>
              </a:pPr>
              <a:t>32</a:t>
            </a:fld>
            <a:endParaRPr lang="en-US" dirty="0"/>
          </a:p>
        </p:txBody>
      </p:sp>
    </p:spTree>
    <p:extLst>
      <p:ext uri="{BB962C8B-B14F-4D97-AF65-F5344CB8AC3E}">
        <p14:creationId xmlns:p14="http://schemas.microsoft.com/office/powerpoint/2010/main" val="3631156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pPr defTabSz="932864" eaLnBrk="1" hangingPunct="1">
              <a:spcBef>
                <a:spcPct val="20000"/>
              </a:spcBef>
              <a:buClr>
                <a:srgbClr val="6E0B2A"/>
              </a:buClr>
              <a:buSzPct val="80000"/>
              <a:defRPr/>
            </a:pPr>
            <a:r>
              <a:rPr lang="en-US" b="1" dirty="0"/>
              <a:t>The Solution: </a:t>
            </a:r>
            <a:r>
              <a:rPr lang="en-US" kern="0" dirty="0">
                <a:solidFill>
                  <a:prstClr val="black"/>
                </a:solidFill>
                <a:latin typeface="Times New Roman" pitchFamily="18" charset="0"/>
                <a:cs typeface="Times New Roman" pitchFamily="18" charset="0"/>
              </a:rPr>
              <a:t>The Spousal Lifetime Access Trust (SLAT):  </a:t>
            </a:r>
            <a:r>
              <a:rPr lang="en-US" dirty="0">
                <a:effectLst/>
              </a:rPr>
              <a:t>A Spousal Lifetime Access Trust or “SLAT” is one planning technique that can provide a client who has exposure to the federal estate tax with the best of both worlds:  the client will begin to move property out of the client’s taxable estate, yet the client will retain an indirect benefit in the transferred assets through the client’s spouse. Spousal lifetime access trusts can be set up as dual SLATS (also referred to as Reciprocal SLATS). </a:t>
            </a:r>
          </a:p>
          <a:p>
            <a:pPr defTabSz="932864" eaLnBrk="1" hangingPunct="1">
              <a:spcBef>
                <a:spcPct val="20000"/>
              </a:spcBef>
              <a:buClr>
                <a:srgbClr val="6E0B2A"/>
              </a:buClr>
              <a:buSzPct val="80000"/>
              <a:defRPr/>
            </a:pPr>
            <a:endParaRPr lang="en-US" dirty="0">
              <a:effectLst/>
            </a:endParaRPr>
          </a:p>
          <a:p>
            <a:pPr defTabSz="932864" eaLnBrk="1" hangingPunct="1">
              <a:spcBef>
                <a:spcPct val="20000"/>
              </a:spcBef>
              <a:buClr>
                <a:srgbClr val="6E0B2A"/>
              </a:buClr>
              <a:buSzPct val="80000"/>
              <a:defRPr/>
            </a:pPr>
            <a:r>
              <a:rPr lang="en-US" kern="0" dirty="0">
                <a:solidFill>
                  <a:prstClr val="black"/>
                </a:solidFill>
                <a:latin typeface="Times New Roman" pitchFamily="18" charset="0"/>
                <a:cs typeface="Times New Roman" pitchFamily="18" charset="0"/>
              </a:rPr>
              <a:t>A SLAT functions like a bypass (B) trust but funded during life as opposed to a bypass trust that is funded by bequest when someone passes away (referred to as a “supercharged By-Pass Trust).  </a:t>
            </a:r>
            <a:r>
              <a:rPr lang="en-US" dirty="0">
                <a:effectLst/>
              </a:rPr>
              <a:t>The basic concept of the SLAT is relatively straightforward: it would function like a bypass trust, but be funded during life instead of at death.  In 2012 the SLAT emerged, clients were concerned that the $5m Applicable Exclusion Amount (indexed for inflation-in 2012 it was $5.12 million) was to terminate back to $1 million beginning 1-1-2013.  So clients were scrambling to maximize their gifting.  </a:t>
            </a:r>
            <a:endParaRPr lang="en-US" kern="0" dirty="0">
              <a:solidFill>
                <a:srgbClr val="6E0B2A"/>
              </a:solidFill>
              <a:latin typeface="Times New Roman"/>
              <a:cs typeface="Times New Roman" pitchFamily="18" charset="0"/>
            </a:endParaRPr>
          </a:p>
          <a:p>
            <a:pPr defTabSz="932864" eaLnBrk="1" hangingPunct="1">
              <a:spcBef>
                <a:spcPct val="20000"/>
              </a:spcBef>
              <a:buClr>
                <a:srgbClr val="6E0B2A"/>
              </a:buClr>
              <a:buSzPct val="80000"/>
              <a:defRPr/>
            </a:pPr>
            <a:endParaRPr lang="en-US" kern="0" dirty="0">
              <a:solidFill>
                <a:srgbClr val="6E0B2A"/>
              </a:solidFill>
              <a:latin typeface="Times New Roman"/>
              <a:cs typeface="Times New Roman" pitchFamily="18" charset="0"/>
            </a:endParaRPr>
          </a:p>
          <a:p>
            <a:pPr defTabSz="932864" eaLnBrk="1" hangingPunct="1">
              <a:spcBef>
                <a:spcPct val="20000"/>
              </a:spcBef>
              <a:buClr>
                <a:srgbClr val="6E0B2A"/>
              </a:buClr>
              <a:tabLst>
                <a:tab pos="704507" algn="l"/>
              </a:tabLst>
              <a:defRPr/>
            </a:pPr>
            <a:r>
              <a:rPr lang="en-US" kern="0" dirty="0">
                <a:solidFill>
                  <a:srgbClr val="6E0B2A"/>
                </a:solidFill>
                <a:latin typeface="Times New Roman"/>
                <a:cs typeface="Times New Roman" pitchFamily="18" charset="0"/>
              </a:rPr>
              <a:t>As with a bypass trust the SLAT can provide access to:</a:t>
            </a:r>
          </a:p>
          <a:p>
            <a:pPr defTabSz="932864" eaLnBrk="1" hangingPunct="1">
              <a:spcBef>
                <a:spcPct val="20000"/>
              </a:spcBef>
              <a:buClr>
                <a:srgbClr val="6E0B2A"/>
              </a:buClr>
              <a:tabLst>
                <a:tab pos="704507" algn="l"/>
              </a:tabLst>
              <a:defRPr/>
            </a:pPr>
            <a:endParaRPr lang="en-US" kern="0" dirty="0">
              <a:solidFill>
                <a:srgbClr val="6E0B2A"/>
              </a:solidFill>
              <a:latin typeface="Times New Roman"/>
              <a:cs typeface="Times New Roman" pitchFamily="18" charset="0"/>
            </a:endParaRPr>
          </a:p>
          <a:p>
            <a:pPr marL="586278" lvl="1" indent="-348205" defTabSz="932864" eaLnBrk="1" hangingPunct="1">
              <a:spcBef>
                <a:spcPct val="20000"/>
              </a:spcBef>
              <a:buClr>
                <a:srgbClr val="6E0B2A"/>
              </a:buClr>
              <a:buFont typeface="Courier New" pitchFamily="49" charset="0"/>
              <a:buChar char="o"/>
              <a:tabLst>
                <a:tab pos="1052711" algn="l"/>
              </a:tabLst>
              <a:defRPr/>
            </a:pPr>
            <a:r>
              <a:rPr lang="en-US" kern="0" dirty="0">
                <a:solidFill>
                  <a:prstClr val="black"/>
                </a:solidFill>
                <a:latin typeface="Times New Roman"/>
                <a:cs typeface="Times New Roman" pitchFamily="18" charset="0"/>
              </a:rPr>
              <a:t>Just a spouse or a spouse and children, </a:t>
            </a:r>
          </a:p>
          <a:p>
            <a:pPr marL="586278" lvl="1" indent="-348205" defTabSz="932864" eaLnBrk="1" hangingPunct="1">
              <a:spcBef>
                <a:spcPct val="20000"/>
              </a:spcBef>
              <a:buClr>
                <a:srgbClr val="6E0B2A"/>
              </a:buClr>
              <a:buFont typeface="Courier New" pitchFamily="49" charset="0"/>
              <a:buChar char="o"/>
              <a:tabLst>
                <a:tab pos="1052711" algn="l"/>
              </a:tabLst>
              <a:defRPr/>
            </a:pPr>
            <a:r>
              <a:rPr lang="en-US" kern="0" dirty="0">
                <a:solidFill>
                  <a:prstClr val="black"/>
                </a:solidFill>
                <a:latin typeface="Times New Roman"/>
                <a:cs typeface="Times New Roman" pitchFamily="18" charset="0"/>
              </a:rPr>
              <a:t>May automatically distribute income or make income distributions discretionary, and </a:t>
            </a:r>
          </a:p>
          <a:p>
            <a:pPr marL="586278" lvl="1" indent="-348205" defTabSz="932864" eaLnBrk="1" hangingPunct="1">
              <a:spcBef>
                <a:spcPct val="20000"/>
              </a:spcBef>
              <a:buClr>
                <a:srgbClr val="6E0B2A"/>
              </a:buClr>
              <a:buFont typeface="Courier New" pitchFamily="49" charset="0"/>
              <a:buChar char="o"/>
              <a:tabLst>
                <a:tab pos="1052711" algn="l"/>
              </a:tabLst>
              <a:defRPr/>
            </a:pPr>
            <a:r>
              <a:rPr lang="en-US" kern="0" dirty="0">
                <a:solidFill>
                  <a:prstClr val="black"/>
                </a:solidFill>
                <a:latin typeface="Times New Roman"/>
                <a:cs typeface="Times New Roman" pitchFamily="18" charset="0"/>
              </a:rPr>
              <a:t>May prevent any distributions of principal or also allow principal distributions for H, E, M and W, depending on the trustee</a:t>
            </a:r>
          </a:p>
          <a:p>
            <a:pPr defTabSz="932864" eaLnBrk="1" hangingPunct="1">
              <a:spcBef>
                <a:spcPct val="20000"/>
              </a:spcBef>
              <a:buClr>
                <a:srgbClr val="6E0B2A"/>
              </a:buClr>
              <a:tabLst>
                <a:tab pos="704507" algn="l"/>
              </a:tabLst>
              <a:defRPr/>
            </a:pPr>
            <a:endParaRPr lang="en-US" kern="0" dirty="0">
              <a:solidFill>
                <a:srgbClr val="6E0B2A"/>
              </a:solidFill>
              <a:latin typeface="Times New Roman"/>
              <a:cs typeface="Times New Roman" pitchFamily="18" charset="0"/>
            </a:endParaRPr>
          </a:p>
          <a:p>
            <a:pPr defTabSz="932864" eaLnBrk="1" hangingPunct="1">
              <a:spcBef>
                <a:spcPct val="20000"/>
              </a:spcBef>
              <a:buClr>
                <a:srgbClr val="6E0B2A"/>
              </a:buClr>
              <a:tabLst>
                <a:tab pos="704507" algn="l"/>
              </a:tabLst>
              <a:defRPr/>
            </a:pPr>
            <a:r>
              <a:rPr lang="en-US" kern="0" dirty="0">
                <a:solidFill>
                  <a:srgbClr val="6E0B2A"/>
                </a:solidFill>
                <a:latin typeface="Times New Roman"/>
                <a:cs typeface="Times New Roman" pitchFamily="18" charset="0"/>
              </a:rPr>
              <a:t>The fundamental goal, similar to a bypass trust, is to get assets into a trust that can still provide some financial assistance to a beneficiary, but done in a manner that those assets—and any future growth—will not be included in the beneficiary’s estate  </a:t>
            </a:r>
          </a:p>
          <a:p>
            <a:pPr defTabSz="932864" eaLnBrk="1" hangingPunct="1">
              <a:spcBef>
                <a:spcPct val="20000"/>
              </a:spcBef>
              <a:buClr>
                <a:srgbClr val="6E0B2A"/>
              </a:buClr>
              <a:buSzPct val="80000"/>
              <a:defRPr/>
            </a:pPr>
            <a:endParaRPr lang="en-US" kern="0" dirty="0">
              <a:solidFill>
                <a:srgbClr val="6E0B2A"/>
              </a:solidFill>
              <a:latin typeface="Times New Roman"/>
              <a:cs typeface="Times New Roman" pitchFamily="18" charset="0"/>
            </a:endParaRPr>
          </a:p>
          <a:p>
            <a:pPr defTabSz="932864" eaLnBrk="1" hangingPunct="1">
              <a:spcBef>
                <a:spcPct val="20000"/>
              </a:spcBef>
              <a:buClr>
                <a:srgbClr val="6E0B2A"/>
              </a:buClr>
              <a:buSzPct val="80000"/>
              <a:defRPr/>
            </a:pPr>
            <a:r>
              <a:rPr lang="en-US" kern="0" dirty="0">
                <a:solidFill>
                  <a:srgbClr val="6E0B2A"/>
                </a:solidFill>
                <a:latin typeface="Times New Roman"/>
                <a:cs typeface="Times New Roman" pitchFamily="18" charset="0"/>
              </a:rPr>
              <a:t>Next slide:  Let’s examine some of the benefits of a SLAT.  </a:t>
            </a:r>
            <a:endParaRPr lang="en-US" dirty="0"/>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pPr>
                <a:defRPr/>
              </a:pPr>
              <a:t>33</a:t>
            </a:fld>
            <a:endParaRPr lang="en-US" dirty="0"/>
          </a:p>
        </p:txBody>
      </p:sp>
    </p:spTree>
    <p:extLst>
      <p:ext uri="{BB962C8B-B14F-4D97-AF65-F5344CB8AC3E}">
        <p14:creationId xmlns:p14="http://schemas.microsoft.com/office/powerpoint/2010/main" val="1147554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sz="900" b="1" dirty="0"/>
              <a:t>SLAT Benefits:  </a:t>
            </a:r>
            <a:r>
              <a:rPr lang="en-US" sz="900" dirty="0"/>
              <a:t>The most potent benefit of a SLAT is the ability for the grantor’s spouse to receive distributions from the trust.  By allowing distributions to the spouse during the grantor’s lifetime, the spouse may have tax-favorable access to the potential cash value of any insurance owned by the trust, along with access to the other trust assets. Because the spouse may access trust assets via distributions by the trustee, the grantor may indirectly benefit from these distributions as well.</a:t>
            </a:r>
          </a:p>
          <a:p>
            <a:endParaRPr lang="en-US" sz="900" dirty="0"/>
          </a:p>
          <a:p>
            <a:r>
              <a:rPr lang="en-US" sz="900" dirty="0"/>
              <a:t>The SLAT also offers significant creditor protection while still keeping the property close to and indirectly accessible by the grantor. With some careful planning and drafting, the attorney can make it so that the assets are unreachable by both the grantor’s creditors, since the assets are no longer part of his estate, and the spouse’s creditors, since the assets never became a part of</a:t>
            </a:r>
            <a:br>
              <a:rPr lang="en-US" sz="900" dirty="0"/>
            </a:br>
            <a:r>
              <a:rPr lang="en-US" sz="900" dirty="0"/>
              <a:t>hers. But the spouse does have access to the trust for support, and the grantor has access to the trust through the spouse. The SLAT offers fairly robust asset security without removing the assets too far.</a:t>
            </a:r>
          </a:p>
          <a:p>
            <a:endParaRPr lang="en-US" sz="900" dirty="0"/>
          </a:p>
          <a:p>
            <a:endParaRPr lang="en-US" sz="900" dirty="0"/>
          </a:p>
          <a:p>
            <a:r>
              <a:rPr lang="en-US" sz="900" dirty="0"/>
              <a:t>Capture of the generation-skipping transfer tax (GST) exemption, which is $5.450,000 but cannot be passed between spouses. Portability does not apply. Loosely speaking, the generation-skipping transfer tax is levied on transfers to individuals beyond the next immediate generation. By relying exclusively on portability, the first spouse forfeits his or her generation-skipping transfer exemption. If a couple’s planning includes the generation beyond their children, and they have assets in excess of the exemption, this means the loss of a tax savings of up to $2.3 million. The GST exemption can be preserved by creating a SLAT.</a:t>
            </a:r>
          </a:p>
          <a:p>
            <a:endParaRPr lang="en-US" sz="900" dirty="0"/>
          </a:p>
          <a:p>
            <a:r>
              <a:rPr lang="en-US" sz="900" dirty="0"/>
              <a:t>Maximum leverage in “decoupled” states.  Another benefit to the SLAT, especially in those </a:t>
            </a:r>
            <a:r>
              <a:rPr lang="en-US" sz="900" dirty="0">
                <a:solidFill>
                  <a:prstClr val="black"/>
                </a:solidFill>
              </a:rPr>
              <a:t>states that have “decoupled”, which means they do not follow the federal credit exemption amount, currently $5,450,000.  </a:t>
            </a:r>
            <a:r>
              <a:rPr lang="en-US" sz="900" dirty="0"/>
              <a:t>By creating a SLAT and funding it during</a:t>
            </a:r>
            <a:br>
              <a:rPr lang="en-US" sz="900" dirty="0"/>
            </a:br>
            <a:r>
              <a:rPr lang="en-US" sz="900" dirty="0"/>
              <a:t>life, substantial state level taxation at death can be avoided even if there would not be any federal taxes.</a:t>
            </a:r>
          </a:p>
          <a:p>
            <a:endParaRPr lang="en-US" sz="900" dirty="0"/>
          </a:p>
          <a:p>
            <a:r>
              <a:rPr lang="en-US" sz="900" dirty="0"/>
              <a:t>Note:  Also avoid state gift tax issues (Connecticut).    </a:t>
            </a:r>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pPr>
                <a:defRPr/>
              </a:pPr>
              <a:t>34</a:t>
            </a:fld>
            <a:endParaRPr lang="en-US" dirty="0"/>
          </a:p>
        </p:txBody>
      </p:sp>
    </p:spTree>
    <p:extLst>
      <p:ext uri="{BB962C8B-B14F-4D97-AF65-F5344CB8AC3E}">
        <p14:creationId xmlns:p14="http://schemas.microsoft.com/office/powerpoint/2010/main" val="1573464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b="1" dirty="0">
                <a:effectLst/>
              </a:rPr>
              <a:t>Reciprocal Trusts Doctrine:  </a:t>
            </a:r>
            <a:r>
              <a:rPr lang="en-US" dirty="0">
                <a:effectLst/>
              </a:rPr>
              <a:t>For planning purposes you need to make sure that the   do not fall into the rule of reciprocal trusts which could bring the assets back into the deceased’s estate.  The so-called “reciprocal trust” doctrine essentially states that if Person A creates a trust for B, and Person B creates an identical (i.e., reciprocal) trust for A, that the courts can “uncross” the trusts and treat the situation as though each person created a trust for his/her own benefit. Thus, if a husband created a $5M SLAT for his wife </a:t>
            </a:r>
            <a:r>
              <a:rPr lang="en-US" i="1" dirty="0">
                <a:effectLst/>
              </a:rPr>
              <a:t>and </a:t>
            </a:r>
            <a:r>
              <a:rPr lang="en-US" dirty="0">
                <a:effectLst/>
              </a:rPr>
              <a:t>the wife created a comparable $5M SLAT for her husband, the IRS may well claim that the end result is simply that each person made the equivalent of a $5M trust for themselves… which would cause the trust to be included in each individual’s estate under IRC Sections 2036 and/or 2038 (since the deemed donor to the trust is the beneficiary of the trust and/or has some deemed control of it), and defeat the estate planning purpose of the strategy. Notably, the rule would only apply to the extent the economic interests overlapped – thus, for instance, if husband put $2M into a SLAT for wife, but wife put $5M into a SLAT for husband, only the $2M would be at risk for being uncrossed. Nonetheless, that still largely defeats the purpose of at least the husband funding a SLAT.</a:t>
            </a:r>
          </a:p>
          <a:p>
            <a:endParaRPr lang="en-US" dirty="0">
              <a:effectLst/>
            </a:endParaRPr>
          </a:p>
          <a:p>
            <a:r>
              <a:rPr lang="en-US" dirty="0">
                <a:effectLst/>
              </a:rPr>
              <a:t>As a result, in situations where there’s a married couple, it’s necessary to plan the structuring of SLATs around the potential for the reciprocal trust doctrine. As shown in the earlier example, in some situations there may not be a need or desire to create SLATs in both directions in the first place, such as where the husband is in very poor health and there is only be a desire to have the husband fund a SLAT before he dies (but the healthy wife doesn’t need to fund a SLAT in reverse). Where there is a desire to create two SLATs, techniques to help keep them separate include: different trustees or co-trustees; different rights to the trust (e.g., one might have access to income, but the other only to principal); different beneficiaries (e.g., one might be for just the spouse, while the other might be for spouse and children); different powers (e.g., one might have a special Power-of-Attorney to change the distribution of assets to certain family members or charities); fund with substantively different assets (e.g., one trust gets cash and securities, and the other receives a share of the family business). Another strategy to avoid the rule is simply to space out the trusts in the first place; if one is created now, and the other isn’t established until years from now, it’s difficult for the IRS to claim they were purely reciprocal (although obviously the caveat is that waiting too long may diminish the benefit of the strategy, but that “risk” is part of what substantiates the trusts aren’t reciprocal!).</a:t>
            </a:r>
          </a:p>
          <a:p>
            <a:endParaRPr lang="en-US" dirty="0"/>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pPr>
                <a:defRPr/>
              </a:pPr>
              <a:t>35</a:t>
            </a:fld>
            <a:endParaRPr lang="en-US" dirty="0"/>
          </a:p>
        </p:txBody>
      </p:sp>
    </p:spTree>
    <p:extLst>
      <p:ext uri="{BB962C8B-B14F-4D97-AF65-F5344CB8AC3E}">
        <p14:creationId xmlns:p14="http://schemas.microsoft.com/office/powerpoint/2010/main" val="363541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b="1" noProof="0" dirty="0"/>
              <a:t>Agenda:</a:t>
            </a:r>
            <a:r>
              <a:rPr lang="en-US" noProof="0" dirty="0"/>
              <a:t>  Our Agenda, what we will cover today.  Read from slide  </a:t>
            </a:r>
            <a:endParaRPr lang="en-US" dirty="0"/>
          </a:p>
        </p:txBody>
      </p:sp>
      <p:sp>
        <p:nvSpPr>
          <p:cNvPr id="4" name="Slide Number Placeholder 3"/>
          <p:cNvSpPr>
            <a:spLocks noGrp="1"/>
          </p:cNvSpPr>
          <p:nvPr>
            <p:ph type="sldNum" sz="quarter" idx="10"/>
          </p:nvPr>
        </p:nvSpPr>
        <p:spPr/>
        <p:txBody>
          <a:bodyPr/>
          <a:lstStyle/>
          <a:p>
            <a:fld id="{4C1A0BE0-082B-4437-91E7-14FF2C21E3C4}" type="slidenum">
              <a:rPr lang="en-US" smtClean="0"/>
              <a:pPr/>
              <a:t>3</a:t>
            </a:fld>
            <a:endParaRPr lang="en-US" dirty="0"/>
          </a:p>
        </p:txBody>
      </p:sp>
      <p:sp>
        <p:nvSpPr>
          <p:cNvPr id="7" name="Slide Image Placeholder 6"/>
          <p:cNvSpPr>
            <a:spLocks noGrp="1" noRot="1" noChangeAspect="1"/>
          </p:cNvSpPr>
          <p:nvPr>
            <p:ph type="sldImg"/>
          </p:nvPr>
        </p:nvSpPr>
        <p:spPr>
          <a:xfrm>
            <a:off x="1184275" y="698500"/>
            <a:ext cx="4651375" cy="3489325"/>
          </a:xfrm>
        </p:spPr>
      </p:sp>
    </p:spTree>
    <p:extLst>
      <p:ext uri="{BB962C8B-B14F-4D97-AF65-F5344CB8AC3E}">
        <p14:creationId xmlns:p14="http://schemas.microsoft.com/office/powerpoint/2010/main" val="3108635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b="1" dirty="0">
                <a:effectLst/>
              </a:rPr>
              <a:t>Grantor Spouse Pre-Deceases Grantor:  T</a:t>
            </a:r>
            <a:r>
              <a:rPr lang="en-US" dirty="0">
                <a:effectLst/>
              </a:rPr>
              <a:t>he possibility that the Grantor’s spouse might predecease the Grantor should be considered. Typically, a SLAT will provide that upon the death of the spouse the trust will divide into separate generation-skipping trusts for the benefit of the Grantor’s descendants. Because the Grantor will lose his or her indirect access to the trust assets upon the death of the Grantor’s spouse, the Grantor may be hesitant to fund a SLAT if there is a question concerning the health of the spouse. One solution to this problem is to give the spouse a “limited power of appointment” to appoint the assets of the SLAT to a separate trust for the benefit of the Grantor upon the death of the spouse. Caution must be taken to ensure that the spouse’s exercise of the limited power of appointment does not cause inclusion of the trust assets in the taxable gross estate of either spouse and that the assets of the trust continue to be safe from creditors.</a:t>
            </a:r>
            <a:endParaRPr lang="en-US" dirty="0"/>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pPr>
                <a:defRPr/>
              </a:pPr>
              <a:t>36</a:t>
            </a:fld>
            <a:endParaRPr lang="en-US" dirty="0"/>
          </a:p>
        </p:txBody>
      </p:sp>
    </p:spTree>
    <p:extLst>
      <p:ext uri="{BB962C8B-B14F-4D97-AF65-F5344CB8AC3E}">
        <p14:creationId xmlns:p14="http://schemas.microsoft.com/office/powerpoint/2010/main" val="1220145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b="1" dirty="0"/>
              <a:t>Divorce of Spouse:  </a:t>
            </a:r>
            <a:r>
              <a:rPr lang="en-US" dirty="0"/>
              <a:t>In addition, the possibility of the divorce should be considered in setting up the SLATS.  Why?  A divorce, may allow the income from the SLAT to be paid out to that spouse.  Special wording in the trust can make it possible for the trustee to stop any income payments and remove the divorce spouse as a beneficiary from the SLAT.  This would terminate the spouse’s status and may end his/her ability to receive trust distributions.    If the grantor spouse remarries, the trustee can now name the new spouse as a beneficiary of the SLAT.   Next slide, we’ll examine another Advanced Life Insurance Planning Strategy”  Split Dollar.   </a:t>
            </a:r>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pPr>
                <a:defRPr/>
              </a:pPr>
              <a:t>37</a:t>
            </a:fld>
            <a:endParaRPr lang="en-US" dirty="0"/>
          </a:p>
        </p:txBody>
      </p:sp>
    </p:spTree>
    <p:extLst>
      <p:ext uri="{BB962C8B-B14F-4D97-AF65-F5344CB8AC3E}">
        <p14:creationId xmlns:p14="http://schemas.microsoft.com/office/powerpoint/2010/main" val="690548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dirty="0"/>
              <a:t>We’ll that’s the end of today’s CE program.  I hope you found it to be informative.  Now are your ready for your correspondence/self-study exam????   Hand out tests……ask attendees to get their Answer Key and their student information form …next slide</a:t>
            </a:r>
          </a:p>
        </p:txBody>
      </p:sp>
      <p:sp>
        <p:nvSpPr>
          <p:cNvPr id="4" name="Slide Number Placeholder 3"/>
          <p:cNvSpPr>
            <a:spLocks noGrp="1"/>
          </p:cNvSpPr>
          <p:nvPr>
            <p:ph type="sldNum" sz="quarter" idx="10"/>
          </p:nvPr>
        </p:nvSpPr>
        <p:spPr/>
        <p:txBody>
          <a:bodyPr/>
          <a:lstStyle/>
          <a:p>
            <a:pPr>
              <a:defRPr/>
            </a:pPr>
            <a:fld id="{3D5C63C6-C8C3-4225-9D43-98A74D5F2EBE}"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1273163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b="1" dirty="0"/>
              <a:t>Don’t forget:  </a:t>
            </a:r>
            <a:r>
              <a:rPr lang="en-US" dirty="0"/>
              <a:t>When you are finished with your exam, you are going to get up and go to the table in the back of the classroom and sign out.  And you will also return to me the following forms…read from slide.  One final reminder:  Review Open/Closed Book exam.  Thank You and good luck.</a:t>
            </a:r>
          </a:p>
        </p:txBody>
      </p:sp>
      <p:sp>
        <p:nvSpPr>
          <p:cNvPr id="4" name="Slide Number Placeholder 3"/>
          <p:cNvSpPr>
            <a:spLocks noGrp="1"/>
          </p:cNvSpPr>
          <p:nvPr>
            <p:ph type="sldNum" sz="quarter" idx="10"/>
          </p:nvPr>
        </p:nvSpPr>
        <p:spPr/>
        <p:txBody>
          <a:bodyPr/>
          <a:lstStyle/>
          <a:p>
            <a:pPr>
              <a:defRPr/>
            </a:pPr>
            <a:fld id="{3D5C63C6-C8C3-4225-9D43-98A74D5F2EBE}"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180784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sp>
      <p:sp>
        <p:nvSpPr>
          <p:cNvPr id="3" name="Notes Placeholder 2"/>
          <p:cNvSpPr>
            <a:spLocks noGrp="1"/>
          </p:cNvSpPr>
          <p:nvPr>
            <p:ph type="body" idx="1"/>
          </p:nvPr>
        </p:nvSpPr>
        <p:spPr/>
        <p:txBody>
          <a:bodyPr/>
          <a:lstStyle/>
          <a:p>
            <a:r>
              <a:rPr lang="en-US" sz="1200" dirty="0"/>
              <a:t>Let’s begin with examining the Role of Life Insurance.   </a:t>
            </a:r>
          </a:p>
        </p:txBody>
      </p:sp>
      <p:sp>
        <p:nvSpPr>
          <p:cNvPr id="4" name="Slide Number Placeholder 3"/>
          <p:cNvSpPr>
            <a:spLocks noGrp="1"/>
          </p:cNvSpPr>
          <p:nvPr>
            <p:ph type="sldNum" sz="quarter" idx="10"/>
          </p:nvPr>
        </p:nvSpPr>
        <p:spPr/>
        <p:txBody>
          <a:bodyPr/>
          <a:lstStyle/>
          <a:p>
            <a:pPr>
              <a:defRPr/>
            </a:pPr>
            <a:fld id="{7019D4FD-F8A5-46D2-817F-8DBE62577E39}"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10020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b="1" dirty="0">
                <a:effectLst/>
              </a:rPr>
              <a:t>Why Life Insurance?:  </a:t>
            </a:r>
            <a:r>
              <a:rPr lang="en-US" dirty="0">
                <a:effectLst/>
              </a:rPr>
              <a:t>Life insurance serves a valuable social purpose allowing families to protect themselves against the economic consequences of an untimely death of a breadwinner.  In addition, to provide estate liquidity (to pay taxes with discounted dollars) To fund employee benefit and succession planning in a business.  As well as a tax-deferred savings vehicle. </a:t>
            </a:r>
          </a:p>
          <a:p>
            <a:endParaRPr lang="en-US" dirty="0">
              <a:effectLst/>
            </a:endParaRPr>
          </a:p>
          <a:p>
            <a:r>
              <a:rPr lang="en-US" dirty="0">
                <a:effectLst/>
              </a:rPr>
              <a:t>Next slide, let’s first discuss the primary purpose of life insurance:  Family Protection.</a:t>
            </a:r>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424743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pPr defTabSz="914034">
              <a:spcBef>
                <a:spcPct val="0"/>
              </a:spcBef>
              <a:defRPr/>
            </a:pPr>
            <a:r>
              <a:rPr lang="en-US" b="1" dirty="0"/>
              <a:t>Mortality Experience in 2020</a:t>
            </a:r>
            <a:r>
              <a:rPr lang="en-US" dirty="0"/>
              <a:t>.  In 2020, a total of 3.383,729 resident deaths were registered in the United States—528,891 more deaths than in 2019.  The number of deaths for which COVID-19 was the underlying cause of death was 350,831 (10.4% of the total number of deaths in 2020.  Yielding a crude death rate of 835.4 per 100,000 population, an increase of 16.8% from 715.2 deaths per 100,000 in 2019, according to the National Center for Health Statistics, Centers for Disease Control and Prevention.  You can view the report at:  </a:t>
            </a:r>
            <a:r>
              <a:rPr lang="en-US" sz="1200" u="sng" dirty="0">
                <a:solidFill>
                  <a:prstClr val="black"/>
                </a:solidFill>
                <a:latin typeface="Arial" charset="0"/>
                <a:hlinkClick r:id="rId3"/>
              </a:rPr>
              <a:t>www.cdc.gov/nchs/products/databriefs/db427.pdf</a:t>
            </a:r>
            <a:r>
              <a:rPr lang="en-US" sz="1200" u="sng" dirty="0">
                <a:solidFill>
                  <a:prstClr val="black"/>
                </a:solidFill>
                <a:latin typeface="Arial" charset="0"/>
              </a:rPr>
              <a:t>.  </a:t>
            </a:r>
            <a:r>
              <a:rPr lang="en-US" dirty="0"/>
              <a:t>The top 5 leading causes of death were:  read from slide.  </a:t>
            </a:r>
          </a:p>
          <a:p>
            <a:endParaRPr lang="en-US" dirty="0"/>
          </a:p>
          <a:p>
            <a:r>
              <a:rPr lang="en-US" dirty="0"/>
              <a:t>In 2020, life expectancy at birth was 77.0 years for the total U.S. population—a decrease from 0f 1.8 years from 78.8 in 2019. For males, life expectancy changed from 76.3 in 2019 to 74.2 in 2020. For females, life expectancy decreased to 79.9 years from 81,4 years in 2019 remained the same at 81.1.</a:t>
            </a:r>
          </a:p>
          <a:p>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59418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pPr defTabSz="914034" eaLnBrk="1" hangingPunct="1">
              <a:spcBef>
                <a:spcPct val="20000"/>
              </a:spcBef>
              <a:buClr>
                <a:srgbClr val="6E0B2A"/>
              </a:buClr>
              <a:buSzPct val="80000"/>
              <a:defRPr/>
            </a:pPr>
            <a:r>
              <a:rPr lang="en-US" b="1" dirty="0"/>
              <a:t>The Life Insurance Industry:  </a:t>
            </a:r>
            <a:r>
              <a:rPr lang="en-US" dirty="0"/>
              <a:t>Ok let’s take a look at the life insurance industry. </a:t>
            </a:r>
            <a:r>
              <a:rPr lang="en-US" sz="2000" kern="0" dirty="0">
                <a:solidFill>
                  <a:prstClr val="black"/>
                </a:solidFill>
                <a:latin typeface="Times New Roman" pitchFamily="18" charset="0"/>
                <a:cs typeface="Times New Roman" pitchFamily="18" charset="0"/>
              </a:rPr>
              <a:t>In 2017, life insurers paid out death benefit claims of $104 billion (life and annuity)</a:t>
            </a:r>
          </a:p>
          <a:p>
            <a:pPr defTabSz="914034" eaLnBrk="1" hangingPunct="1">
              <a:spcBef>
                <a:spcPct val="20000"/>
              </a:spcBef>
              <a:buClr>
                <a:srgbClr val="6E0B2A"/>
              </a:buClr>
              <a:buSzPct val="80000"/>
              <a:defRPr/>
            </a:pPr>
            <a:r>
              <a:rPr lang="en-US" sz="2000" kern="0" dirty="0">
                <a:solidFill>
                  <a:prstClr val="black"/>
                </a:solidFill>
                <a:latin typeface="Times New Roman" pitchFamily="18" charset="0"/>
                <a:cs typeface="Times New Roman" pitchFamily="18" charset="0"/>
              </a:rPr>
              <a:t>In 2017, Americans purchased $3.1 trillion of new life insurance, a 5.2 percent increase from 2016</a:t>
            </a:r>
          </a:p>
          <a:p>
            <a:pPr defTabSz="914034" eaLnBrk="1" hangingPunct="1">
              <a:spcBef>
                <a:spcPct val="20000"/>
              </a:spcBef>
              <a:buClr>
                <a:srgbClr val="6E0B2A"/>
              </a:buClr>
              <a:buSzPct val="80000"/>
              <a:defRPr/>
            </a:pPr>
            <a:r>
              <a:rPr lang="en-US" sz="2000" kern="0" dirty="0">
                <a:solidFill>
                  <a:prstClr val="black"/>
                </a:solidFill>
                <a:latin typeface="Times New Roman" pitchFamily="18" charset="0"/>
                <a:cs typeface="Times New Roman" pitchFamily="18" charset="0"/>
              </a:rPr>
              <a:t>Total life coverage in the U.S. was $20.4 trillion, an increase of .5 percent from 2016.</a:t>
            </a:r>
          </a:p>
          <a:p>
            <a:pPr defTabSz="914034" eaLnBrk="1" hangingPunct="1">
              <a:spcBef>
                <a:spcPct val="20000"/>
              </a:spcBef>
              <a:buClr>
                <a:srgbClr val="6E0B2A"/>
              </a:buClr>
              <a:buSzPct val="80000"/>
              <a:defRPr/>
            </a:pPr>
            <a:r>
              <a:rPr lang="en-US" sz="2000" kern="0" dirty="0">
                <a:solidFill>
                  <a:prstClr val="black"/>
                </a:solidFill>
                <a:latin typeface="Times New Roman" pitchFamily="18" charset="0"/>
                <a:cs typeface="Times New Roman" pitchFamily="18" charset="0"/>
              </a:rPr>
              <a:t>Individual life insurance protection in the U.S. totaled $12 trillion </a:t>
            </a:r>
          </a:p>
          <a:p>
            <a:pPr marL="457017" lvl="1" defTabSz="914034" eaLnBrk="1" hangingPunct="1">
              <a:spcBef>
                <a:spcPct val="20000"/>
              </a:spcBef>
              <a:buClr>
                <a:srgbClr val="6E0B2A"/>
              </a:buClr>
              <a:tabLst>
                <a:tab pos="690287" algn="l"/>
              </a:tabLst>
              <a:defRPr/>
            </a:pPr>
            <a:r>
              <a:rPr lang="en-US" sz="1800" kern="0" dirty="0">
                <a:solidFill>
                  <a:srgbClr val="6E0B2A"/>
                </a:solidFill>
                <a:latin typeface="Times New Roman"/>
                <a:cs typeface="Times New Roman" pitchFamily="18" charset="0"/>
              </a:rPr>
              <a:t>The average size of new individual life policies purchased has decreased since its peak in 2008 ($183,000) to $163,000 in 2017. </a:t>
            </a:r>
          </a:p>
          <a:p>
            <a:pPr marL="457017" lvl="1" defTabSz="914034" eaLnBrk="1" hangingPunct="1">
              <a:spcBef>
                <a:spcPct val="20000"/>
              </a:spcBef>
              <a:buClr>
                <a:srgbClr val="6E0B2A"/>
              </a:buClr>
              <a:tabLst>
                <a:tab pos="690287" algn="l"/>
              </a:tabLst>
              <a:defRPr/>
            </a:pPr>
            <a:r>
              <a:rPr lang="en-US" sz="1800" kern="0" dirty="0">
                <a:solidFill>
                  <a:srgbClr val="6E0B2A"/>
                </a:solidFill>
                <a:latin typeface="Times New Roman"/>
                <a:cs typeface="Times New Roman" pitchFamily="18" charset="0"/>
              </a:rPr>
              <a:t># of individual policies purchased totaled 10.5 million in 2017</a:t>
            </a:r>
          </a:p>
          <a:p>
            <a:pPr>
              <a:buFontTx/>
              <a:buNone/>
            </a:pPr>
            <a:r>
              <a:rPr lang="en-US" dirty="0"/>
              <a:t>The average size of new individual life policies purchased has decreased since its peak in 2008 ($183,000) to $163,000 in 2017 (Figure 7.2). The number of individual policies purchased totaled 10.5 million in 2017 (Table 7.1).</a:t>
            </a:r>
          </a:p>
          <a:p>
            <a:endParaRPr lang="en-US" dirty="0"/>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pPr>
                <a:defRPr/>
              </a:pPr>
              <a:t>7</a:t>
            </a:fld>
            <a:endParaRPr lang="en-US" dirty="0"/>
          </a:p>
        </p:txBody>
      </p:sp>
    </p:spTree>
    <p:extLst>
      <p:ext uri="{BB962C8B-B14F-4D97-AF65-F5344CB8AC3E}">
        <p14:creationId xmlns:p14="http://schemas.microsoft.com/office/powerpoint/2010/main" val="317508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sz="1200" b="1" dirty="0">
                <a:latin typeface="Times New Roman" panose="02020603050405020304" pitchFamily="18" charset="0"/>
                <a:cs typeface="Times New Roman" panose="02020603050405020304" pitchFamily="18" charset="0"/>
              </a:rPr>
              <a:t>Facts About Life Insurance</a:t>
            </a:r>
            <a:r>
              <a:rPr lang="en-US" sz="1200" dirty="0">
                <a:latin typeface="Times New Roman" panose="02020603050405020304" pitchFamily="18" charset="0"/>
                <a:cs typeface="Times New Roman" panose="02020603050405020304" pitchFamily="18" charset="0"/>
              </a:rPr>
              <a:t>. According to the Life Insurance Marketing Research Association (LIMRA ) Facts About Life 2021 edition.  Here are some important facts about life insurance that you should be aware of:  </a:t>
            </a:r>
          </a:p>
          <a:p>
            <a:endParaRPr lang="en-US" sz="1200" dirty="0">
              <a:latin typeface="Times New Roman" panose="02020603050405020304" pitchFamily="18" charset="0"/>
              <a:cs typeface="Times New Roman" panose="02020603050405020304" pitchFamily="18" charset="0"/>
            </a:endParaRPr>
          </a:p>
          <a:p>
            <a:pPr marL="914674" lvl="1" indent="-457337" defTabSz="914674" eaLnBrk="1" hangingPunct="1">
              <a:spcBef>
                <a:spcPct val="20000"/>
              </a:spcBef>
              <a:buClr>
                <a:srgbClr val="6E0B2A"/>
              </a:buClr>
              <a:buSzPct val="70000"/>
              <a:buFont typeface="Arial" pitchFamily="34" charset="0"/>
              <a:buChar char="•"/>
              <a:tabLst>
                <a:tab pos="914674" algn="l"/>
              </a:tabLst>
              <a:defRPr/>
            </a:pPr>
            <a:r>
              <a:rPr lang="en-US" sz="1200" kern="0" dirty="0">
                <a:solidFill>
                  <a:srgbClr val="6E0B2A"/>
                </a:solidFill>
                <a:latin typeface="Times New Roman" panose="02020603050405020304" pitchFamily="18" charset="0"/>
                <a:cs typeface="Times New Roman" panose="02020603050405020304" pitchFamily="18" charset="0"/>
              </a:rPr>
              <a:t>Just 52% of consumers reported owning life insurance (e.g., individual, employer-sponsored, etc.) which is down from 63% in 2011.  OPPORTUNITY.  Overall there are 102 million uninsured and underinsured Americans who know they need (or need more) life insurance coverage. </a:t>
            </a:r>
          </a:p>
          <a:p>
            <a:pPr marL="914674" lvl="1" indent="-457337" defTabSz="914674" eaLnBrk="1" hangingPunct="1">
              <a:spcBef>
                <a:spcPct val="20000"/>
              </a:spcBef>
              <a:buClr>
                <a:srgbClr val="6E0B2A"/>
              </a:buClr>
              <a:buSzPct val="70000"/>
              <a:buFont typeface="Arial" pitchFamily="34" charset="0"/>
              <a:buChar char="•"/>
              <a:tabLst>
                <a:tab pos="914674" algn="l"/>
              </a:tabLst>
              <a:defRPr/>
            </a:pPr>
            <a:r>
              <a:rPr lang="en-US" sz="1200" kern="0" dirty="0">
                <a:solidFill>
                  <a:srgbClr val="6E0B2A"/>
                </a:solidFill>
                <a:latin typeface="Times New Roman" panose="02020603050405020304" pitchFamily="18" charset="0"/>
                <a:cs typeface="Times New Roman" panose="02020603050405020304" pitchFamily="18" charset="0"/>
              </a:rPr>
              <a:t>More than half of Americans (53%) expressed a heightened need for life insurance because of COVID-19.   36% of Americans said they planned to purchase life insurance this year </a:t>
            </a:r>
          </a:p>
          <a:p>
            <a:pPr marL="914674" lvl="1" indent="-457337" defTabSz="914674" eaLnBrk="1" hangingPunct="1">
              <a:spcBef>
                <a:spcPct val="20000"/>
              </a:spcBef>
              <a:buClr>
                <a:srgbClr val="6E0B2A"/>
              </a:buClr>
              <a:buSzPct val="70000"/>
              <a:buFont typeface="Arial" pitchFamily="34" charset="0"/>
              <a:buChar char="•"/>
              <a:tabLst>
                <a:tab pos="914674" algn="l"/>
              </a:tabLst>
              <a:defRPr/>
            </a:pPr>
            <a:r>
              <a:rPr lang="en-US" sz="1200" kern="0" dirty="0">
                <a:solidFill>
                  <a:srgbClr val="6E0B2A"/>
                </a:solidFill>
                <a:latin typeface="Times New Roman" panose="02020603050405020304" pitchFamily="18" charset="0"/>
                <a:cs typeface="Times New Roman" panose="02020603050405020304" pitchFamily="18" charset="0"/>
              </a:rPr>
              <a:t>Women are less likely to own life insurance than men. Just 47% of women own life insurance, compared with 53% of men who own life insurance. </a:t>
            </a:r>
          </a:p>
          <a:p>
            <a:pPr marL="914674" lvl="1" indent="-457337" defTabSz="914674" eaLnBrk="1" hangingPunct="1">
              <a:spcBef>
                <a:spcPct val="20000"/>
              </a:spcBef>
              <a:buClr>
                <a:srgbClr val="6E0B2A"/>
              </a:buClr>
              <a:buSzPct val="80000"/>
              <a:buFont typeface="Times New Roman" pitchFamily="18" charset="0"/>
              <a:buChar char="&gt;"/>
              <a:tabLst>
                <a:tab pos="457337" algn="l"/>
              </a:tabLst>
            </a:pPr>
            <a:r>
              <a:rPr lang="en-US" sz="1200" kern="0" dirty="0">
                <a:solidFill>
                  <a:prstClr val="black"/>
                </a:solidFill>
                <a:latin typeface="Times New Roman"/>
                <a:cs typeface="Arial" pitchFamily="34" charset="0"/>
              </a:rPr>
              <a:t>80% of consumers say buying life insurance is a relevant financial planning topic for their household.  </a:t>
            </a:r>
            <a:endParaRPr lang="en-US" sz="1200" kern="0" dirty="0">
              <a:solidFill>
                <a:srgbClr val="6E0B2A"/>
              </a:solidFill>
              <a:latin typeface="Times New Roman" panose="02020603050405020304" pitchFamily="18" charset="0"/>
              <a:cs typeface="Times New Roman" panose="02020603050405020304" pitchFamily="18" charset="0"/>
            </a:endParaRPr>
          </a:p>
          <a:p>
            <a:pPr defTabSz="914674" eaLnBrk="1" hangingPunct="1">
              <a:spcBef>
                <a:spcPct val="20000"/>
              </a:spcBef>
              <a:buClr>
                <a:srgbClr val="6E0B2A"/>
              </a:buClr>
              <a:buSzPct val="80000"/>
              <a:defRPr/>
            </a:pPr>
            <a:endParaRPr lang="en-US" sz="1200" kern="0" dirty="0">
              <a:solidFill>
                <a:prstClr val="black"/>
              </a:solidFill>
              <a:latin typeface="Times New Roman" panose="02020603050405020304" pitchFamily="18" charset="0"/>
              <a:cs typeface="Times New Roman" panose="02020603050405020304" pitchFamily="18" charset="0"/>
            </a:endParaRPr>
          </a:p>
          <a:p>
            <a:pPr defTabSz="914674" eaLnBrk="1" hangingPunct="1">
              <a:spcBef>
                <a:spcPct val="20000"/>
              </a:spcBef>
              <a:buClr>
                <a:srgbClr val="6E0B2A"/>
              </a:buClr>
              <a:buSzPct val="80000"/>
              <a:defRPr/>
            </a:pPr>
            <a:r>
              <a:rPr lang="en-US" sz="1200" kern="0" dirty="0">
                <a:solidFill>
                  <a:prstClr val="black"/>
                </a:solidFill>
                <a:latin typeface="Times New Roman" panose="02020603050405020304" pitchFamily="18" charset="0"/>
                <a:cs typeface="Times New Roman" panose="02020603050405020304" pitchFamily="18" charset="0"/>
              </a:rPr>
              <a:t>Next slide, Let’s examine why consumers buy and don’t buy life insurance. </a:t>
            </a:r>
          </a:p>
          <a:p>
            <a:pPr defTabSz="914674" eaLnBrk="1" hangingPunct="1">
              <a:spcBef>
                <a:spcPct val="20000"/>
              </a:spcBef>
              <a:buClr>
                <a:srgbClr val="6E0B2A"/>
              </a:buClr>
              <a:tabLst>
                <a:tab pos="690770" algn="l"/>
              </a:tabLst>
              <a:defRPr/>
            </a:pPr>
            <a:endParaRPr lang="en-US" sz="1200" kern="0" dirty="0">
              <a:solidFill>
                <a:srgbClr val="6E0B2A"/>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pPr>
                <a:defRPr/>
              </a:pPr>
              <a:t>8</a:t>
            </a:fld>
            <a:endParaRPr lang="en-US" dirty="0"/>
          </a:p>
        </p:txBody>
      </p:sp>
    </p:spTree>
    <p:extLst>
      <p:ext uri="{BB962C8B-B14F-4D97-AF65-F5344CB8AC3E}">
        <p14:creationId xmlns:p14="http://schemas.microsoft.com/office/powerpoint/2010/main" val="412813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defTabSz="914674" eaLnBrk="1" hangingPunct="1">
              <a:spcBef>
                <a:spcPct val="20000"/>
              </a:spcBef>
              <a:buClr>
                <a:srgbClr val="6E0B2A"/>
              </a:buClr>
              <a:buSzPct val="70000"/>
              <a:tabLst>
                <a:tab pos="914674" algn="l"/>
              </a:tabLst>
              <a:defRPr/>
            </a:pPr>
            <a:r>
              <a:rPr lang="en-US" sz="1200" b="1" dirty="0">
                <a:solidFill>
                  <a:prstClr val="black"/>
                </a:solidFill>
                <a:latin typeface="Times New Roman" panose="02020603050405020304" pitchFamily="18" charset="0"/>
                <a:cs typeface="Times New Roman" panose="02020603050405020304" pitchFamily="18" charset="0"/>
              </a:rPr>
              <a:t>Why Consumers Buy/Don’t Buy Life Insurance.  Using the same study by LIMRA, </a:t>
            </a:r>
            <a:r>
              <a:rPr lang="en-US" sz="1200" dirty="0">
                <a:solidFill>
                  <a:prstClr val="black"/>
                </a:solidFill>
                <a:latin typeface="Times New Roman" panose="02020603050405020304" pitchFamily="18" charset="0"/>
                <a:cs typeface="Times New Roman" panose="02020603050405020304" pitchFamily="18" charset="0"/>
              </a:rPr>
              <a:t> Facts About Life Insurance, The top reason consumers buy life insurance is for paying for burial costs and final expenses (83%).</a:t>
            </a:r>
            <a:r>
              <a:rPr lang="en-US" sz="1200" kern="0" dirty="0">
                <a:solidFill>
                  <a:srgbClr val="6E0B2A"/>
                </a:solidFill>
                <a:latin typeface="Times New Roman" panose="02020603050405020304" pitchFamily="18" charset="0"/>
                <a:cs typeface="Times New Roman" panose="02020603050405020304" pitchFamily="18" charset="0"/>
              </a:rPr>
              <a:t> This is not an emotional sale but a financial planning sale.  We will discuss later.    Now let’s look at the reason why consumers don’t buy life insurance.  Read from slide.  It’s too expensive.  That’s why they need you. To provide them your expertise in helping them </a:t>
            </a:r>
            <a:r>
              <a:rPr lang="en-US" sz="1200" kern="0" dirty="0" err="1">
                <a:solidFill>
                  <a:srgbClr val="6E0B2A"/>
                </a:solidFill>
                <a:latin typeface="Times New Roman" panose="02020603050405020304" pitchFamily="18" charset="0"/>
                <a:cs typeface="Times New Roman" panose="02020603050405020304" pitchFamily="18" charset="0"/>
              </a:rPr>
              <a:t>dete</a:t>
            </a:r>
            <a:r>
              <a:rPr lang="en-US" sz="1200" kern="0" dirty="0">
                <a:solidFill>
                  <a:srgbClr val="6E0B2A"/>
                </a:solidFill>
                <a:latin typeface="Times New Roman" panose="02020603050405020304" pitchFamily="18" charset="0"/>
                <a:cs typeface="Times New Roman" panose="02020603050405020304" pitchFamily="18" charset="0"/>
              </a:rPr>
              <a:t> </a:t>
            </a:r>
            <a:r>
              <a:rPr lang="en-US" sz="1200" kern="0" dirty="0" err="1">
                <a:solidFill>
                  <a:srgbClr val="6E0B2A"/>
                </a:solidFill>
                <a:latin typeface="Times New Roman" panose="02020603050405020304" pitchFamily="18" charset="0"/>
                <a:cs typeface="Times New Roman" panose="02020603050405020304" pitchFamily="18" charset="0"/>
              </a:rPr>
              <a:t>rpIf</a:t>
            </a:r>
            <a:r>
              <a:rPr lang="en-US" sz="1200" kern="0" dirty="0">
                <a:solidFill>
                  <a:srgbClr val="6E0B2A"/>
                </a:solidFill>
                <a:latin typeface="Times New Roman" panose="02020603050405020304" pitchFamily="18" charset="0"/>
                <a:cs typeface="Times New Roman" panose="02020603050405020304" pitchFamily="18" charset="0"/>
              </a:rPr>
              <a:t> they aren’t buying life insurance from you, then who are they buying it from?   Next slide, let’s examine your role as a Financial Advisor. </a:t>
            </a:r>
            <a:endParaRPr lang="en-US" dirty="0"/>
          </a:p>
        </p:txBody>
      </p:sp>
      <p:sp>
        <p:nvSpPr>
          <p:cNvPr id="4" name="Slide Number Placeholder 3"/>
          <p:cNvSpPr>
            <a:spLocks noGrp="1"/>
          </p:cNvSpPr>
          <p:nvPr>
            <p:ph type="sldNum" sz="quarter" idx="10"/>
          </p:nvPr>
        </p:nvSpPr>
        <p:spPr/>
        <p:txBody>
          <a:bodyPr/>
          <a:lstStyle/>
          <a:p>
            <a:pPr>
              <a:defRPr/>
            </a:pPr>
            <a:fld id="{4C1A0BE0-082B-4437-91E7-14FF2C21E3C4}" type="slidenum">
              <a:rPr lang="en-US" smtClean="0"/>
              <a:pPr>
                <a:defRPr/>
              </a:pPr>
              <a:t>9</a:t>
            </a:fld>
            <a:endParaRPr lang="en-US" dirty="0"/>
          </a:p>
        </p:txBody>
      </p:sp>
    </p:spTree>
    <p:extLst>
      <p:ext uri="{BB962C8B-B14F-4D97-AF65-F5344CB8AC3E}">
        <p14:creationId xmlns:p14="http://schemas.microsoft.com/office/powerpoint/2010/main" val="2308241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ubpage date">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114300" y="1314450"/>
            <a:ext cx="6686550" cy="1314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4800" b="1">
                <a:solidFill>
                  <a:srgbClr val="6E0B2A"/>
                </a:solidFill>
                <a:latin typeface="+mn-lt"/>
                <a:cs typeface="Arial" pitchFamily="34" charset="0"/>
              </a:defRPr>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57150" y="342900"/>
            <a:ext cx="6686550" cy="400050"/>
          </a:xfrm>
          <a:prstGeom prst="rect">
            <a:avLst/>
          </a:prstGeom>
        </p:spPr>
        <p:txBody>
          <a:bodyPr anchor="ctr"/>
          <a:lstStyle>
            <a:lvl1pPr marL="0" indent="0" algn="ctr">
              <a:buNone/>
              <a:defRPr sz="3200" u="sng" cap="all" baseline="0"/>
            </a:lvl1pPr>
          </a:lstStyle>
          <a:p>
            <a:pPr lvl="0"/>
            <a:r>
              <a:rPr lang="en-US"/>
              <a:t>Click to edit Master text styles</a:t>
            </a:r>
          </a:p>
        </p:txBody>
      </p:sp>
      <p:sp>
        <p:nvSpPr>
          <p:cNvPr id="19" name="Text Placeholder 18"/>
          <p:cNvSpPr>
            <a:spLocks noGrp="1"/>
          </p:cNvSpPr>
          <p:nvPr>
            <p:ph type="body" sz="quarter" idx="14"/>
          </p:nvPr>
        </p:nvSpPr>
        <p:spPr>
          <a:xfrm>
            <a:off x="57150" y="3200400"/>
            <a:ext cx="6686550" cy="1428750"/>
          </a:xfrm>
          <a:prstGeom prst="rect">
            <a:avLst/>
          </a:prstGeom>
        </p:spPr>
        <p:txBody>
          <a:bodyPr anchor="ctr"/>
          <a:lstStyle>
            <a:lvl1pPr marL="0" indent="0" algn="ctr">
              <a:buNone/>
              <a:defRPr sz="2800"/>
            </a:lvl1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90376"/>
            <a:ext cx="6572250" cy="685800"/>
          </a:xfrm>
        </p:spPr>
        <p:txBody>
          <a:bodyPr/>
          <a:lstStyle/>
          <a:p>
            <a:r>
              <a:rPr lang="en-US"/>
              <a:t>Click to edit Master title style</a:t>
            </a:r>
          </a:p>
        </p:txBody>
      </p:sp>
      <p:sp>
        <p:nvSpPr>
          <p:cNvPr id="3" name="Text Placeholder 2"/>
          <p:cNvSpPr>
            <a:spLocks noGrp="1"/>
          </p:cNvSpPr>
          <p:nvPr>
            <p:ph type="body" sz="half" idx="1"/>
          </p:nvPr>
        </p:nvSpPr>
        <p:spPr>
          <a:xfrm>
            <a:off x="514350" y="1200150"/>
            <a:ext cx="2857500" cy="3314700"/>
          </a:xfrm>
          <a:prstGeom prst="rect">
            <a:avLst/>
          </a:prstGeom>
        </p:spPr>
        <p:txBody>
          <a:bodyPr/>
          <a:lstStyle>
            <a:lvl1pPr marL="342900" indent="-342900">
              <a:buClr>
                <a:srgbClr val="6E0B2A"/>
              </a:buClr>
              <a:buFont typeface="Times New Roman" pitchFamily="18" charset="0"/>
              <a:buChar char="&gt;"/>
              <a:tabLst>
                <a:tab pos="233363" algn="l"/>
              </a:tabLst>
              <a:defRPr sz="2800" b="0">
                <a:solidFill>
                  <a:schemeClr val="tx1"/>
                </a:solidFill>
              </a:defRPr>
            </a:lvl1pPr>
            <a:lvl2pPr marL="682625" indent="-342900">
              <a:buClr>
                <a:srgbClr val="6E0B2A"/>
              </a:buClr>
              <a:buFont typeface="Arial" pitchFamily="34" charset="0"/>
              <a:buChar char="•"/>
              <a:tabLst>
                <a:tab pos="690563" algn="l"/>
              </a:tabLst>
              <a:defRPr lang="en-US" sz="2400" dirty="0" smtClean="0">
                <a:solidFill>
                  <a:srgbClr val="6E0B2A"/>
                </a:solidFill>
                <a:latin typeface="+mn-lt"/>
                <a:cs typeface="Times New Roman" pitchFamily="18" charset="0"/>
              </a:defRPr>
            </a:lvl2pPr>
            <a:lvl3pPr marL="1031875" indent="-341313">
              <a:buClr>
                <a:srgbClr val="6E0B2A"/>
              </a:buClr>
              <a:buFont typeface="Courier New" pitchFamily="49" charset="0"/>
              <a:buChar char="o"/>
              <a:tabLst>
                <a:tab pos="1031875" algn="l"/>
              </a:tabLst>
              <a:defRPr sz="2000"/>
            </a:lvl3pPr>
            <a:lvl4pPr marL="1371600" indent="-296863">
              <a:buClr>
                <a:srgbClr val="6E0B2A"/>
              </a:buClr>
              <a:buFont typeface="Wingdings" pitchFamily="2" charset="2"/>
              <a:buChar char="§"/>
              <a:tabLst>
                <a:tab pos="1371600" algn="l"/>
              </a:tabLst>
              <a:defRPr sz="1800"/>
            </a:lvl4pPr>
            <a:lvl5pPr marL="1711325" indent="-339725">
              <a:buClr>
                <a:srgbClr val="6E0B2A"/>
              </a:buClr>
              <a:buFont typeface="Wingdings" pitchFamily="2" charset="2"/>
              <a:buChar char="q"/>
              <a:tabLst>
                <a:tab pos="1711325" algn="l"/>
              </a:tabLst>
              <a:defRPr lang="en-US" sz="1600" dirty="0">
                <a:solidFill>
                  <a:schemeClr val="tx1"/>
                </a:solidFill>
                <a:latin typeface="+mn-lt"/>
                <a:cs typeface="Times New Roman" pitchFamily="18" charset="0"/>
              </a:defRPr>
            </a:lvl5pPr>
            <a:lvl6pPr marL="2114550" indent="-285750">
              <a:buFont typeface="Wingdings" pitchFamily="2" charset="2"/>
              <a:buChar cha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486150" y="1200150"/>
            <a:ext cx="2857500" cy="3314700"/>
          </a:xfrm>
          <a:prstGeom prst="rect">
            <a:avLst/>
          </a:prstGeom>
        </p:spPr>
        <p:txBody>
          <a:bodyPr/>
          <a:lstStyle>
            <a:lvl1pPr marL="342900" indent="-342900">
              <a:buClr>
                <a:srgbClr val="6E0B2A"/>
              </a:buClr>
              <a:buFont typeface="Times New Roman" pitchFamily="18" charset="0"/>
              <a:buChar char="&gt;"/>
              <a:defRPr lang="en-US" sz="2800" b="0" dirty="0" smtClean="0">
                <a:solidFill>
                  <a:schemeClr val="tx1"/>
                </a:solidFill>
                <a:latin typeface="Times New Roman" pitchFamily="18" charset="0"/>
                <a:ea typeface="+mn-ea"/>
                <a:cs typeface="Times New Roman" pitchFamily="18" charset="0"/>
              </a:defRPr>
            </a:lvl1pPr>
            <a:lvl2pPr marL="742950" indent="-285750">
              <a:buClr>
                <a:srgbClr val="6E0B2A"/>
              </a:buClr>
              <a:buFont typeface="Arial" pitchFamily="34" charset="0"/>
              <a:buChar char="•"/>
              <a:defRPr lang="en-US" sz="2400" dirty="0" smtClean="0">
                <a:solidFill>
                  <a:srgbClr val="6E0B2A"/>
                </a:solidFill>
                <a:latin typeface="+mn-lt"/>
                <a:cs typeface="Times New Roman" pitchFamily="18" charset="0"/>
              </a:defRPr>
            </a:lvl2pPr>
            <a:lvl3pPr marL="1143000" indent="-228600">
              <a:buClr>
                <a:srgbClr val="6E0B2A"/>
              </a:buClr>
              <a:buFont typeface="Courier New" pitchFamily="49" charset="0"/>
              <a:buChar char="o"/>
              <a:defRPr lang="en-US" sz="2000" dirty="0" smtClean="0">
                <a:solidFill>
                  <a:schemeClr val="tx1"/>
                </a:solidFill>
                <a:latin typeface="+mn-lt"/>
                <a:cs typeface="Times New Roman" pitchFamily="18" charset="0"/>
              </a:defRPr>
            </a:lvl3pPr>
            <a:lvl4pPr marL="1600200" indent="-228600">
              <a:buClr>
                <a:srgbClr val="6E0B2A"/>
              </a:buClr>
              <a:buFont typeface="Wingdings" pitchFamily="2" charset="2"/>
              <a:buChar char="§"/>
              <a:defRPr lang="en-US" sz="1800" dirty="0" smtClean="0">
                <a:solidFill>
                  <a:schemeClr val="tx1"/>
                </a:solidFill>
                <a:latin typeface="+mn-lt"/>
                <a:cs typeface="Times New Roman" pitchFamily="18" charset="0"/>
              </a:defRPr>
            </a:lvl4pPr>
            <a:lvl5pPr marL="2057400" indent="-228600">
              <a:buClr>
                <a:srgbClr val="6E0B2A"/>
              </a:buClr>
              <a:buFont typeface="Wingdings" pitchFamily="2" charset="2"/>
              <a:buChar char="q"/>
              <a:defRPr lang="en-US" sz="1600" dirty="0">
                <a:solidFill>
                  <a:schemeClr val="tx1"/>
                </a:solidFill>
                <a:latin typeface="+mn-lt"/>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3257550" y="4953000"/>
            <a:ext cx="276225"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a:defRPr/>
            </a:pPr>
            <a:fld id="{6B95794B-D95E-40E3-B34F-1C379F17391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46121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p:nvPr>
        </p:nvSpPr>
        <p:spPr>
          <a:xfrm>
            <a:off x="285750" y="90376"/>
            <a:ext cx="6572250" cy="685800"/>
          </a:xfrm>
        </p:spPr>
        <p:txBody>
          <a:bodyPr/>
          <a:lstStyle/>
          <a:p>
            <a:r>
              <a:rPr lang="en-US"/>
              <a:t>Click to edit Master title style</a:t>
            </a:r>
          </a:p>
        </p:txBody>
      </p:sp>
      <p:sp>
        <p:nvSpPr>
          <p:cNvPr id="6" name="Rectangle 6"/>
          <p:cNvSpPr>
            <a:spLocks noGrp="1" noChangeArrowheads="1"/>
          </p:cNvSpPr>
          <p:nvPr>
            <p:ph type="sldNum" sz="quarter" idx="4"/>
          </p:nvPr>
        </p:nvSpPr>
        <p:spPr bwMode="auto">
          <a:xfrm>
            <a:off x="3257550" y="4953000"/>
            <a:ext cx="276225"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a:defRPr/>
            </a:pPr>
            <a:fld id="{6B95794B-D95E-40E3-B34F-1C379F17391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9617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5750" y="81074"/>
            <a:ext cx="6572250" cy="685800"/>
          </a:xfrm>
        </p:spPr>
        <p:txBody>
          <a:bodyPr/>
          <a:lstStyle/>
          <a:p>
            <a:r>
              <a:rPr lang="en-US"/>
              <a:t>Click to edit Master title style</a:t>
            </a:r>
          </a:p>
        </p:txBody>
      </p:sp>
      <p:sp>
        <p:nvSpPr>
          <p:cNvPr id="3" name="Text Placeholder 2"/>
          <p:cNvSpPr>
            <a:spLocks noGrp="1"/>
          </p:cNvSpPr>
          <p:nvPr>
            <p:ph type="body" sz="half" idx="1"/>
          </p:nvPr>
        </p:nvSpPr>
        <p:spPr>
          <a:xfrm>
            <a:off x="514350" y="1143000"/>
            <a:ext cx="2857500" cy="3314700"/>
          </a:xfrm>
          <a:prstGeom prst="rect">
            <a:avLst/>
          </a:prstGeom>
        </p:spPr>
        <p:txBody>
          <a:bodyPr/>
          <a:lstStyle>
            <a:lvl1pPr marL="342900" indent="-342900">
              <a:buClr>
                <a:srgbClr val="6E0B2A"/>
              </a:buClr>
              <a:buFont typeface="Times New Roman" pitchFamily="18" charset="0"/>
              <a:buChar char="&gt;"/>
              <a:defRPr sz="2800" b="0">
                <a:solidFill>
                  <a:schemeClr val="tx1"/>
                </a:solidFill>
              </a:defRPr>
            </a:lvl1pPr>
            <a:lvl2pPr marL="742950" indent="-285750">
              <a:buClr>
                <a:srgbClr val="6E0B2A"/>
              </a:buClr>
              <a:buFont typeface="Arial" pitchFamily="34" charset="0"/>
              <a:buChar char="•"/>
              <a:defRPr lang="en-US" sz="2400" dirty="0" smtClean="0">
                <a:solidFill>
                  <a:srgbClr val="6E0B2A"/>
                </a:solidFill>
                <a:latin typeface="+mn-lt"/>
                <a:cs typeface="Times New Roman" pitchFamily="18" charset="0"/>
              </a:defRPr>
            </a:lvl2pPr>
            <a:lvl3pPr marL="1143000" indent="-228600">
              <a:buClr>
                <a:srgbClr val="6E0B2A"/>
              </a:buClr>
              <a:buFont typeface="Courier New" pitchFamily="49" charset="0"/>
              <a:buChar char="o"/>
              <a:defRPr lang="en-US" sz="2000" dirty="0" smtClean="0">
                <a:solidFill>
                  <a:schemeClr val="tx1"/>
                </a:solidFill>
                <a:latin typeface="+mn-lt"/>
                <a:cs typeface="Times New Roman" pitchFamily="18" charset="0"/>
              </a:defRPr>
            </a:lvl3pPr>
            <a:lvl4pPr marL="1485900" indent="-285750" algn="l" rtl="0" eaLnBrk="1" fontAlgn="base" hangingPunct="1">
              <a:spcBef>
                <a:spcPct val="20000"/>
              </a:spcBef>
              <a:spcAft>
                <a:spcPct val="0"/>
              </a:spcAft>
              <a:buClr>
                <a:srgbClr val="6E0B2A"/>
              </a:buClr>
              <a:buFont typeface="Wingdings" pitchFamily="2" charset="2"/>
              <a:buChar char="§"/>
              <a:defRPr lang="en-US" sz="1800" dirty="0" smtClean="0">
                <a:solidFill>
                  <a:schemeClr val="tx1"/>
                </a:solidFill>
                <a:latin typeface="+mn-lt"/>
                <a:cs typeface="Times New Roman" pitchFamily="18" charset="0"/>
              </a:defRPr>
            </a:lvl4pPr>
            <a:lvl5pPr marL="2057400" indent="-228600" algn="l" rtl="0" eaLnBrk="1" fontAlgn="base" hangingPunct="1">
              <a:spcBef>
                <a:spcPct val="20000"/>
              </a:spcBef>
              <a:spcAft>
                <a:spcPct val="0"/>
              </a:spcAft>
              <a:buClr>
                <a:srgbClr val="6E0B2A"/>
              </a:buClr>
              <a:buFont typeface="Wingdings" pitchFamily="2" charset="2"/>
              <a:buChar char="q"/>
              <a:defRPr lang="en-US" sz="1600" dirty="0" smtClean="0">
                <a:solidFill>
                  <a:schemeClr val="tx1"/>
                </a:solidFill>
                <a:latin typeface="+mn-lt"/>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3486150" y="1143000"/>
            <a:ext cx="2857500" cy="3314700"/>
          </a:xfrm>
          <a:prstGeom prst="rect">
            <a:avLst/>
          </a:prstGeom>
        </p:spPr>
        <p:txBody>
          <a:bodyPr/>
          <a:lstStyle>
            <a:lvl1pPr>
              <a:defRPr sz="2000">
                <a:solidFill>
                  <a:schemeClr val="tx1"/>
                </a:solidFill>
              </a:defRPr>
            </a:lvl1pPr>
          </a:lstStyle>
          <a:p>
            <a:r>
              <a:rPr lang="en-US" dirty="0"/>
              <a:t>Click icon to add clip art</a:t>
            </a:r>
          </a:p>
        </p:txBody>
      </p:sp>
      <p:sp>
        <p:nvSpPr>
          <p:cNvPr id="7" name="Slide Number Placeholder 6"/>
          <p:cNvSpPr>
            <a:spLocks noGrp="1" noChangeArrowheads="1"/>
          </p:cNvSpPr>
          <p:nvPr>
            <p:ph type="sldNum" sz="quarter" idx="4"/>
          </p:nvPr>
        </p:nvSpPr>
        <p:spPr bwMode="auto">
          <a:xfrm>
            <a:off x="3257550" y="4953000"/>
            <a:ext cx="276225"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a:defRPr/>
            </a:pPr>
            <a:fld id="{6B95794B-D95E-40E3-B34F-1C379F17391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4067257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14350" y="1143000"/>
            <a:ext cx="5829300" cy="3314700"/>
          </a:xfrm>
          <a:prstGeom prst="rect">
            <a:avLst/>
          </a:prstGeom>
        </p:spPr>
        <p:txBody>
          <a:bodyPr/>
          <a:lstStyle>
            <a:lvl1pPr marL="457200" indent="-457200" algn="l" rtl="0" eaLnBrk="1" fontAlgn="base" hangingPunct="1">
              <a:spcBef>
                <a:spcPct val="20000"/>
              </a:spcBef>
              <a:spcAft>
                <a:spcPct val="0"/>
              </a:spcAft>
              <a:buClr>
                <a:srgbClr val="6E0B2A"/>
              </a:buClr>
              <a:buSzPct val="80000"/>
              <a:buFont typeface="Times New Roman" pitchFamily="18" charset="0"/>
              <a:buChar char="&gt;"/>
              <a:tabLst/>
              <a:defRPr sz="2800" b="0">
                <a:solidFill>
                  <a:schemeClr val="tx1"/>
                </a:solidFill>
              </a:defRPr>
            </a:lvl1pPr>
            <a:lvl2pPr marL="690563" indent="-233363" algn="l" rtl="0" eaLnBrk="1" fontAlgn="base" hangingPunct="1">
              <a:spcBef>
                <a:spcPct val="20000"/>
              </a:spcBef>
              <a:spcAft>
                <a:spcPct val="0"/>
              </a:spcAft>
              <a:buClr>
                <a:srgbClr val="6E0B2A"/>
              </a:buClr>
              <a:buFont typeface="Arial" pitchFamily="34" charset="0"/>
              <a:buChar char="•"/>
              <a:tabLst>
                <a:tab pos="690563" algn="l"/>
              </a:tabLst>
              <a:defRPr sz="2400">
                <a:solidFill>
                  <a:srgbClr val="6E0B2A"/>
                </a:solidFill>
              </a:defRPr>
            </a:lvl2pPr>
            <a:lvl3pPr marL="1031875" indent="-341313" algn="l" rtl="0" eaLnBrk="1" fontAlgn="base" hangingPunct="1">
              <a:spcBef>
                <a:spcPct val="20000"/>
              </a:spcBef>
              <a:spcAft>
                <a:spcPct val="0"/>
              </a:spcAft>
              <a:buClr>
                <a:srgbClr val="6E0B2A"/>
              </a:buClr>
              <a:buFont typeface="Courier New" pitchFamily="49" charset="0"/>
              <a:buChar char="o"/>
              <a:tabLst>
                <a:tab pos="1031875" algn="l"/>
              </a:tabLst>
              <a:defRPr sz="2000">
                <a:solidFill>
                  <a:schemeClr val="tx1"/>
                </a:solidFill>
              </a:defRPr>
            </a:lvl3pPr>
            <a:lvl4pPr marL="1485900" indent="-285750" algn="l" rtl="0" eaLnBrk="1" fontAlgn="base" hangingPunct="1">
              <a:spcBef>
                <a:spcPct val="20000"/>
              </a:spcBef>
              <a:spcAft>
                <a:spcPct val="0"/>
              </a:spcAft>
              <a:buClr>
                <a:srgbClr val="6E0B2A"/>
              </a:buClr>
              <a:buFont typeface="Wingdings" pitchFamily="2" charset="2"/>
              <a:buChar char="§"/>
              <a:tabLst>
                <a:tab pos="1489075" algn="l"/>
              </a:tabLst>
              <a:defRPr sz="1800">
                <a:solidFill>
                  <a:schemeClr val="tx1"/>
                </a:solidFill>
              </a:defRPr>
            </a:lvl4pPr>
            <a:lvl5pPr marL="2057400" indent="-228600" algn="l" rtl="0" eaLnBrk="1" fontAlgn="base" hangingPunct="1">
              <a:spcBef>
                <a:spcPct val="20000"/>
              </a:spcBef>
              <a:spcAft>
                <a:spcPct val="0"/>
              </a:spcAft>
              <a:buClr>
                <a:srgbClr val="6E0B2A"/>
              </a:buClr>
              <a:buFont typeface="Wingdings" pitchFamily="2" charset="2"/>
              <a:buChar char="q"/>
              <a:defRPr lang="en-US" sz="1600" dirty="0" smtClean="0">
                <a:solidFill>
                  <a:schemeClr val="tx1"/>
                </a:solidFill>
                <a:latin typeface="+mn-lt"/>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3257550" y="4953000"/>
            <a:ext cx="276225"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a:defRPr/>
            </a:pPr>
            <a:fld id="{6B95794B-D95E-40E3-B34F-1C379F17391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549131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200150"/>
            <a:ext cx="2857500" cy="3314700"/>
          </a:xfrm>
          <a:prstGeom prst="rect">
            <a:avLst/>
          </a:prstGeom>
        </p:spPr>
        <p:txBody>
          <a:bodyPr/>
          <a:lstStyle>
            <a:lvl1pPr marL="342900" indent="-342900">
              <a:buClr>
                <a:srgbClr val="6E0B2A"/>
              </a:buClr>
              <a:buFont typeface="Times New Roman" pitchFamily="18" charset="0"/>
              <a:buChar char="&gt;"/>
              <a:defRPr lang="en-US" sz="2800" b="0" dirty="0" smtClean="0">
                <a:solidFill>
                  <a:schemeClr val="tx1"/>
                </a:solidFill>
                <a:latin typeface="Times New Roman" pitchFamily="18" charset="0"/>
                <a:ea typeface="+mn-ea"/>
                <a:cs typeface="Times New Roman" pitchFamily="18" charset="0"/>
              </a:defRPr>
            </a:lvl1pPr>
            <a:lvl2pPr marL="690563" indent="-350838" algn="l" rtl="0" eaLnBrk="1" fontAlgn="base" hangingPunct="1">
              <a:spcBef>
                <a:spcPct val="20000"/>
              </a:spcBef>
              <a:spcAft>
                <a:spcPct val="0"/>
              </a:spcAft>
              <a:buClr>
                <a:srgbClr val="6E0B2A"/>
              </a:buClr>
              <a:buFont typeface="Arial" pitchFamily="34" charset="0"/>
              <a:buChar char="•"/>
              <a:tabLst>
                <a:tab pos="690563" algn="l"/>
              </a:tabLst>
              <a:defRPr sz="2400">
                <a:solidFill>
                  <a:srgbClr val="6E0B2A"/>
                </a:solidFill>
              </a:defRPr>
            </a:lvl2pPr>
            <a:lvl3pPr marL="1031875" indent="-341313" algn="l" rtl="0" eaLnBrk="1" fontAlgn="base" hangingPunct="1">
              <a:spcBef>
                <a:spcPct val="20000"/>
              </a:spcBef>
              <a:spcAft>
                <a:spcPct val="0"/>
              </a:spcAft>
              <a:buClr>
                <a:srgbClr val="6E0B2A"/>
              </a:buClr>
              <a:buFont typeface="Courier New" pitchFamily="49" charset="0"/>
              <a:buChar char="o"/>
              <a:tabLst>
                <a:tab pos="1031875" algn="l"/>
              </a:tabLst>
              <a:defRPr lang="en-US" sz="2000" dirty="0" smtClean="0">
                <a:solidFill>
                  <a:schemeClr val="tx1"/>
                </a:solidFill>
                <a:latin typeface="+mn-lt"/>
                <a:cs typeface="Times New Roman" pitchFamily="18" charset="0"/>
              </a:defRPr>
            </a:lvl3pPr>
            <a:lvl4pPr marL="1485900" indent="-285750" algn="l" rtl="0" eaLnBrk="1" fontAlgn="base" hangingPunct="1">
              <a:spcBef>
                <a:spcPct val="20000"/>
              </a:spcBef>
              <a:spcAft>
                <a:spcPct val="0"/>
              </a:spcAft>
              <a:buClr>
                <a:srgbClr val="6E0B2A"/>
              </a:buClr>
              <a:buFont typeface="Wingdings" pitchFamily="2" charset="2"/>
              <a:buChar char="§"/>
              <a:tabLst>
                <a:tab pos="1489075" algn="l"/>
              </a:tabLst>
              <a:defRPr sz="1800"/>
            </a:lvl4pPr>
            <a:lvl5pPr marL="2057400" indent="-228600" algn="l" rtl="0" eaLnBrk="1" fontAlgn="base" hangingPunct="1">
              <a:spcBef>
                <a:spcPct val="20000"/>
              </a:spcBef>
              <a:spcAft>
                <a:spcPct val="0"/>
              </a:spcAft>
              <a:buClr>
                <a:srgbClr val="6E0B2A"/>
              </a:buClr>
              <a:buFont typeface="Wingdings" pitchFamily="2" charset="2"/>
              <a:buChar char="q"/>
              <a:defRPr lang="en-US" sz="1600" dirty="0" smtClean="0">
                <a:solidFill>
                  <a:schemeClr val="tx1"/>
                </a:solidFill>
                <a:latin typeface="+mn-lt"/>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486150" y="1200150"/>
            <a:ext cx="2857500" cy="3314700"/>
          </a:xfrm>
          <a:prstGeom prst="rect">
            <a:avLst/>
          </a:prstGeom>
        </p:spPr>
        <p:txBody>
          <a:bodyPr/>
          <a:lstStyle>
            <a:lvl1pPr marL="342900" indent="-342900">
              <a:buClr>
                <a:srgbClr val="6E0B2A"/>
              </a:buClr>
              <a:buFont typeface="Times New Roman" pitchFamily="18" charset="0"/>
              <a:buChar char="&gt;"/>
              <a:defRPr lang="en-US" sz="2800" b="0" dirty="0" smtClean="0">
                <a:solidFill>
                  <a:schemeClr val="tx1"/>
                </a:solidFill>
                <a:latin typeface="Times New Roman" pitchFamily="18" charset="0"/>
                <a:ea typeface="+mn-ea"/>
                <a:cs typeface="Times New Roman" pitchFamily="18" charset="0"/>
              </a:defRPr>
            </a:lvl1pPr>
            <a:lvl2pPr marL="690563" indent="-350838" algn="l" rtl="0" eaLnBrk="1" fontAlgn="base" hangingPunct="1">
              <a:spcBef>
                <a:spcPct val="20000"/>
              </a:spcBef>
              <a:spcAft>
                <a:spcPct val="0"/>
              </a:spcAft>
              <a:buClr>
                <a:srgbClr val="6E0B2A"/>
              </a:buClr>
              <a:buFont typeface="Arial" pitchFamily="34" charset="0"/>
              <a:buChar char="•"/>
              <a:tabLst>
                <a:tab pos="690563" algn="l"/>
              </a:tabLst>
              <a:defRPr sz="2400">
                <a:solidFill>
                  <a:srgbClr val="6E0B2A"/>
                </a:solidFill>
              </a:defRPr>
            </a:lvl2pPr>
            <a:lvl3pPr marL="1031875" indent="-341313" algn="l" rtl="0" eaLnBrk="1" fontAlgn="base" hangingPunct="1">
              <a:spcBef>
                <a:spcPct val="20000"/>
              </a:spcBef>
              <a:spcAft>
                <a:spcPct val="0"/>
              </a:spcAft>
              <a:buClr>
                <a:srgbClr val="6E0B2A"/>
              </a:buClr>
              <a:buFont typeface="Courier New" pitchFamily="49" charset="0"/>
              <a:buChar char="o"/>
              <a:tabLst>
                <a:tab pos="1031875" algn="l"/>
              </a:tabLst>
              <a:defRPr lang="en-US" sz="2000" dirty="0" smtClean="0">
                <a:solidFill>
                  <a:schemeClr val="tx1"/>
                </a:solidFill>
                <a:latin typeface="+mn-lt"/>
                <a:cs typeface="Times New Roman" pitchFamily="18" charset="0"/>
              </a:defRPr>
            </a:lvl3pPr>
            <a:lvl4pPr marL="1485900" indent="-285750" algn="l" rtl="0" eaLnBrk="1" fontAlgn="base" hangingPunct="1">
              <a:spcBef>
                <a:spcPct val="20000"/>
              </a:spcBef>
              <a:spcAft>
                <a:spcPct val="0"/>
              </a:spcAft>
              <a:buClr>
                <a:srgbClr val="6E0B2A"/>
              </a:buClr>
              <a:buFont typeface="Wingdings" pitchFamily="2" charset="2"/>
              <a:buChar char="§"/>
              <a:tabLst>
                <a:tab pos="1489075" algn="l"/>
              </a:tabLst>
              <a:defRPr sz="1800"/>
            </a:lvl4pPr>
            <a:lvl5pPr marL="2057400" indent="-228600" algn="l" rtl="0" eaLnBrk="1" fontAlgn="base" hangingPunct="1">
              <a:spcBef>
                <a:spcPct val="20000"/>
              </a:spcBef>
              <a:spcAft>
                <a:spcPct val="0"/>
              </a:spcAft>
              <a:buClr>
                <a:srgbClr val="6E0B2A"/>
              </a:buClr>
              <a:buFont typeface="Wingdings" pitchFamily="2" charset="2"/>
              <a:buChar char="q"/>
              <a:defRPr lang="en-US" sz="1600" dirty="0" smtClean="0">
                <a:solidFill>
                  <a:schemeClr val="tx1"/>
                </a:solidFill>
                <a:latin typeface="+mn-lt"/>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3257550" y="4953000"/>
            <a:ext cx="276225"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a:defRPr/>
            </a:pPr>
            <a:fld id="{6B95794B-D95E-40E3-B34F-1C379F17391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54485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11"/>
          <p:cNvSpPr>
            <a:spLocks noGrp="1"/>
          </p:cNvSpPr>
          <p:nvPr>
            <p:ph type="body" sz="quarter" idx="12"/>
          </p:nvPr>
        </p:nvSpPr>
        <p:spPr>
          <a:xfrm>
            <a:off x="296272" y="900265"/>
            <a:ext cx="6179540" cy="3625454"/>
          </a:xfrm>
          <a:prstGeom prst="rect">
            <a:avLst/>
          </a:prstGeom>
        </p:spPr>
        <p:txBody>
          <a:bodyPr/>
          <a:lstStyle>
            <a:lvl1pPr marL="457200" indent="-457200">
              <a:buClr>
                <a:srgbClr val="6E0B2A"/>
              </a:buClr>
              <a:buFont typeface="Times New Roman" pitchFamily="18" charset="0"/>
              <a:buChar char="&gt;"/>
              <a:tabLst>
                <a:tab pos="457200" algn="l"/>
              </a:tabLst>
              <a:defRPr sz="2800" b="0">
                <a:solidFill>
                  <a:schemeClr val="tx1"/>
                </a:solidFill>
                <a:latin typeface="+mn-lt"/>
                <a:cs typeface="Arial" pitchFamily="34" charset="0"/>
              </a:defRPr>
            </a:lvl1pPr>
            <a:lvl2pPr marL="914400" indent="-457200">
              <a:buClr>
                <a:srgbClr val="6E0B2A"/>
              </a:buClr>
              <a:buSzPct val="70000"/>
              <a:buFont typeface="Arial" pitchFamily="34" charset="0"/>
              <a:buChar char="•"/>
              <a:tabLst>
                <a:tab pos="914400" algn="l"/>
              </a:tabLst>
              <a:defRPr sz="2400">
                <a:solidFill>
                  <a:srgbClr val="6E0B2A"/>
                </a:solidFill>
                <a:latin typeface="+mn-lt"/>
                <a:cs typeface="Arial" pitchFamily="34" charset="0"/>
              </a:defRPr>
            </a:lvl2pPr>
            <a:lvl3pPr marL="1371600" indent="-457200">
              <a:buClr>
                <a:srgbClr val="6E0B2A"/>
              </a:buClr>
              <a:buSzPct val="80000"/>
              <a:buFont typeface="Courier New" pitchFamily="49" charset="0"/>
              <a:buChar char="o"/>
              <a:tabLst>
                <a:tab pos="1371600" algn="l"/>
              </a:tabLst>
              <a:defRPr sz="2000" baseline="0">
                <a:solidFill>
                  <a:schemeClr val="tx1"/>
                </a:solidFill>
                <a:latin typeface="+mn-lt"/>
              </a:defRPr>
            </a:lvl3pPr>
            <a:lvl4pPr marL="1828800" indent="-457200">
              <a:buClr>
                <a:srgbClr val="6E0B2A"/>
              </a:buClr>
              <a:buSzPct val="80000"/>
              <a:buFont typeface="Wingdings" pitchFamily="2" charset="2"/>
              <a:buChar char="§"/>
              <a:tabLst>
                <a:tab pos="1828800" algn="l"/>
              </a:tabLst>
              <a:defRPr sz="1800">
                <a:solidFill>
                  <a:schemeClr val="tx1"/>
                </a:solidFill>
              </a:defRPr>
            </a:lvl4pPr>
            <a:lvl5pPr marL="0" indent="0">
              <a:buClr>
                <a:srgbClr val="0060A1"/>
              </a:buClr>
              <a:buSzPct val="80000"/>
              <a:buFont typeface="Times New Roman" pitchFamily="18" charset="0"/>
              <a:buChar char="&gt;"/>
              <a:defRPr>
                <a:solidFill>
                  <a:srgbClr val="687076"/>
                </a:solidFill>
              </a:defRPr>
            </a:lvl5pPr>
            <a:lvl6pPr marL="2286000" indent="-457200">
              <a:buClr>
                <a:srgbClr val="6E0B2A"/>
              </a:buClr>
              <a:buFont typeface="Wingdings" pitchFamily="2" charset="2"/>
              <a:buChar char="q"/>
              <a:tabLst>
                <a:tab pos="2286000" algn="l"/>
              </a:tabLst>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noChangeArrowheads="1"/>
          </p:cNvSpPr>
          <p:nvPr>
            <p:ph type="sldNum" sz="quarter" idx="4"/>
          </p:nvPr>
        </p:nvSpPr>
        <p:spPr bwMode="auto">
          <a:xfrm>
            <a:off x="3314700" y="4929087"/>
            <a:ext cx="276225"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a:defRPr/>
            </a:pPr>
            <a:fld id="{6B95794B-D95E-40E3-B34F-1C379F17391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10"/>
          <p:cNvSpPr>
            <a:spLocks noGrp="1"/>
          </p:cNvSpPr>
          <p:nvPr>
            <p:ph type="body" sz="quarter" idx="12"/>
          </p:nvPr>
        </p:nvSpPr>
        <p:spPr>
          <a:xfrm>
            <a:off x="293914" y="897427"/>
            <a:ext cx="6194993" cy="3737372"/>
          </a:xfrm>
          <a:prstGeom prst="rect">
            <a:avLst/>
          </a:prstGeom>
        </p:spPr>
        <p:txBody>
          <a:bodyPr/>
          <a:lstStyle>
            <a:lvl1pPr>
              <a:lnSpc>
                <a:spcPct val="100000"/>
              </a:lnSpc>
              <a:spcBef>
                <a:spcPts val="0"/>
              </a:spcBef>
              <a:spcAft>
                <a:spcPts val="600"/>
              </a:spcAft>
              <a:defRPr sz="2800">
                <a:solidFill>
                  <a:schemeClr val="tx1"/>
                </a:solidFill>
                <a:latin typeface="+mn-lt"/>
                <a:cs typeface="Arial" pitchFamily="34" charset="0"/>
              </a:defRPr>
            </a:lvl1pPr>
            <a:lvl2pPr marL="0" indent="-118872">
              <a:spcBef>
                <a:spcPts val="0"/>
              </a:spcBef>
              <a:buClr>
                <a:srgbClr val="0060A1"/>
              </a:buClr>
              <a:buSzPct val="70000"/>
              <a:buFontTx/>
              <a:buNone/>
              <a:defRPr sz="1500">
                <a:solidFill>
                  <a:srgbClr val="687076"/>
                </a:solidFill>
              </a:defRPr>
            </a:lvl2pPr>
          </a:lstStyle>
          <a:p>
            <a:pPr lvl="0"/>
            <a:r>
              <a:rPr lang="en-US"/>
              <a:t>Click to edit Master text styles</a:t>
            </a:r>
          </a:p>
        </p:txBody>
      </p:sp>
      <p:sp>
        <p:nvSpPr>
          <p:cNvPr id="6" name="Rectangle 6"/>
          <p:cNvSpPr>
            <a:spLocks noGrp="1" noChangeArrowheads="1"/>
          </p:cNvSpPr>
          <p:nvPr>
            <p:ph type="sldNum" sz="quarter" idx="4"/>
          </p:nvPr>
        </p:nvSpPr>
        <p:spPr bwMode="auto">
          <a:xfrm>
            <a:off x="3314700" y="4929087"/>
            <a:ext cx="276225"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a:defRPr/>
            </a:pPr>
            <a:fld id="{6B95794B-D95E-40E3-B34F-1C379F17391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90376"/>
            <a:ext cx="6400800" cy="685800"/>
          </a:xfrm>
        </p:spPr>
        <p:txBody>
          <a:bodyPr/>
          <a:lstStyle/>
          <a:p>
            <a:r>
              <a:rPr lang="en-US"/>
              <a:t>Click to edit Master title style</a:t>
            </a:r>
          </a:p>
        </p:txBody>
      </p:sp>
      <p:sp>
        <p:nvSpPr>
          <p:cNvPr id="3" name="Text Placeholder 2"/>
          <p:cNvSpPr>
            <a:spLocks noGrp="1"/>
          </p:cNvSpPr>
          <p:nvPr>
            <p:ph type="body" sz="half" idx="1"/>
          </p:nvPr>
        </p:nvSpPr>
        <p:spPr>
          <a:xfrm>
            <a:off x="514350" y="1200150"/>
            <a:ext cx="2857500" cy="3314700"/>
          </a:xfrm>
          <a:prstGeom prst="rect">
            <a:avLst/>
          </a:prstGeom>
        </p:spPr>
        <p:txBody>
          <a:bodyPr/>
          <a:lstStyle>
            <a:lvl1pPr marL="342900" indent="-342900">
              <a:buClr>
                <a:srgbClr val="6E0B2A"/>
              </a:buClr>
              <a:buFont typeface="Times New Roman" pitchFamily="18" charset="0"/>
              <a:buChar char="&gt;"/>
              <a:tabLst>
                <a:tab pos="233363" algn="l"/>
              </a:tabLst>
              <a:defRPr sz="2800" b="0">
                <a:solidFill>
                  <a:schemeClr val="tx1"/>
                </a:solidFill>
              </a:defRPr>
            </a:lvl1pPr>
            <a:lvl2pPr marL="682625" indent="-342900">
              <a:buClr>
                <a:srgbClr val="6E0B2A"/>
              </a:buClr>
              <a:buFont typeface="Arial" pitchFamily="34" charset="0"/>
              <a:buChar char="•"/>
              <a:tabLst>
                <a:tab pos="690563" algn="l"/>
              </a:tabLst>
              <a:defRPr lang="en-US" sz="2400" dirty="0" smtClean="0">
                <a:solidFill>
                  <a:srgbClr val="6E0B2A"/>
                </a:solidFill>
                <a:latin typeface="+mn-lt"/>
                <a:cs typeface="Times New Roman" pitchFamily="18" charset="0"/>
              </a:defRPr>
            </a:lvl2pPr>
            <a:lvl3pPr marL="1031875" indent="-341313">
              <a:buClr>
                <a:srgbClr val="6E0B2A"/>
              </a:buClr>
              <a:buFont typeface="Courier New" pitchFamily="49" charset="0"/>
              <a:buChar char="o"/>
              <a:tabLst>
                <a:tab pos="1031875" algn="l"/>
              </a:tabLst>
              <a:defRPr sz="2000"/>
            </a:lvl3pPr>
            <a:lvl4pPr marL="1371600" indent="-296863">
              <a:buClr>
                <a:srgbClr val="6E0B2A"/>
              </a:buClr>
              <a:buFont typeface="Wingdings" pitchFamily="2" charset="2"/>
              <a:buChar char="§"/>
              <a:tabLst>
                <a:tab pos="1371600" algn="l"/>
              </a:tabLst>
              <a:defRPr sz="1800"/>
            </a:lvl4pPr>
            <a:lvl5pPr marL="1711325" indent="-339725">
              <a:buClr>
                <a:srgbClr val="6E0B2A"/>
              </a:buClr>
              <a:buFont typeface="Wingdings" pitchFamily="2" charset="2"/>
              <a:buChar char="q"/>
              <a:tabLst>
                <a:tab pos="1711325" algn="l"/>
              </a:tabLst>
              <a:defRPr lang="en-US" sz="1600" dirty="0">
                <a:solidFill>
                  <a:schemeClr val="tx1"/>
                </a:solidFill>
                <a:latin typeface="+mn-lt"/>
                <a:cs typeface="Times New Roman" pitchFamily="18" charset="0"/>
              </a:defRPr>
            </a:lvl5pPr>
            <a:lvl6pPr marL="2114550" indent="-285750">
              <a:buFont typeface="Wingdings" pitchFamily="2" charset="2"/>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86150" y="1200150"/>
            <a:ext cx="2857500" cy="3314700"/>
          </a:xfrm>
          <a:prstGeom prst="rect">
            <a:avLst/>
          </a:prstGeom>
        </p:spPr>
        <p:txBody>
          <a:bodyPr/>
          <a:lstStyle>
            <a:lvl1pPr marL="342900" indent="-342900">
              <a:buClr>
                <a:srgbClr val="6E0B2A"/>
              </a:buClr>
              <a:buFont typeface="Times New Roman" pitchFamily="18" charset="0"/>
              <a:buChar char="&gt;"/>
              <a:defRPr lang="en-US" sz="2800" b="0" dirty="0" smtClean="0">
                <a:solidFill>
                  <a:schemeClr val="tx1"/>
                </a:solidFill>
                <a:latin typeface="Times New Roman" pitchFamily="18" charset="0"/>
                <a:ea typeface="+mn-ea"/>
                <a:cs typeface="Times New Roman" pitchFamily="18" charset="0"/>
              </a:defRPr>
            </a:lvl1pPr>
            <a:lvl2pPr marL="742950" indent="-285750">
              <a:buClr>
                <a:srgbClr val="6E0B2A"/>
              </a:buClr>
              <a:buFont typeface="Arial" pitchFamily="34" charset="0"/>
              <a:buChar char="•"/>
              <a:defRPr lang="en-US" sz="2400" dirty="0" smtClean="0">
                <a:solidFill>
                  <a:srgbClr val="6E0B2A"/>
                </a:solidFill>
                <a:latin typeface="+mn-lt"/>
                <a:cs typeface="Times New Roman" pitchFamily="18" charset="0"/>
              </a:defRPr>
            </a:lvl2pPr>
            <a:lvl3pPr marL="1143000" indent="-228600">
              <a:buClr>
                <a:srgbClr val="6E0B2A"/>
              </a:buClr>
              <a:buFont typeface="Courier New" pitchFamily="49" charset="0"/>
              <a:buChar char="o"/>
              <a:defRPr lang="en-US" sz="2000" dirty="0" smtClean="0">
                <a:solidFill>
                  <a:schemeClr val="tx1"/>
                </a:solidFill>
                <a:latin typeface="+mn-lt"/>
                <a:cs typeface="Times New Roman" pitchFamily="18" charset="0"/>
              </a:defRPr>
            </a:lvl3pPr>
            <a:lvl4pPr marL="1600200" indent="-228600">
              <a:buClr>
                <a:srgbClr val="6E0B2A"/>
              </a:buClr>
              <a:buFont typeface="Wingdings" pitchFamily="2" charset="2"/>
              <a:buChar char="§"/>
              <a:defRPr lang="en-US" sz="1800" dirty="0" smtClean="0">
                <a:solidFill>
                  <a:schemeClr val="tx1"/>
                </a:solidFill>
                <a:latin typeface="+mn-lt"/>
                <a:cs typeface="Times New Roman" pitchFamily="18" charset="0"/>
              </a:defRPr>
            </a:lvl4pPr>
            <a:lvl5pPr marL="2057400" indent="-228600">
              <a:buClr>
                <a:srgbClr val="6E0B2A"/>
              </a:buClr>
              <a:buFont typeface="Wingdings" pitchFamily="2" charset="2"/>
              <a:buChar char="q"/>
              <a:defRPr lang="en-US" sz="1600" dirty="0">
                <a:solidFill>
                  <a:schemeClr val="tx1"/>
                </a:solidFill>
                <a:latin typeface="+mn-lt"/>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noChangeArrowheads="1"/>
          </p:cNvSpPr>
          <p:nvPr>
            <p:ph type="sldNum" sz="quarter" idx="4"/>
          </p:nvPr>
        </p:nvSpPr>
        <p:spPr bwMode="auto">
          <a:xfrm>
            <a:off x="3314700" y="4929087"/>
            <a:ext cx="276225"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a:defRPr/>
            </a:pPr>
            <a:fld id="{6B95794B-D95E-40E3-B34F-1C379F173910}"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p:nvPr>
        </p:nvSpPr>
        <p:spPr>
          <a:xfrm>
            <a:off x="285750" y="90376"/>
            <a:ext cx="6400800" cy="685800"/>
          </a:xfrm>
        </p:spPr>
        <p:txBody>
          <a:bodyPr/>
          <a:lstStyle/>
          <a:p>
            <a:r>
              <a:rPr lang="en-US"/>
              <a:t>Click to edit Master title style</a:t>
            </a:r>
          </a:p>
        </p:txBody>
      </p:sp>
      <p:sp>
        <p:nvSpPr>
          <p:cNvPr id="5" name="Rectangle 6"/>
          <p:cNvSpPr>
            <a:spLocks noGrp="1" noChangeArrowheads="1"/>
          </p:cNvSpPr>
          <p:nvPr>
            <p:ph type="sldNum" sz="quarter" idx="4"/>
          </p:nvPr>
        </p:nvSpPr>
        <p:spPr bwMode="auto">
          <a:xfrm>
            <a:off x="3314700" y="4929087"/>
            <a:ext cx="276225"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a:defRPr/>
            </a:pPr>
            <a:fld id="{6B95794B-D95E-40E3-B34F-1C379F17391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5750" y="81074"/>
            <a:ext cx="6400800" cy="685800"/>
          </a:xfrm>
        </p:spPr>
        <p:txBody>
          <a:bodyPr/>
          <a:lstStyle/>
          <a:p>
            <a:r>
              <a:rPr lang="en-US"/>
              <a:t>Click to edit Master title style</a:t>
            </a:r>
          </a:p>
        </p:txBody>
      </p:sp>
      <p:sp>
        <p:nvSpPr>
          <p:cNvPr id="3" name="Text Placeholder 2"/>
          <p:cNvSpPr>
            <a:spLocks noGrp="1"/>
          </p:cNvSpPr>
          <p:nvPr>
            <p:ph type="body" sz="half" idx="1"/>
          </p:nvPr>
        </p:nvSpPr>
        <p:spPr>
          <a:xfrm>
            <a:off x="514350" y="1143000"/>
            <a:ext cx="2857500" cy="3314700"/>
          </a:xfrm>
          <a:prstGeom prst="rect">
            <a:avLst/>
          </a:prstGeom>
        </p:spPr>
        <p:txBody>
          <a:bodyPr/>
          <a:lstStyle>
            <a:lvl1pPr marL="342900" indent="-342900">
              <a:buClr>
                <a:srgbClr val="6E0B2A"/>
              </a:buClr>
              <a:buFont typeface="Times New Roman" pitchFamily="18" charset="0"/>
              <a:buChar char="&gt;"/>
              <a:defRPr sz="2800" b="0">
                <a:solidFill>
                  <a:schemeClr val="tx1"/>
                </a:solidFill>
              </a:defRPr>
            </a:lvl1pPr>
            <a:lvl2pPr marL="742950" indent="-285750">
              <a:buClr>
                <a:srgbClr val="6E0B2A"/>
              </a:buClr>
              <a:buFont typeface="Arial" pitchFamily="34" charset="0"/>
              <a:buChar char="•"/>
              <a:defRPr lang="en-US" sz="2400" dirty="0" smtClean="0">
                <a:solidFill>
                  <a:srgbClr val="6E0B2A"/>
                </a:solidFill>
                <a:latin typeface="+mn-lt"/>
                <a:cs typeface="Times New Roman" pitchFamily="18" charset="0"/>
              </a:defRPr>
            </a:lvl2pPr>
            <a:lvl3pPr marL="1143000" indent="-228600">
              <a:buClr>
                <a:srgbClr val="6E0B2A"/>
              </a:buClr>
              <a:buFont typeface="Courier New" pitchFamily="49" charset="0"/>
              <a:buChar char="o"/>
              <a:defRPr lang="en-US" sz="2000" dirty="0" smtClean="0">
                <a:solidFill>
                  <a:schemeClr val="tx1"/>
                </a:solidFill>
                <a:latin typeface="+mn-lt"/>
                <a:cs typeface="Times New Roman" pitchFamily="18" charset="0"/>
              </a:defRPr>
            </a:lvl3pPr>
            <a:lvl4pPr marL="1485900" indent="-285750" algn="l" rtl="0" eaLnBrk="1" fontAlgn="base" hangingPunct="1">
              <a:spcBef>
                <a:spcPct val="20000"/>
              </a:spcBef>
              <a:spcAft>
                <a:spcPct val="0"/>
              </a:spcAft>
              <a:buClr>
                <a:srgbClr val="6E0B2A"/>
              </a:buClr>
              <a:buFont typeface="Wingdings" pitchFamily="2" charset="2"/>
              <a:buChar char="§"/>
              <a:defRPr lang="en-US" sz="1800" dirty="0" smtClean="0">
                <a:solidFill>
                  <a:schemeClr val="tx1"/>
                </a:solidFill>
                <a:latin typeface="+mn-lt"/>
                <a:cs typeface="Times New Roman" pitchFamily="18" charset="0"/>
              </a:defRPr>
            </a:lvl4pPr>
            <a:lvl5pPr marL="2057400" indent="-228600" algn="l" rtl="0" eaLnBrk="1" fontAlgn="base" hangingPunct="1">
              <a:spcBef>
                <a:spcPct val="20000"/>
              </a:spcBef>
              <a:spcAft>
                <a:spcPct val="0"/>
              </a:spcAft>
              <a:buClr>
                <a:srgbClr val="6E0B2A"/>
              </a:buClr>
              <a:buFont typeface="Wingdings" pitchFamily="2" charset="2"/>
              <a:buChar char="q"/>
              <a:defRPr lang="en-US" sz="1600" dirty="0" smtClean="0">
                <a:solidFill>
                  <a:schemeClr val="tx1"/>
                </a:solidFill>
                <a:latin typeface="+mn-lt"/>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lipArt Placeholder 3"/>
          <p:cNvSpPr>
            <a:spLocks noGrp="1"/>
          </p:cNvSpPr>
          <p:nvPr>
            <p:ph type="clipArt" sz="half" idx="2"/>
          </p:nvPr>
        </p:nvSpPr>
        <p:spPr>
          <a:xfrm>
            <a:off x="3486150" y="1143000"/>
            <a:ext cx="2857500" cy="3314700"/>
          </a:xfrm>
          <a:prstGeom prst="rect">
            <a:avLst/>
          </a:prstGeom>
        </p:spPr>
        <p:txBody>
          <a:bodyPr/>
          <a:lstStyle>
            <a:lvl1pPr>
              <a:defRPr sz="2000">
                <a:solidFill>
                  <a:schemeClr val="tx1"/>
                </a:solidFill>
              </a:defRPr>
            </a:lvl1pPr>
          </a:lstStyle>
          <a:p>
            <a:r>
              <a:rPr lang="en-US" dirty="0"/>
              <a:t>Click icon to add clip art</a:t>
            </a:r>
          </a:p>
        </p:txBody>
      </p:sp>
      <p:sp>
        <p:nvSpPr>
          <p:cNvPr id="6" name="Rectangle 6"/>
          <p:cNvSpPr>
            <a:spLocks noGrp="1" noChangeArrowheads="1"/>
          </p:cNvSpPr>
          <p:nvPr>
            <p:ph type="sldNum" sz="quarter" idx="4"/>
          </p:nvPr>
        </p:nvSpPr>
        <p:spPr bwMode="auto">
          <a:xfrm>
            <a:off x="3314700" y="4929087"/>
            <a:ext cx="276225"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a:defRPr/>
            </a:pPr>
            <a:fld id="{6B95794B-D95E-40E3-B34F-1C379F17391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14350" y="1143000"/>
            <a:ext cx="5829300" cy="3314700"/>
          </a:xfrm>
          <a:prstGeom prst="rect">
            <a:avLst/>
          </a:prstGeom>
        </p:spPr>
        <p:txBody>
          <a:bodyPr/>
          <a:lstStyle>
            <a:lvl1pPr marL="457200" indent="-457200" algn="l" rtl="0" eaLnBrk="1" fontAlgn="base" hangingPunct="1">
              <a:spcBef>
                <a:spcPct val="20000"/>
              </a:spcBef>
              <a:spcAft>
                <a:spcPct val="0"/>
              </a:spcAft>
              <a:buClr>
                <a:srgbClr val="6E0B2A"/>
              </a:buClr>
              <a:buSzPct val="80000"/>
              <a:buFont typeface="Times New Roman" pitchFamily="18" charset="0"/>
              <a:buChar char="&gt;"/>
              <a:tabLst/>
              <a:defRPr sz="2800" b="0">
                <a:solidFill>
                  <a:schemeClr val="tx1"/>
                </a:solidFill>
              </a:defRPr>
            </a:lvl1pPr>
            <a:lvl2pPr marL="690563" indent="-233363" algn="l" rtl="0" eaLnBrk="1" fontAlgn="base" hangingPunct="1">
              <a:spcBef>
                <a:spcPct val="20000"/>
              </a:spcBef>
              <a:spcAft>
                <a:spcPct val="0"/>
              </a:spcAft>
              <a:buClr>
                <a:srgbClr val="6E0B2A"/>
              </a:buClr>
              <a:buFont typeface="Arial" pitchFamily="34" charset="0"/>
              <a:buChar char="•"/>
              <a:tabLst>
                <a:tab pos="690563" algn="l"/>
              </a:tabLst>
              <a:defRPr sz="2400">
                <a:solidFill>
                  <a:srgbClr val="6E0B2A"/>
                </a:solidFill>
              </a:defRPr>
            </a:lvl2pPr>
            <a:lvl3pPr marL="1031875" indent="-341313" algn="l" rtl="0" eaLnBrk="1" fontAlgn="base" hangingPunct="1">
              <a:spcBef>
                <a:spcPct val="20000"/>
              </a:spcBef>
              <a:spcAft>
                <a:spcPct val="0"/>
              </a:spcAft>
              <a:buClr>
                <a:srgbClr val="6E0B2A"/>
              </a:buClr>
              <a:buFont typeface="Courier New" pitchFamily="49" charset="0"/>
              <a:buChar char="o"/>
              <a:tabLst>
                <a:tab pos="1031875" algn="l"/>
              </a:tabLst>
              <a:defRPr sz="2000">
                <a:solidFill>
                  <a:schemeClr val="tx1"/>
                </a:solidFill>
              </a:defRPr>
            </a:lvl3pPr>
            <a:lvl4pPr marL="1485900" indent="-285750" algn="l" rtl="0" eaLnBrk="1" fontAlgn="base" hangingPunct="1">
              <a:spcBef>
                <a:spcPct val="20000"/>
              </a:spcBef>
              <a:spcAft>
                <a:spcPct val="0"/>
              </a:spcAft>
              <a:buClr>
                <a:srgbClr val="6E0B2A"/>
              </a:buClr>
              <a:buFont typeface="Wingdings" pitchFamily="2" charset="2"/>
              <a:buChar char="§"/>
              <a:tabLst>
                <a:tab pos="1489075" algn="l"/>
              </a:tabLst>
              <a:defRPr sz="1800">
                <a:solidFill>
                  <a:schemeClr val="tx1"/>
                </a:solidFill>
              </a:defRPr>
            </a:lvl4pPr>
            <a:lvl5pPr marL="2057400" indent="-228600" algn="l" rtl="0" eaLnBrk="1" fontAlgn="base" hangingPunct="1">
              <a:spcBef>
                <a:spcPct val="20000"/>
              </a:spcBef>
              <a:spcAft>
                <a:spcPct val="0"/>
              </a:spcAft>
              <a:buClr>
                <a:srgbClr val="6E0B2A"/>
              </a:buClr>
              <a:buFont typeface="Wingdings" pitchFamily="2" charset="2"/>
              <a:buChar char="q"/>
              <a:defRPr lang="en-US" sz="1600" dirty="0" smtClean="0">
                <a:solidFill>
                  <a:schemeClr val="tx1"/>
                </a:solidFill>
                <a:latin typeface="+mn-lt"/>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4"/>
          </p:nvPr>
        </p:nvSpPr>
        <p:spPr bwMode="auto">
          <a:xfrm>
            <a:off x="3314700" y="4929087"/>
            <a:ext cx="276225"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a:defRPr/>
            </a:pPr>
            <a:fld id="{6B95794B-D95E-40E3-B34F-1C379F17391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11"/>
          <p:cNvSpPr>
            <a:spLocks noGrp="1"/>
          </p:cNvSpPr>
          <p:nvPr>
            <p:ph type="body" sz="quarter" idx="12"/>
          </p:nvPr>
        </p:nvSpPr>
        <p:spPr>
          <a:xfrm>
            <a:off x="296271" y="900265"/>
            <a:ext cx="6179540" cy="3625454"/>
          </a:xfrm>
          <a:prstGeom prst="rect">
            <a:avLst/>
          </a:prstGeom>
        </p:spPr>
        <p:txBody>
          <a:bodyPr/>
          <a:lstStyle>
            <a:lvl1pPr marL="457200" indent="-457200">
              <a:buClr>
                <a:srgbClr val="6E0B2A"/>
              </a:buClr>
              <a:buFont typeface="Times New Roman" pitchFamily="18" charset="0"/>
              <a:buChar char="&gt;"/>
              <a:tabLst>
                <a:tab pos="457200" algn="l"/>
              </a:tabLst>
              <a:defRPr sz="2800" b="0">
                <a:solidFill>
                  <a:schemeClr val="tx1"/>
                </a:solidFill>
                <a:latin typeface="+mn-lt"/>
                <a:cs typeface="Arial" pitchFamily="34" charset="0"/>
              </a:defRPr>
            </a:lvl1pPr>
            <a:lvl2pPr marL="914400" indent="-457200">
              <a:buClr>
                <a:srgbClr val="6E0B2A"/>
              </a:buClr>
              <a:buSzPct val="70000"/>
              <a:buFont typeface="Arial" pitchFamily="34" charset="0"/>
              <a:buChar char="•"/>
              <a:tabLst>
                <a:tab pos="914400" algn="l"/>
              </a:tabLst>
              <a:defRPr sz="2400">
                <a:solidFill>
                  <a:srgbClr val="6E0B2A"/>
                </a:solidFill>
                <a:latin typeface="+mn-lt"/>
                <a:cs typeface="Arial" pitchFamily="34" charset="0"/>
              </a:defRPr>
            </a:lvl2pPr>
            <a:lvl3pPr marL="1371600" indent="-457200">
              <a:buClr>
                <a:srgbClr val="6E0B2A"/>
              </a:buClr>
              <a:buSzPct val="80000"/>
              <a:buFont typeface="Courier New" pitchFamily="49" charset="0"/>
              <a:buChar char="o"/>
              <a:tabLst>
                <a:tab pos="1371600" algn="l"/>
              </a:tabLst>
              <a:defRPr sz="2000" baseline="0">
                <a:solidFill>
                  <a:schemeClr val="tx1"/>
                </a:solidFill>
                <a:latin typeface="+mn-lt"/>
              </a:defRPr>
            </a:lvl3pPr>
            <a:lvl4pPr marL="1828800" indent="-457200">
              <a:buClr>
                <a:srgbClr val="6E0B2A"/>
              </a:buClr>
              <a:buSzPct val="80000"/>
              <a:buFont typeface="Wingdings" pitchFamily="2" charset="2"/>
              <a:buChar char="§"/>
              <a:tabLst>
                <a:tab pos="1828800" algn="l"/>
              </a:tabLst>
              <a:defRPr sz="1800">
                <a:solidFill>
                  <a:schemeClr val="tx1"/>
                </a:solidFill>
              </a:defRPr>
            </a:lvl4pPr>
            <a:lvl5pPr marL="0" indent="0">
              <a:buClr>
                <a:srgbClr val="0060A1"/>
              </a:buClr>
              <a:buSzPct val="80000"/>
              <a:buFont typeface="Times New Roman" pitchFamily="18" charset="0"/>
              <a:buChar char="&gt;"/>
              <a:defRPr>
                <a:solidFill>
                  <a:srgbClr val="687076"/>
                </a:solidFill>
              </a:defRPr>
            </a:lvl5pPr>
            <a:lvl6pPr marL="2286000" indent="-457200">
              <a:buClr>
                <a:srgbClr val="6E0B2A"/>
              </a:buClr>
              <a:buFont typeface="Wingdings" pitchFamily="2" charset="2"/>
              <a:buChar char="q"/>
              <a:tabLst>
                <a:tab pos="2286000" algn="l"/>
              </a:tabLst>
              <a:defRPr sz="16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p>
        </p:txBody>
      </p:sp>
      <p:sp>
        <p:nvSpPr>
          <p:cNvPr id="7" name="Slide Number Placeholder 6"/>
          <p:cNvSpPr>
            <a:spLocks noGrp="1" noChangeArrowheads="1"/>
          </p:cNvSpPr>
          <p:nvPr>
            <p:ph type="sldNum" sz="quarter" idx="4"/>
          </p:nvPr>
        </p:nvSpPr>
        <p:spPr bwMode="auto">
          <a:xfrm>
            <a:off x="3257550" y="4953000"/>
            <a:ext cx="276225"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a:defRPr/>
            </a:pPr>
            <a:fld id="{6B95794B-D95E-40E3-B34F-1C379F17391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72560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10"/>
          <p:cNvSpPr>
            <a:spLocks noGrp="1"/>
          </p:cNvSpPr>
          <p:nvPr>
            <p:ph type="body" sz="quarter" idx="12"/>
          </p:nvPr>
        </p:nvSpPr>
        <p:spPr>
          <a:xfrm>
            <a:off x="293914" y="897427"/>
            <a:ext cx="6194993" cy="3737372"/>
          </a:xfrm>
          <a:prstGeom prst="rect">
            <a:avLst/>
          </a:prstGeom>
        </p:spPr>
        <p:txBody>
          <a:bodyPr/>
          <a:lstStyle>
            <a:lvl1pPr>
              <a:lnSpc>
                <a:spcPct val="100000"/>
              </a:lnSpc>
              <a:spcBef>
                <a:spcPts val="0"/>
              </a:spcBef>
              <a:spcAft>
                <a:spcPts val="600"/>
              </a:spcAft>
              <a:defRPr sz="2800">
                <a:solidFill>
                  <a:schemeClr val="tx1"/>
                </a:solidFill>
                <a:latin typeface="+mn-lt"/>
                <a:cs typeface="Arial" pitchFamily="34" charset="0"/>
              </a:defRPr>
            </a:lvl1pPr>
            <a:lvl2pPr marL="0" indent="-118872">
              <a:spcBef>
                <a:spcPts val="0"/>
              </a:spcBef>
              <a:buClr>
                <a:srgbClr val="0060A1"/>
              </a:buClr>
              <a:buSzPct val="70000"/>
              <a:buFontTx/>
              <a:buNone/>
              <a:defRPr sz="1500">
                <a:solidFill>
                  <a:srgbClr val="687076"/>
                </a:solidFill>
              </a:defRPr>
            </a:lvl2pPr>
          </a:lstStyle>
          <a:p>
            <a:pPr lvl="0"/>
            <a:r>
              <a:rPr lang="en-US" dirty="0"/>
              <a:t>Click to edit Master text styles</a:t>
            </a:r>
          </a:p>
        </p:txBody>
      </p:sp>
      <p:sp>
        <p:nvSpPr>
          <p:cNvPr id="7" name="Slide Number Placeholder 6"/>
          <p:cNvSpPr>
            <a:spLocks noGrp="1" noChangeArrowheads="1"/>
          </p:cNvSpPr>
          <p:nvPr>
            <p:ph type="sldNum" sz="quarter" idx="4"/>
          </p:nvPr>
        </p:nvSpPr>
        <p:spPr bwMode="auto">
          <a:xfrm>
            <a:off x="3257550" y="4953000"/>
            <a:ext cx="276225"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a:defRPr/>
            </a:pPr>
            <a:fld id="{6B95794B-D95E-40E3-B34F-1C379F173910}"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476716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3"/>
            <a:ext cx="6858000" cy="228599"/>
          </a:xfrm>
          <a:prstGeom prst="rect">
            <a:avLst/>
          </a:prstGeom>
          <a:gradFill>
            <a:gsLst>
              <a:gs pos="0">
                <a:schemeClr val="tx1"/>
              </a:gs>
              <a:gs pos="50000">
                <a:srgbClr val="6E0B2A"/>
              </a:gs>
              <a:gs pos="100000">
                <a:schemeClr val="tx1"/>
              </a:gs>
            </a:gsLst>
            <a:lin ang="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a:ln>
                <a:noFill/>
              </a:ln>
              <a:solidFill>
                <a:schemeClr val="tx1"/>
              </a:solidFill>
              <a:effectLst/>
              <a:latin typeface="Arial" charset="0"/>
            </a:endParaRPr>
          </a:p>
        </p:txBody>
      </p:sp>
      <p:sp>
        <p:nvSpPr>
          <p:cNvPr id="11" name="Rectangle 10"/>
          <p:cNvSpPr/>
          <p:nvPr/>
        </p:nvSpPr>
        <p:spPr bwMode="auto">
          <a:xfrm>
            <a:off x="0" y="5087077"/>
            <a:ext cx="6858000" cy="72824"/>
          </a:xfrm>
          <a:prstGeom prst="rect">
            <a:avLst/>
          </a:prstGeom>
          <a:gradFill>
            <a:gsLst>
              <a:gs pos="0">
                <a:schemeClr val="tx1"/>
              </a:gs>
              <a:gs pos="50000">
                <a:srgbClr val="6E0B2A"/>
              </a:gs>
              <a:gs pos="100000">
                <a:schemeClr val="tx1"/>
              </a:gs>
            </a:gsLst>
            <a:lin ang="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a:ln>
                <a:noFill/>
              </a:ln>
              <a:solidFill>
                <a:schemeClr val="tx1"/>
              </a:solidFill>
              <a:effectLst/>
              <a:latin typeface="Arial"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9799" y="4540539"/>
            <a:ext cx="733806" cy="502175"/>
          </a:xfrm>
          <a:prstGeom prst="rect">
            <a:avLst/>
          </a:prstGeom>
        </p:spPr>
      </p:pic>
      <p:sp>
        <p:nvSpPr>
          <p:cNvPr id="12" name="Rectangle 11"/>
          <p:cNvSpPr/>
          <p:nvPr/>
        </p:nvSpPr>
        <p:spPr>
          <a:xfrm>
            <a:off x="57150" y="4913226"/>
            <a:ext cx="6016700" cy="200055"/>
          </a:xfrm>
          <a:prstGeom prst="rect">
            <a:avLst/>
          </a:prstGeom>
        </p:spPr>
        <p:txBody>
          <a:bodyPr wrap="square">
            <a:spAutoFit/>
          </a:bodyPr>
          <a:lstStyle/>
          <a:p>
            <a:pPr>
              <a:spcBef>
                <a:spcPct val="50000"/>
              </a:spcBef>
            </a:pPr>
            <a:r>
              <a:rPr lang="en-US" sz="700" b="1" cap="all" baseline="0" dirty="0">
                <a:solidFill>
                  <a:schemeClr val="bg1">
                    <a:lumMod val="50000"/>
                  </a:schemeClr>
                </a:solidFill>
                <a:latin typeface="Times New Roman" pitchFamily="18" charset="0"/>
              </a:rPr>
              <a:t>For Broker Dealer Use Only.  Not To Be Used With The Public.                Broker Educational Sales &amp; Training Inc. 2022</a:t>
            </a:r>
          </a:p>
        </p:txBody>
      </p:sp>
    </p:spTree>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rtl="0" eaLnBrk="1" fontAlgn="base" hangingPunct="1">
        <a:spcBef>
          <a:spcPct val="0"/>
        </a:spcBef>
        <a:spcAft>
          <a:spcPct val="0"/>
        </a:spcAft>
        <a:defRPr sz="2400">
          <a:solidFill>
            <a:srgbClr val="687076"/>
          </a:solidFill>
          <a:latin typeface="Times New Roman" pitchFamily="18" charset="0"/>
          <a:ea typeface="+mj-ea"/>
          <a:cs typeface="Times New Roman" pitchFamily="18" charset="0"/>
        </a:defRPr>
      </a:lvl1pPr>
      <a:lvl2pPr algn="l" rtl="0" eaLnBrk="1" fontAlgn="base" hangingPunct="1">
        <a:spcBef>
          <a:spcPct val="0"/>
        </a:spcBef>
        <a:spcAft>
          <a:spcPct val="0"/>
        </a:spcAft>
        <a:defRPr sz="2400">
          <a:solidFill>
            <a:srgbClr val="687076"/>
          </a:solidFill>
          <a:latin typeface="Times New Roman" pitchFamily="18" charset="0"/>
          <a:cs typeface="Times New Roman" pitchFamily="18" charset="0"/>
        </a:defRPr>
      </a:lvl2pPr>
      <a:lvl3pPr algn="l" rtl="0" eaLnBrk="1" fontAlgn="base" hangingPunct="1">
        <a:spcBef>
          <a:spcPct val="0"/>
        </a:spcBef>
        <a:spcAft>
          <a:spcPct val="0"/>
        </a:spcAft>
        <a:defRPr sz="2400">
          <a:solidFill>
            <a:srgbClr val="687076"/>
          </a:solidFill>
          <a:latin typeface="Times New Roman" pitchFamily="18" charset="0"/>
          <a:cs typeface="Times New Roman" pitchFamily="18" charset="0"/>
        </a:defRPr>
      </a:lvl3pPr>
      <a:lvl4pPr algn="l" rtl="0" eaLnBrk="1" fontAlgn="base" hangingPunct="1">
        <a:spcBef>
          <a:spcPct val="0"/>
        </a:spcBef>
        <a:spcAft>
          <a:spcPct val="0"/>
        </a:spcAft>
        <a:defRPr sz="2400">
          <a:solidFill>
            <a:srgbClr val="687076"/>
          </a:solidFill>
          <a:latin typeface="Times New Roman" pitchFamily="18" charset="0"/>
          <a:cs typeface="Times New Roman" pitchFamily="18" charset="0"/>
        </a:defRPr>
      </a:lvl4pPr>
      <a:lvl5pPr algn="l" rtl="0" eaLnBrk="1" fontAlgn="base" hangingPunct="1">
        <a:spcBef>
          <a:spcPct val="0"/>
        </a:spcBef>
        <a:spcAft>
          <a:spcPct val="0"/>
        </a:spcAft>
        <a:defRPr sz="2400">
          <a:solidFill>
            <a:srgbClr val="687076"/>
          </a:solidFill>
          <a:latin typeface="Times New Roman" pitchFamily="18" charset="0"/>
          <a:cs typeface="Times New Roman" pitchFamily="18"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6858000" cy="788194"/>
          </a:xfrm>
          <a:prstGeom prst="rect">
            <a:avLst/>
          </a:prstGeom>
          <a:gradFill>
            <a:gsLst>
              <a:gs pos="0">
                <a:schemeClr val="tx1"/>
              </a:gs>
              <a:gs pos="50000">
                <a:srgbClr val="6E0B2A"/>
              </a:gs>
              <a:gs pos="100000">
                <a:schemeClr val="tx1"/>
              </a:gs>
            </a:gsLst>
            <a:lin ang="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a:ln>
                <a:noFill/>
              </a:ln>
              <a:solidFill>
                <a:schemeClr val="tx1"/>
              </a:solidFill>
              <a:effectLst/>
              <a:latin typeface="Arial" charset="0"/>
            </a:endParaRPr>
          </a:p>
        </p:txBody>
      </p:sp>
      <p:sp>
        <p:nvSpPr>
          <p:cNvPr id="18435" name="Rectangle 2"/>
          <p:cNvSpPr>
            <a:spLocks noGrp="1" noChangeArrowheads="1"/>
          </p:cNvSpPr>
          <p:nvPr>
            <p:ph type="title"/>
          </p:nvPr>
        </p:nvSpPr>
        <p:spPr bwMode="auto">
          <a:xfrm>
            <a:off x="286038" y="89154"/>
            <a:ext cx="6207919"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 name="Rectangle 11"/>
          <p:cNvSpPr/>
          <p:nvPr/>
        </p:nvSpPr>
        <p:spPr>
          <a:xfrm>
            <a:off x="57150" y="4954338"/>
            <a:ext cx="6148275" cy="200055"/>
          </a:xfrm>
          <a:prstGeom prst="rect">
            <a:avLst/>
          </a:prstGeom>
        </p:spPr>
        <p:txBody>
          <a:bodyPr wrap="square">
            <a:spAutoFit/>
          </a:bodyPr>
          <a:lstStyle/>
          <a:p>
            <a:pPr>
              <a:spcBef>
                <a:spcPct val="50000"/>
              </a:spcBef>
            </a:pPr>
            <a:r>
              <a:rPr lang="en-US" sz="700" b="1" cap="all" baseline="0" dirty="0">
                <a:solidFill>
                  <a:schemeClr val="bg1">
                    <a:lumMod val="50000"/>
                  </a:schemeClr>
                </a:solidFill>
                <a:latin typeface="Times New Roman" pitchFamily="18" charset="0"/>
              </a:rPr>
              <a:t>For Broker Dealer Use Only.  Not To Be Used With The Public.                Broker Educational Sales &amp; Training Inc. 2022</a:t>
            </a: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9352" y="4686302"/>
            <a:ext cx="586280" cy="401217"/>
          </a:xfrm>
          <a:prstGeom prst="rect">
            <a:avLst/>
          </a:prstGeom>
        </p:spPr>
      </p:pic>
      <p:sp>
        <p:nvSpPr>
          <p:cNvPr id="14" name="Rectangle 6"/>
          <p:cNvSpPr>
            <a:spLocks noGrp="1" noChangeArrowheads="1"/>
          </p:cNvSpPr>
          <p:nvPr>
            <p:ph type="sldNum" sz="quarter" idx="4"/>
          </p:nvPr>
        </p:nvSpPr>
        <p:spPr bwMode="auto">
          <a:xfrm>
            <a:off x="3314700" y="4929087"/>
            <a:ext cx="276225"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a:defRPr/>
            </a:pPr>
            <a:fld id="{6B95794B-D95E-40E3-B34F-1C379F17391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ftr="0" dt="0"/>
  <p:txStyles>
    <p:titleStyle>
      <a:lvl1pPr algn="l" rtl="0" eaLnBrk="1" fontAlgn="base" hangingPunct="1">
        <a:spcBef>
          <a:spcPct val="0"/>
        </a:spcBef>
        <a:spcAft>
          <a:spcPct val="0"/>
        </a:spcAft>
        <a:defRPr sz="4000">
          <a:solidFill>
            <a:schemeClr val="bg1"/>
          </a:solidFill>
          <a:latin typeface="+mn-lt"/>
          <a:ea typeface="+mj-ea"/>
          <a:cs typeface="Arial" pitchFamily="34" charset="0"/>
        </a:defRPr>
      </a:lvl1pPr>
      <a:lvl2pPr algn="l" rtl="0" eaLnBrk="1" fontAlgn="base" hangingPunct="1">
        <a:spcBef>
          <a:spcPct val="0"/>
        </a:spcBef>
        <a:spcAft>
          <a:spcPct val="0"/>
        </a:spcAft>
        <a:defRPr sz="2200">
          <a:solidFill>
            <a:schemeClr val="bg1"/>
          </a:solidFill>
          <a:latin typeface="Arial" charset="0"/>
          <a:cs typeface="Arial" charset="0"/>
        </a:defRPr>
      </a:lvl2pPr>
      <a:lvl3pPr algn="l" rtl="0" eaLnBrk="1" fontAlgn="base" hangingPunct="1">
        <a:spcBef>
          <a:spcPct val="0"/>
        </a:spcBef>
        <a:spcAft>
          <a:spcPct val="0"/>
        </a:spcAft>
        <a:defRPr sz="2200">
          <a:solidFill>
            <a:schemeClr val="bg1"/>
          </a:solidFill>
          <a:latin typeface="Arial" charset="0"/>
          <a:cs typeface="Arial" charset="0"/>
        </a:defRPr>
      </a:lvl3pPr>
      <a:lvl4pPr algn="l" rtl="0" eaLnBrk="1" fontAlgn="base" hangingPunct="1">
        <a:spcBef>
          <a:spcPct val="0"/>
        </a:spcBef>
        <a:spcAft>
          <a:spcPct val="0"/>
        </a:spcAft>
        <a:defRPr sz="2200">
          <a:solidFill>
            <a:schemeClr val="bg1"/>
          </a:solidFill>
          <a:latin typeface="Arial" charset="0"/>
          <a:cs typeface="Arial" charset="0"/>
        </a:defRPr>
      </a:lvl4pPr>
      <a:lvl5pPr algn="l" rtl="0" eaLnBrk="1" fontAlgn="base" hangingPunct="1">
        <a:spcBef>
          <a:spcPct val="0"/>
        </a:spcBef>
        <a:spcAft>
          <a:spcPct val="0"/>
        </a:spcAft>
        <a:defRPr sz="2200">
          <a:solidFill>
            <a:schemeClr val="bg1"/>
          </a:solidFill>
          <a:latin typeface="Arial" charset="0"/>
          <a:cs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20000"/>
        </a:spcBef>
        <a:spcAft>
          <a:spcPct val="0"/>
        </a:spcAft>
        <a:buClr>
          <a:srgbClr val="2E4257"/>
        </a:buClr>
        <a:buSzPct val="80000"/>
        <a:buFont typeface="Arial" charset="0"/>
        <a:defRPr sz="1500">
          <a:solidFill>
            <a:srgbClr val="687076"/>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lr>
          <a:schemeClr val="bg2"/>
        </a:buClr>
        <a:buFont typeface="Wingdings" pitchFamily="2" charset="2"/>
        <a:buChar char="§"/>
        <a:defRPr>
          <a:solidFill>
            <a:schemeClr val="tx1"/>
          </a:solidFill>
          <a:latin typeface="+mn-lt"/>
          <a:cs typeface="Times New Roman" pitchFamily="18" charset="0"/>
        </a:defRPr>
      </a:lvl2pPr>
      <a:lvl3pPr marL="1143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Times New Roman" pitchFamily="18" charset="0"/>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Times New Roman" pitchFamily="18" charset="0"/>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Times New Roman" pitchFamily="18"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57150" y="4954338"/>
            <a:ext cx="6148275" cy="200055"/>
          </a:xfrm>
          <a:prstGeom prst="rect">
            <a:avLst/>
          </a:prstGeom>
        </p:spPr>
        <p:txBody>
          <a:bodyPr wrap="square">
            <a:spAutoFit/>
          </a:bodyPr>
          <a:lstStyle/>
          <a:p>
            <a:pPr>
              <a:spcBef>
                <a:spcPct val="50000"/>
              </a:spcBef>
            </a:pPr>
            <a:r>
              <a:rPr lang="en-US" sz="700" b="1" cap="all" baseline="0" dirty="0">
                <a:solidFill>
                  <a:schemeClr val="bg1">
                    <a:lumMod val="50000"/>
                  </a:schemeClr>
                </a:solidFill>
                <a:latin typeface="Times New Roman" pitchFamily="18" charset="0"/>
              </a:rPr>
              <a:t>For Broker Dealer Use Only.  Not To Be Used With The Public.                Broker Educational Sales &amp; Training Inc. 2022</a:t>
            </a:r>
          </a:p>
        </p:txBody>
      </p:sp>
      <p:sp>
        <p:nvSpPr>
          <p:cNvPr id="2" name="Rectangle 1"/>
          <p:cNvSpPr/>
          <p:nvPr/>
        </p:nvSpPr>
        <p:spPr bwMode="auto">
          <a:xfrm>
            <a:off x="0" y="0"/>
            <a:ext cx="6858000" cy="788194"/>
          </a:xfrm>
          <a:prstGeom prst="rect">
            <a:avLst/>
          </a:prstGeom>
          <a:gradFill>
            <a:gsLst>
              <a:gs pos="0">
                <a:schemeClr val="tx1"/>
              </a:gs>
              <a:gs pos="50000">
                <a:srgbClr val="6E0B2A"/>
              </a:gs>
              <a:gs pos="100000">
                <a:schemeClr val="tx1"/>
              </a:gs>
            </a:gsLst>
            <a:lin ang="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baseline="-25000" dirty="0">
              <a:solidFill>
                <a:prstClr val="black"/>
              </a:solidFill>
            </a:endParaRPr>
          </a:p>
        </p:txBody>
      </p:sp>
      <p:sp>
        <p:nvSpPr>
          <p:cNvPr id="18435" name="Rectangle 2"/>
          <p:cNvSpPr>
            <a:spLocks noGrp="1" noChangeArrowheads="1"/>
          </p:cNvSpPr>
          <p:nvPr>
            <p:ph type="title"/>
          </p:nvPr>
        </p:nvSpPr>
        <p:spPr bwMode="auto">
          <a:xfrm>
            <a:off x="286037" y="89154"/>
            <a:ext cx="657196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9351" y="4686301"/>
            <a:ext cx="586280" cy="401217"/>
          </a:xfrm>
          <a:prstGeom prst="rect">
            <a:avLst/>
          </a:prstGeom>
        </p:spPr>
      </p:pic>
      <p:sp>
        <p:nvSpPr>
          <p:cNvPr id="10" name="Rectangle 6"/>
          <p:cNvSpPr>
            <a:spLocks noGrp="1" noChangeArrowheads="1"/>
          </p:cNvSpPr>
          <p:nvPr>
            <p:ph type="sldNum" sz="quarter" idx="4"/>
          </p:nvPr>
        </p:nvSpPr>
        <p:spPr bwMode="auto">
          <a:xfrm>
            <a:off x="3257550" y="4953000"/>
            <a:ext cx="276225"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baseline="0">
                <a:solidFill>
                  <a:schemeClr val="bg1">
                    <a:lumMod val="50000"/>
                  </a:schemeClr>
                </a:solidFill>
                <a:latin typeface="+mn-lt"/>
              </a:defRPr>
            </a:lvl1pPr>
          </a:lstStyle>
          <a:p>
            <a:pPr eaLnBrk="1" fontAlgn="auto" hangingPunct="1">
              <a:spcBef>
                <a:spcPts val="0"/>
              </a:spcBef>
              <a:spcAft>
                <a:spcPts val="0"/>
              </a:spcAft>
              <a:defRPr/>
            </a:pPr>
            <a:fld id="{6B95794B-D95E-40E3-B34F-1C379F173910}" type="slidenum">
              <a:rPr lang="en-US" smtClean="0">
                <a:solidFill>
                  <a:prstClr val="white">
                    <a:lumMod val="50000"/>
                  </a:prstClr>
                </a:solidFill>
              </a:rPr>
              <a:pPr eaLnBrk="1" fontAlgn="auto" hangingPunct="1">
                <a:spcBef>
                  <a:spcPts val="0"/>
                </a:spcBef>
                <a:spcAft>
                  <a:spcPts val="0"/>
                </a:spcAft>
                <a:defRPr/>
              </a:pPr>
              <a:t>‹#›</a:t>
            </a:fld>
            <a:endParaRPr lang="en-US" dirty="0">
              <a:solidFill>
                <a:prstClr val="white">
                  <a:lumMod val="50000"/>
                </a:prstClr>
              </a:solidFill>
            </a:endParaRPr>
          </a:p>
        </p:txBody>
      </p:sp>
    </p:spTree>
    <p:extLst>
      <p:ext uri="{BB962C8B-B14F-4D97-AF65-F5344CB8AC3E}">
        <p14:creationId xmlns:p14="http://schemas.microsoft.com/office/powerpoint/2010/main" val="35589315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hdr="0" ftr="0" dt="0"/>
  <p:txStyles>
    <p:titleStyle>
      <a:lvl1pPr algn="l" rtl="0" eaLnBrk="1" fontAlgn="base" hangingPunct="1">
        <a:spcBef>
          <a:spcPct val="0"/>
        </a:spcBef>
        <a:spcAft>
          <a:spcPct val="0"/>
        </a:spcAft>
        <a:defRPr sz="4000">
          <a:solidFill>
            <a:schemeClr val="bg1"/>
          </a:solidFill>
          <a:latin typeface="+mn-lt"/>
          <a:ea typeface="+mj-ea"/>
          <a:cs typeface="Arial" pitchFamily="34" charset="0"/>
        </a:defRPr>
      </a:lvl1pPr>
      <a:lvl2pPr algn="l" rtl="0" eaLnBrk="1" fontAlgn="base" hangingPunct="1">
        <a:spcBef>
          <a:spcPct val="0"/>
        </a:spcBef>
        <a:spcAft>
          <a:spcPct val="0"/>
        </a:spcAft>
        <a:defRPr sz="2200">
          <a:solidFill>
            <a:schemeClr val="bg1"/>
          </a:solidFill>
          <a:latin typeface="Arial" charset="0"/>
          <a:cs typeface="Arial" charset="0"/>
        </a:defRPr>
      </a:lvl2pPr>
      <a:lvl3pPr algn="l" rtl="0" eaLnBrk="1" fontAlgn="base" hangingPunct="1">
        <a:spcBef>
          <a:spcPct val="0"/>
        </a:spcBef>
        <a:spcAft>
          <a:spcPct val="0"/>
        </a:spcAft>
        <a:defRPr sz="2200">
          <a:solidFill>
            <a:schemeClr val="bg1"/>
          </a:solidFill>
          <a:latin typeface="Arial" charset="0"/>
          <a:cs typeface="Arial" charset="0"/>
        </a:defRPr>
      </a:lvl3pPr>
      <a:lvl4pPr algn="l" rtl="0" eaLnBrk="1" fontAlgn="base" hangingPunct="1">
        <a:spcBef>
          <a:spcPct val="0"/>
        </a:spcBef>
        <a:spcAft>
          <a:spcPct val="0"/>
        </a:spcAft>
        <a:defRPr sz="2200">
          <a:solidFill>
            <a:schemeClr val="bg1"/>
          </a:solidFill>
          <a:latin typeface="Arial" charset="0"/>
          <a:cs typeface="Arial" charset="0"/>
        </a:defRPr>
      </a:lvl4pPr>
      <a:lvl5pPr algn="l" rtl="0" eaLnBrk="1" fontAlgn="base" hangingPunct="1">
        <a:spcBef>
          <a:spcPct val="0"/>
        </a:spcBef>
        <a:spcAft>
          <a:spcPct val="0"/>
        </a:spcAft>
        <a:defRPr sz="2200">
          <a:solidFill>
            <a:schemeClr val="bg1"/>
          </a:solidFill>
          <a:latin typeface="Arial" charset="0"/>
          <a:cs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20000"/>
        </a:spcBef>
        <a:spcAft>
          <a:spcPct val="0"/>
        </a:spcAft>
        <a:buClr>
          <a:srgbClr val="2E4257"/>
        </a:buClr>
        <a:buSzPct val="80000"/>
        <a:buFont typeface="Arial" charset="0"/>
        <a:defRPr sz="1500">
          <a:solidFill>
            <a:srgbClr val="687076"/>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lr>
          <a:schemeClr val="bg2"/>
        </a:buClr>
        <a:buFont typeface="Wingdings" pitchFamily="2" charset="2"/>
        <a:buChar char="§"/>
        <a:defRPr>
          <a:solidFill>
            <a:schemeClr val="tx1"/>
          </a:solidFill>
          <a:latin typeface="+mn-lt"/>
          <a:cs typeface="Times New Roman" pitchFamily="18" charset="0"/>
        </a:defRPr>
      </a:lvl2pPr>
      <a:lvl3pPr marL="1143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Times New Roman" pitchFamily="18" charset="0"/>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Times New Roman" pitchFamily="18" charset="0"/>
        </a:defRPr>
      </a:lvl4pPr>
      <a:lvl5pPr marL="20574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Times New Roman" pitchFamily="18"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limra.com/uploadedFiles/limra.com/LIMRA_Root/Posts/PR/_Media/PDFs/2015-LIAM-Fact-Sheet.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nchs/data/databriefs/db427.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acli.com/-/media/acli/files/fact-books-public/2021lifeinsurersfactboo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limra.com/baromet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imra.com/siteassets/newsroom/fact-tank/fact-sheets/facts-of-life-2021-format-vfinal.pd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limra.com/barome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47700"/>
            <a:ext cx="5867400" cy="1314450"/>
          </a:xfrm>
        </p:spPr>
        <p:txBody>
          <a:bodyPr/>
          <a:lstStyle/>
          <a:p>
            <a:r>
              <a:rPr lang="en-US" sz="3600" dirty="0"/>
              <a:t>Advanced Planning</a:t>
            </a:r>
            <a:br>
              <a:rPr lang="en-US" sz="3600" dirty="0"/>
            </a:br>
            <a:r>
              <a:rPr lang="en-US" sz="3600" dirty="0"/>
              <a:t>Life Insurance Strategies</a:t>
            </a:r>
          </a:p>
        </p:txBody>
      </p:sp>
      <p:sp>
        <p:nvSpPr>
          <p:cNvPr id="4" name="Text Placeholder 3"/>
          <p:cNvSpPr>
            <a:spLocks noGrp="1"/>
          </p:cNvSpPr>
          <p:nvPr>
            <p:ph type="body" sz="quarter" idx="14"/>
          </p:nvPr>
        </p:nvSpPr>
        <p:spPr>
          <a:xfrm>
            <a:off x="381000" y="1962150"/>
            <a:ext cx="6096000" cy="1428751"/>
          </a:xfrm>
        </p:spPr>
        <p:txBody>
          <a:bodyPr/>
          <a:lstStyle/>
          <a:p>
            <a:pPr lvl="0"/>
            <a:r>
              <a:rPr lang="en-US" b="1" dirty="0"/>
              <a:t>Presented By:</a:t>
            </a:r>
          </a:p>
          <a:p>
            <a:endParaRPr lang="en-US" dirty="0"/>
          </a:p>
        </p:txBody>
      </p:sp>
    </p:spTree>
    <p:extLst>
      <p:ext uri="{BB962C8B-B14F-4D97-AF65-F5344CB8AC3E}">
        <p14:creationId xmlns:p14="http://schemas.microsoft.com/office/powerpoint/2010/main" val="326409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FDD3E7-0A9E-470C-892A-06ED7F4F3775}"/>
              </a:ext>
            </a:extLst>
          </p:cNvPr>
          <p:cNvSpPr>
            <a:spLocks noGrp="1"/>
          </p:cNvSpPr>
          <p:nvPr>
            <p:ph type="title"/>
          </p:nvPr>
        </p:nvSpPr>
        <p:spPr/>
        <p:txBody>
          <a:bodyPr/>
          <a:lstStyle/>
          <a:p>
            <a:endParaRPr lang="en-US"/>
          </a:p>
        </p:txBody>
      </p:sp>
      <p:sp>
        <p:nvSpPr>
          <p:cNvPr id="3" name="Slide Number Placeholder 2"/>
          <p:cNvSpPr>
            <a:spLocks noGrp="1"/>
          </p:cNvSpPr>
          <p:nvPr>
            <p:ph type="sldNum" sz="quarter" idx="4"/>
          </p:nvPr>
        </p:nvSpPr>
        <p:spPr/>
        <p:txBody>
          <a:bodyPr/>
          <a:lstStyle/>
          <a:p>
            <a:fld id="{6B95794B-D95E-40E3-B34F-1C379F173910}" type="slidenum">
              <a:rPr lang="en-US" smtClean="0"/>
              <a:pPr/>
              <a:t>10</a:t>
            </a:fld>
            <a:endParaRPr lang="en-US" dirty="0"/>
          </a:p>
        </p:txBody>
      </p:sp>
      <p:sp>
        <p:nvSpPr>
          <p:cNvPr id="4" name="TextBox 3"/>
          <p:cNvSpPr txBox="1"/>
          <p:nvPr/>
        </p:nvSpPr>
        <p:spPr>
          <a:xfrm>
            <a:off x="2819400" y="1128781"/>
            <a:ext cx="3813313" cy="2554545"/>
          </a:xfrm>
          <a:prstGeom prst="rect">
            <a:avLst/>
          </a:prstGeom>
          <a:noFill/>
        </p:spPr>
        <p:txBody>
          <a:bodyPr wrap="square" rtlCol="0">
            <a:spAutoFit/>
          </a:bodyPr>
          <a:lstStyle/>
          <a:p>
            <a:pPr algn="ctr"/>
            <a:r>
              <a:rPr lang="en-US" sz="2000" dirty="0"/>
              <a:t>“It’s a strange anomaly that men should be careful to insure their houses, their ships, and their merchandize, and yet neglect to insure their lives; surely the most important of all to their families and more subject to loss.”</a:t>
            </a:r>
          </a:p>
        </p:txBody>
      </p:sp>
      <p:sp>
        <p:nvSpPr>
          <p:cNvPr id="5" name="TextBox 4"/>
          <p:cNvSpPr txBox="1"/>
          <p:nvPr/>
        </p:nvSpPr>
        <p:spPr>
          <a:xfrm>
            <a:off x="381000" y="4035931"/>
            <a:ext cx="2282687" cy="369332"/>
          </a:xfrm>
          <a:prstGeom prst="rect">
            <a:avLst/>
          </a:prstGeom>
          <a:noFill/>
        </p:spPr>
        <p:txBody>
          <a:bodyPr wrap="square" rtlCol="0">
            <a:spAutoFit/>
          </a:bodyPr>
          <a:lstStyle/>
          <a:p>
            <a:pPr algn="ctr"/>
            <a:r>
              <a:rPr lang="en-US" dirty="0"/>
              <a:t>Benjamin Franklin </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47752"/>
            <a:ext cx="2282686" cy="282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33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6B95794B-D95E-40E3-B34F-1C379F173910}" type="slidenum">
              <a:rPr lang="en-US" smtClean="0">
                <a:solidFill>
                  <a:prstClr val="white">
                    <a:lumMod val="50000"/>
                  </a:prstClr>
                </a:solidFill>
              </a:rPr>
              <a:pPr>
                <a:defRPr/>
              </a:pPr>
              <a:t>11</a:t>
            </a:fld>
            <a:endParaRPr lang="en-US" dirty="0">
              <a:solidFill>
                <a:prstClr val="white">
                  <a:lumMod val="50000"/>
                </a:prstClr>
              </a:solidFill>
            </a:endParaRPr>
          </a:p>
        </p:txBody>
      </p:sp>
      <p:sp>
        <p:nvSpPr>
          <p:cNvPr id="4" name="TextBox 3"/>
          <p:cNvSpPr txBox="1"/>
          <p:nvPr/>
        </p:nvSpPr>
        <p:spPr>
          <a:xfrm>
            <a:off x="685800" y="1756266"/>
            <a:ext cx="5429250" cy="1200329"/>
          </a:xfrm>
          <a:prstGeom prst="rect">
            <a:avLst/>
          </a:prstGeom>
          <a:noFill/>
        </p:spPr>
        <p:txBody>
          <a:bodyPr wrap="square" rtlCol="0">
            <a:spAutoFit/>
          </a:bodyPr>
          <a:lstStyle/>
          <a:p>
            <a:pPr algn="ctr" eaLnBrk="1" hangingPunct="1"/>
            <a:r>
              <a:rPr lang="en-US" sz="3600" b="1" dirty="0">
                <a:solidFill>
                  <a:prstClr val="black"/>
                </a:solidFill>
                <a:latin typeface="Times New Roman" pitchFamily="18" charset="0"/>
                <a:cs typeface="Arial" charset="0"/>
              </a:rPr>
              <a:t>The Role of the  </a:t>
            </a:r>
          </a:p>
          <a:p>
            <a:pPr algn="ctr" eaLnBrk="1" hangingPunct="1"/>
            <a:r>
              <a:rPr lang="en-US" sz="3600" b="1" dirty="0">
                <a:solidFill>
                  <a:prstClr val="black"/>
                </a:solidFill>
                <a:latin typeface="Times New Roman" pitchFamily="18" charset="0"/>
                <a:cs typeface="Arial" charset="0"/>
              </a:rPr>
              <a:t>Financial Advisor</a:t>
            </a:r>
          </a:p>
        </p:txBody>
      </p:sp>
    </p:spTree>
    <p:extLst>
      <p:ext uri="{BB962C8B-B14F-4D97-AF65-F5344CB8AC3E}">
        <p14:creationId xmlns:p14="http://schemas.microsoft.com/office/powerpoint/2010/main" val="599666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Role of the Financial Advisor</a:t>
            </a:r>
          </a:p>
        </p:txBody>
      </p:sp>
      <p:sp>
        <p:nvSpPr>
          <p:cNvPr id="3" name="Content Placeholder 2"/>
          <p:cNvSpPr>
            <a:spLocks noGrp="1"/>
          </p:cNvSpPr>
          <p:nvPr>
            <p:ph type="body" sz="quarter" idx="12"/>
          </p:nvPr>
        </p:nvSpPr>
        <p:spPr>
          <a:xfrm>
            <a:off x="296272" y="900265"/>
            <a:ext cx="3894728" cy="3625454"/>
          </a:xfrm>
        </p:spPr>
        <p:txBody>
          <a:bodyPr/>
          <a:lstStyle/>
          <a:p>
            <a:r>
              <a:rPr lang="en-US" sz="2000" dirty="0"/>
              <a:t>Goals-Based Wealth Management</a:t>
            </a:r>
          </a:p>
          <a:p>
            <a:pPr lvl="1"/>
            <a:r>
              <a:rPr lang="en-US" sz="1800" dirty="0"/>
              <a:t>Determine the need and the amount of life insurance based on client’s objectives;</a:t>
            </a:r>
          </a:p>
          <a:p>
            <a:pPr lvl="1"/>
            <a:r>
              <a:rPr lang="en-US" sz="1800" dirty="0"/>
              <a:t>Determine the costs to meet the needs; and</a:t>
            </a:r>
          </a:p>
          <a:p>
            <a:pPr lvl="1"/>
            <a:r>
              <a:rPr lang="en-US" sz="1800" dirty="0"/>
              <a:t>Determine the proper type of life insurance policy.</a:t>
            </a:r>
          </a:p>
        </p:txBody>
      </p:sp>
      <p:sp>
        <p:nvSpPr>
          <p:cNvPr id="4" name="Slide Number Placeholder 3"/>
          <p:cNvSpPr>
            <a:spLocks noGrp="1"/>
          </p:cNvSpPr>
          <p:nvPr>
            <p:ph type="sldNum" sz="quarter" idx="4"/>
          </p:nvPr>
        </p:nvSpPr>
        <p:spPr/>
        <p:txBody>
          <a:bodyPr/>
          <a:lstStyle/>
          <a:p>
            <a:fld id="{6B95794B-D95E-40E3-B34F-1C379F173910}" type="slidenum">
              <a:rPr lang="en-US" smtClean="0"/>
              <a:pPr/>
              <a:t>12</a:t>
            </a:fld>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263" y="1085850"/>
            <a:ext cx="2264465" cy="2971800"/>
          </a:xfrm>
          <a:prstGeom prst="rect">
            <a:avLst/>
          </a:prstGeom>
          <a:noFill/>
          <a:ln w="571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71326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154"/>
            <a:ext cx="6493957" cy="685800"/>
          </a:xfrm>
        </p:spPr>
        <p:txBody>
          <a:bodyPr/>
          <a:lstStyle/>
          <a:p>
            <a:r>
              <a:rPr lang="en-US" sz="3200" dirty="0"/>
              <a:t>Determine How Much Life Insurance?</a:t>
            </a:r>
          </a:p>
        </p:txBody>
      </p:sp>
      <p:sp>
        <p:nvSpPr>
          <p:cNvPr id="3" name="Content Placeholder 2"/>
          <p:cNvSpPr>
            <a:spLocks noGrp="1"/>
          </p:cNvSpPr>
          <p:nvPr>
            <p:ph type="body" sz="quarter" idx="12"/>
          </p:nvPr>
        </p:nvSpPr>
        <p:spPr>
          <a:xfrm>
            <a:off x="296292" y="900265"/>
            <a:ext cx="4199508" cy="2345324"/>
          </a:xfrm>
        </p:spPr>
        <p:txBody>
          <a:bodyPr/>
          <a:lstStyle/>
          <a:p>
            <a:r>
              <a:rPr lang="en-US" sz="2000" dirty="0"/>
              <a:t>Three approaches:</a:t>
            </a:r>
          </a:p>
          <a:p>
            <a:pPr lvl="1"/>
            <a:r>
              <a:rPr lang="en-US" sz="1800" dirty="0"/>
              <a:t>Rule of Thumb </a:t>
            </a:r>
          </a:p>
          <a:p>
            <a:pPr lvl="1"/>
            <a:r>
              <a:rPr lang="en-US" sz="1800" dirty="0"/>
              <a:t>Income Replacement (“Human Life Value” concept). Based on the premise to replace the lost future income of the deceased (applied in wrongful death litigation)</a:t>
            </a:r>
          </a:p>
          <a:p>
            <a:pPr lvl="1"/>
            <a:r>
              <a:rPr lang="en-US" sz="1800" dirty="0"/>
              <a:t>Comprehensive Needs Analysis – most widely used; looks at immediate, ongoing and future expenses.</a:t>
            </a:r>
          </a:p>
        </p:txBody>
      </p:sp>
      <p:sp>
        <p:nvSpPr>
          <p:cNvPr id="4" name="Slide Number Placeholder 3"/>
          <p:cNvSpPr>
            <a:spLocks noGrp="1"/>
          </p:cNvSpPr>
          <p:nvPr>
            <p:ph type="sldNum" sz="quarter" idx="4"/>
          </p:nvPr>
        </p:nvSpPr>
        <p:spPr/>
        <p:txBody>
          <a:bodyPr/>
          <a:lstStyle/>
          <a:p>
            <a:fld id="{6B95794B-D95E-40E3-B34F-1C379F173910}" type="slidenum">
              <a:rPr lang="en-US" smtClean="0"/>
              <a:pPr/>
              <a:t>13</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392" y="1200150"/>
            <a:ext cx="2191207" cy="2743199"/>
          </a:xfrm>
          <a:prstGeom prst="rect">
            <a:avLst/>
          </a:prstGeom>
          <a:noFill/>
          <a:ln w="381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4686300" y="4095750"/>
            <a:ext cx="2114550" cy="507831"/>
          </a:xfrm>
          <a:prstGeom prst="rect">
            <a:avLst/>
          </a:prstGeom>
        </p:spPr>
        <p:txBody>
          <a:bodyPr wrap="square">
            <a:spAutoFit/>
          </a:bodyPr>
          <a:lstStyle/>
          <a:p>
            <a:pPr algn="ctr"/>
            <a:r>
              <a:rPr lang="en-US" sz="900" dirty="0"/>
              <a:t>https://lifehappens.org/life-insurance-101/how-much-life-insurance-do-i-need/</a:t>
            </a:r>
          </a:p>
        </p:txBody>
      </p:sp>
    </p:spTree>
    <p:extLst>
      <p:ext uri="{BB962C8B-B14F-4D97-AF65-F5344CB8AC3E}">
        <p14:creationId xmlns:p14="http://schemas.microsoft.com/office/powerpoint/2010/main" val="206445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Rules of Thumb</a:t>
            </a:r>
          </a:p>
        </p:txBody>
      </p:sp>
      <p:sp>
        <p:nvSpPr>
          <p:cNvPr id="3" name="Content Placeholder 2"/>
          <p:cNvSpPr>
            <a:spLocks noGrp="1"/>
          </p:cNvSpPr>
          <p:nvPr>
            <p:ph type="body" sz="quarter" idx="12"/>
          </p:nvPr>
        </p:nvSpPr>
        <p:spPr/>
        <p:txBody>
          <a:bodyPr/>
          <a:lstStyle/>
          <a:p>
            <a:r>
              <a:rPr lang="en-US" sz="2000" dirty="0"/>
              <a:t>Use of Annual Gross Income (AGI):</a:t>
            </a:r>
          </a:p>
          <a:p>
            <a:pPr lvl="1"/>
            <a:r>
              <a:rPr lang="en-US" sz="1800" dirty="0"/>
              <a:t>17 x salary ($75,000 x 17 = $1,27500,00)</a:t>
            </a:r>
          </a:p>
          <a:p>
            <a:pPr lvl="1"/>
            <a:r>
              <a:rPr lang="en-US" sz="1800" dirty="0"/>
              <a:t>6 to 8 x AGI</a:t>
            </a:r>
          </a:p>
          <a:p>
            <a:pPr lvl="1"/>
            <a:r>
              <a:rPr lang="en-US" sz="1800" dirty="0"/>
              <a:t>5 x AGI plus mortgages, debts, final expenses and any other funding need. </a:t>
            </a:r>
          </a:p>
          <a:p>
            <a:r>
              <a:rPr lang="en-US" sz="2000" dirty="0"/>
              <a:t>Premium as a % of AGI:</a:t>
            </a:r>
          </a:p>
          <a:p>
            <a:pPr lvl="1"/>
            <a:r>
              <a:rPr lang="en-US" sz="1800" dirty="0"/>
              <a:t>6 % of breadwinner’s AGI plus an additional 1% for each dependent</a:t>
            </a:r>
          </a:p>
          <a:p>
            <a:endParaRPr lang="en-US" sz="1800" dirty="0"/>
          </a:p>
          <a:p>
            <a:endParaRPr lang="en-US" dirty="0"/>
          </a:p>
        </p:txBody>
      </p:sp>
      <p:sp>
        <p:nvSpPr>
          <p:cNvPr id="4" name="Slide Number Placeholder 3"/>
          <p:cNvSpPr>
            <a:spLocks noGrp="1"/>
          </p:cNvSpPr>
          <p:nvPr>
            <p:ph type="sldNum" sz="quarter" idx="4"/>
          </p:nvPr>
        </p:nvSpPr>
        <p:spPr/>
        <p:txBody>
          <a:bodyPr/>
          <a:lstStyle/>
          <a:p>
            <a:fld id="{6B95794B-D95E-40E3-B34F-1C379F173910}" type="slidenum">
              <a:rPr lang="en-US" smtClean="0"/>
              <a:pPr/>
              <a:t>14</a:t>
            </a:fld>
            <a:endParaRPr lang="en-US" dirty="0"/>
          </a:p>
        </p:txBody>
      </p:sp>
    </p:spTree>
    <p:extLst>
      <p:ext uri="{BB962C8B-B14F-4D97-AF65-F5344CB8AC3E}">
        <p14:creationId xmlns:p14="http://schemas.microsoft.com/office/powerpoint/2010/main" val="318332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Life Value Example</a:t>
            </a:r>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2"/>
              </p:nvPr>
            </p:nvSpPr>
            <p:spPr>
              <a:xfrm>
                <a:off x="152400" y="900265"/>
                <a:ext cx="6477000" cy="3625454"/>
              </a:xfrm>
            </p:spPr>
            <p:txBody>
              <a:bodyPr/>
              <a:lstStyle/>
              <a:p>
                <a:r>
                  <a:rPr lang="en-US" sz="1400" dirty="0"/>
                  <a:t>John, is 37, married has two children, and is an associate in a law firm.  His annual compensation is $100,000 and his income tax rate is 30%.  Assume John will retire age 65, inflation will average 3% per annum, and that invested assets will earn 5% after tax.</a:t>
                </a:r>
              </a:p>
              <a:p>
                <a:pPr lvl="1"/>
                <a:r>
                  <a:rPr lang="en-US" sz="1000" dirty="0"/>
                  <a:t> </a:t>
                </a:r>
                <a:r>
                  <a:rPr lang="en-US" sz="1200" dirty="0"/>
                  <a:t>John’s after-tax annual income is $70,000 [$100,000 x (1 – 0.30).  The inflation adjusted discount rate is calculated as:</a:t>
                </a:r>
              </a:p>
              <a:p>
                <a:pPr lvl="2"/>
                <a14:m>
                  <m:oMath xmlns:m="http://schemas.openxmlformats.org/officeDocument/2006/math">
                    <m:f>
                      <m:fPr>
                        <m:ctrlPr>
                          <a:rPr lang="en-US" sz="1400" i="1">
                            <a:latin typeface="Cambria Math" panose="02040503050406030204" pitchFamily="18" charset="0"/>
                          </a:rPr>
                        </m:ctrlPr>
                      </m:fPr>
                      <m:num>
                        <m:r>
                          <m:rPr>
                            <m:nor/>
                          </m:rPr>
                          <a:rPr lang="en-US" sz="1400"/>
                          <m:t>(1 + 0.05)</m:t>
                        </m:r>
                      </m:num>
                      <m:den>
                        <m:r>
                          <m:rPr>
                            <m:nor/>
                          </m:rPr>
                          <a:rPr lang="en-US" sz="1400"/>
                          <m:t>(1 + 0.03)</m:t>
                        </m:r>
                      </m:den>
                    </m:f>
                    <m:r>
                      <m:rPr>
                        <m:nor/>
                      </m:rPr>
                      <a:rPr lang="en-US" sz="1400"/>
                      <m:t> − 1 = </m:t>
                    </m:r>
                    <m:f>
                      <m:fPr>
                        <m:ctrlPr>
                          <a:rPr lang="en-US" sz="1400" i="1">
                            <a:latin typeface="Cambria Math" panose="02040503050406030204" pitchFamily="18" charset="0"/>
                          </a:rPr>
                        </m:ctrlPr>
                      </m:fPr>
                      <m:num>
                        <m:r>
                          <m:rPr>
                            <m:nor/>
                          </m:rPr>
                          <a:rPr lang="en-US" sz="1400"/>
                          <m:t>(1.05)</m:t>
                        </m:r>
                      </m:num>
                      <m:den>
                        <m:r>
                          <m:rPr>
                            <m:nor/>
                          </m:rPr>
                          <a:rPr lang="en-US" sz="1400"/>
                          <m:t>(1.03)</m:t>
                        </m:r>
                      </m:den>
                    </m:f>
                    <m:r>
                      <m:rPr>
                        <m:nor/>
                      </m:rPr>
                      <a:rPr lang="en-US" sz="1400"/>
                      <m:t> − 1 = 0.0194</m:t>
                    </m:r>
                  </m:oMath>
                </a14:m>
                <a:endParaRPr lang="en-US" sz="1400" dirty="0"/>
              </a:p>
              <a:p>
                <a:r>
                  <a:rPr lang="en-US" sz="1400" dirty="0"/>
                  <a:t>Therefore, the inflation adjusted discount rate of 1.94% .  The PV of $70,000 (John’s after-tax income) for 28 (age 37 to age 65) years at a discount rate of 1.94% is $1,530,460. This calculation assumes payment is made at the beginning of the period. Note that a financial calculator was used to compute this number.</a:t>
                </a:r>
              </a:p>
              <a:p>
                <a:r>
                  <a:rPr lang="en-US" sz="1400" dirty="0"/>
                  <a:t>Planning Tip: If family wants to use life insurance to replace the full earning power of the income earner for 20 to 25 years, assuming 5% net return on investments and a 3% rate of inflation then the amount of insurance required is about 20 X the annual after-tax income of the income earner.  The 20 x rule will vary with age. A younger client in his/her 20s/30s may have a higher multiple of 25-35. An older client in his/her 50s may have a lower multiple of 10-15.</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2"/>
              </p:nvPr>
            </p:nvSpPr>
            <p:spPr>
              <a:xfrm>
                <a:off x="152400" y="900265"/>
                <a:ext cx="6477000" cy="3625454"/>
              </a:xfrm>
              <a:blipFill>
                <a:blip r:embed="rId3"/>
                <a:stretch>
                  <a:fillRect t="-337" b="-12963"/>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6B95794B-D95E-40E3-B34F-1C379F173910}" type="slidenum">
              <a:rPr lang="en-US" smtClean="0"/>
              <a:pPr/>
              <a:t>15</a:t>
            </a:fld>
            <a:endParaRPr lang="en-US" dirty="0"/>
          </a:p>
        </p:txBody>
      </p:sp>
    </p:spTree>
    <p:extLst>
      <p:ext uri="{BB962C8B-B14F-4D97-AF65-F5344CB8AC3E}">
        <p14:creationId xmlns:p14="http://schemas.microsoft.com/office/powerpoint/2010/main" val="115805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Life Value</a:t>
            </a:r>
          </a:p>
        </p:txBody>
      </p:sp>
      <p:sp>
        <p:nvSpPr>
          <p:cNvPr id="3" name="Content Placeholder 2"/>
          <p:cNvSpPr>
            <a:spLocks noGrp="1"/>
          </p:cNvSpPr>
          <p:nvPr>
            <p:ph type="body" sz="quarter" idx="12"/>
          </p:nvPr>
        </p:nvSpPr>
        <p:spPr/>
        <p:txBody>
          <a:bodyPr/>
          <a:lstStyle/>
          <a:p>
            <a:r>
              <a:rPr lang="en-US" sz="2000" dirty="0"/>
              <a:t>Based on present and future income that would be lost if the insured dies (applied in wrongful death litigation).</a:t>
            </a:r>
          </a:p>
          <a:p>
            <a:r>
              <a:rPr lang="en-US" sz="2000" dirty="0"/>
              <a:t>Components:</a:t>
            </a:r>
          </a:p>
          <a:p>
            <a:pPr lvl="1"/>
            <a:r>
              <a:rPr lang="en-US" sz="1800" dirty="0"/>
              <a:t>Project working years;</a:t>
            </a:r>
          </a:p>
          <a:p>
            <a:pPr lvl="1"/>
            <a:r>
              <a:rPr lang="en-US" sz="1800" dirty="0"/>
              <a:t>Project rate of earnings growth;</a:t>
            </a:r>
          </a:p>
          <a:p>
            <a:pPr lvl="1"/>
            <a:r>
              <a:rPr lang="en-US" sz="1800" dirty="0"/>
              <a:t>Subtract “self-maintenance” items (taxes, insurance premiums); and</a:t>
            </a:r>
          </a:p>
          <a:p>
            <a:pPr lvl="1"/>
            <a:r>
              <a:rPr lang="en-US" sz="1800" dirty="0"/>
              <a:t>Subtract existing savings, investments and life insurance   </a:t>
            </a:r>
          </a:p>
        </p:txBody>
      </p:sp>
      <p:sp>
        <p:nvSpPr>
          <p:cNvPr id="4" name="Slide Number Placeholder 3"/>
          <p:cNvSpPr>
            <a:spLocks noGrp="1"/>
          </p:cNvSpPr>
          <p:nvPr>
            <p:ph type="sldNum" sz="quarter" idx="4"/>
          </p:nvPr>
        </p:nvSpPr>
        <p:spPr/>
        <p:txBody>
          <a:bodyPr/>
          <a:lstStyle/>
          <a:p>
            <a:fld id="{6B95794B-D95E-40E3-B34F-1C379F173910}" type="slidenum">
              <a:rPr lang="en-US" smtClean="0"/>
              <a:pPr/>
              <a:t>16</a:t>
            </a:fld>
            <a:endParaRPr lang="en-US" dirty="0"/>
          </a:p>
        </p:txBody>
      </p:sp>
    </p:spTree>
    <p:extLst>
      <p:ext uri="{BB962C8B-B14F-4D97-AF65-F5344CB8AC3E}">
        <p14:creationId xmlns:p14="http://schemas.microsoft.com/office/powerpoint/2010/main" val="3051415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9154"/>
            <a:ext cx="6705600" cy="685800"/>
          </a:xfrm>
        </p:spPr>
        <p:txBody>
          <a:bodyPr/>
          <a:lstStyle/>
          <a:p>
            <a:r>
              <a:rPr lang="en-US" dirty="0"/>
              <a:t>Comprehensive Needs </a:t>
            </a:r>
            <a:r>
              <a:rPr lang="en-US" sz="3600" dirty="0"/>
              <a:t>Analysis</a:t>
            </a:r>
          </a:p>
        </p:txBody>
      </p:sp>
      <p:sp>
        <p:nvSpPr>
          <p:cNvPr id="3" name="Content Placeholder 2"/>
          <p:cNvSpPr>
            <a:spLocks noGrp="1"/>
          </p:cNvSpPr>
          <p:nvPr>
            <p:ph type="body" sz="quarter" idx="12"/>
          </p:nvPr>
        </p:nvSpPr>
        <p:spPr/>
        <p:txBody>
          <a:bodyPr/>
          <a:lstStyle/>
          <a:p>
            <a:r>
              <a:rPr lang="en-US" sz="2400" dirty="0"/>
              <a:t>Estimates the insured’s family needs directly</a:t>
            </a:r>
          </a:p>
          <a:p>
            <a:r>
              <a:rPr lang="en-US" sz="2400" dirty="0"/>
              <a:t>Two categories</a:t>
            </a:r>
          </a:p>
          <a:p>
            <a:pPr lvl="1"/>
            <a:r>
              <a:rPr lang="en-US" sz="2000" dirty="0"/>
              <a:t>Lump-sum cash needs</a:t>
            </a:r>
          </a:p>
          <a:p>
            <a:pPr lvl="1"/>
            <a:r>
              <a:rPr lang="en-US" sz="2000" dirty="0"/>
              <a:t>Multi-period income</a:t>
            </a:r>
          </a:p>
        </p:txBody>
      </p:sp>
      <p:sp>
        <p:nvSpPr>
          <p:cNvPr id="4" name="Slide Number Placeholder 3"/>
          <p:cNvSpPr>
            <a:spLocks noGrp="1"/>
          </p:cNvSpPr>
          <p:nvPr>
            <p:ph type="sldNum" sz="quarter" idx="4"/>
          </p:nvPr>
        </p:nvSpPr>
        <p:spPr/>
        <p:txBody>
          <a:bodyPr/>
          <a:lstStyle/>
          <a:p>
            <a:fld id="{6B95794B-D95E-40E3-B34F-1C379F173910}" type="slidenum">
              <a:rPr lang="en-US" smtClean="0"/>
              <a:pPr/>
              <a:t>17</a:t>
            </a:fld>
            <a:endParaRPr lang="en-US" dirty="0"/>
          </a:p>
        </p:txBody>
      </p:sp>
    </p:spTree>
    <p:extLst>
      <p:ext uri="{BB962C8B-B14F-4D97-AF65-F5344CB8AC3E}">
        <p14:creationId xmlns:p14="http://schemas.microsoft.com/office/powerpoint/2010/main" val="316905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Lump-Sum Cash Needs</a:t>
            </a:r>
          </a:p>
        </p:txBody>
      </p:sp>
      <p:sp>
        <p:nvSpPr>
          <p:cNvPr id="3" name="Content Placeholder 2"/>
          <p:cNvSpPr>
            <a:spLocks noGrp="1"/>
          </p:cNvSpPr>
          <p:nvPr>
            <p:ph type="body" sz="quarter" idx="12"/>
          </p:nvPr>
        </p:nvSpPr>
        <p:spPr/>
        <p:txBody>
          <a:bodyPr/>
          <a:lstStyle/>
          <a:p>
            <a:r>
              <a:rPr lang="en-US" sz="2000" dirty="0"/>
              <a:t>Emergency fund - continue family living expenses (minimum 6-12 months) </a:t>
            </a:r>
          </a:p>
          <a:p>
            <a:r>
              <a:rPr lang="en-US" sz="2000" dirty="0"/>
              <a:t>Administration Expenses / Funeral and Medical Costs</a:t>
            </a:r>
          </a:p>
          <a:p>
            <a:r>
              <a:rPr lang="en-US" sz="2000" dirty="0"/>
              <a:t>Indebtedness</a:t>
            </a:r>
          </a:p>
          <a:p>
            <a:r>
              <a:rPr lang="en-US" sz="2000" dirty="0"/>
              <a:t>Specific Cash bequests to Heirs</a:t>
            </a:r>
          </a:p>
          <a:p>
            <a:r>
              <a:rPr lang="en-US" sz="2000" dirty="0"/>
              <a:t>Education Funds</a:t>
            </a:r>
          </a:p>
          <a:p>
            <a:r>
              <a:rPr lang="en-US" sz="2000" dirty="0"/>
              <a:t>Taxes: Income taxes; Estate, Inheritance, and GST Taxes </a:t>
            </a:r>
          </a:p>
          <a:p>
            <a:r>
              <a:rPr lang="en-US" sz="2000" dirty="0"/>
              <a:t>Expenses and Taxes related to Family Business</a:t>
            </a:r>
          </a:p>
          <a:p>
            <a:endParaRPr lang="en-US" sz="2000" dirty="0"/>
          </a:p>
          <a:p>
            <a:endParaRPr lang="en-US" dirty="0"/>
          </a:p>
        </p:txBody>
      </p:sp>
      <p:sp>
        <p:nvSpPr>
          <p:cNvPr id="4" name="Slide Number Placeholder 3"/>
          <p:cNvSpPr>
            <a:spLocks noGrp="1"/>
          </p:cNvSpPr>
          <p:nvPr>
            <p:ph type="sldNum" sz="quarter" idx="4"/>
          </p:nvPr>
        </p:nvSpPr>
        <p:spPr/>
        <p:txBody>
          <a:bodyPr/>
          <a:lstStyle/>
          <a:p>
            <a:fld id="{6B95794B-D95E-40E3-B34F-1C379F173910}" type="slidenum">
              <a:rPr lang="en-US" smtClean="0"/>
              <a:pPr/>
              <a:t>18</a:t>
            </a:fld>
            <a:endParaRPr lang="en-US" dirty="0"/>
          </a:p>
        </p:txBody>
      </p:sp>
    </p:spTree>
    <p:extLst>
      <p:ext uri="{BB962C8B-B14F-4D97-AF65-F5344CB8AC3E}">
        <p14:creationId xmlns:p14="http://schemas.microsoft.com/office/powerpoint/2010/main" val="514118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Multi-Period Income</a:t>
            </a:r>
          </a:p>
        </p:txBody>
      </p:sp>
      <p:sp>
        <p:nvSpPr>
          <p:cNvPr id="3" name="Content Placeholder 2"/>
          <p:cNvSpPr>
            <a:spLocks noGrp="1"/>
          </p:cNvSpPr>
          <p:nvPr>
            <p:ph type="body" sz="quarter" idx="12"/>
          </p:nvPr>
        </p:nvSpPr>
        <p:spPr/>
        <p:txBody>
          <a:bodyPr/>
          <a:lstStyle/>
          <a:p>
            <a:r>
              <a:rPr lang="en-US" sz="2400" dirty="0"/>
              <a:t>An adjustment period income;</a:t>
            </a:r>
          </a:p>
          <a:p>
            <a:r>
              <a:rPr lang="en-US" sz="2400" dirty="0"/>
              <a:t>The surviving spouse’s income needs;</a:t>
            </a:r>
          </a:p>
          <a:p>
            <a:r>
              <a:rPr lang="en-US" sz="2400" dirty="0"/>
              <a:t>The children’s income needs; and</a:t>
            </a:r>
          </a:p>
          <a:p>
            <a:r>
              <a:rPr lang="en-US" sz="2400" dirty="0"/>
              <a:t>The spouse’s retirement needs.</a:t>
            </a:r>
          </a:p>
        </p:txBody>
      </p:sp>
      <p:sp>
        <p:nvSpPr>
          <p:cNvPr id="4" name="Slide Number Placeholder 3"/>
          <p:cNvSpPr>
            <a:spLocks noGrp="1"/>
          </p:cNvSpPr>
          <p:nvPr>
            <p:ph type="sldNum" sz="quarter" idx="4"/>
          </p:nvPr>
        </p:nvSpPr>
        <p:spPr/>
        <p:txBody>
          <a:bodyPr/>
          <a:lstStyle/>
          <a:p>
            <a:pPr>
              <a:defRPr/>
            </a:pPr>
            <a:fld id="{6B95794B-D95E-40E3-B34F-1C379F173910}" type="slidenum">
              <a:rPr lang="en-US" smtClean="0"/>
              <a:pPr>
                <a:defRPr/>
              </a:pPr>
              <a:t>19</a:t>
            </a:fld>
            <a:endParaRPr lang="en-US" dirty="0"/>
          </a:p>
        </p:txBody>
      </p:sp>
    </p:spTree>
    <p:extLst>
      <p:ext uri="{BB962C8B-B14F-4D97-AF65-F5344CB8AC3E}">
        <p14:creationId xmlns:p14="http://schemas.microsoft.com/office/powerpoint/2010/main" val="1329349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600" dirty="0"/>
              <a:t>CE Credit</a:t>
            </a:r>
          </a:p>
        </p:txBody>
      </p:sp>
      <p:sp>
        <p:nvSpPr>
          <p:cNvPr id="2" name="Text Placeholder 1"/>
          <p:cNvSpPr>
            <a:spLocks noGrp="1"/>
          </p:cNvSpPr>
          <p:nvPr>
            <p:ph type="body" sz="quarter" idx="12"/>
          </p:nvPr>
        </p:nvSpPr>
        <p:spPr>
          <a:xfrm>
            <a:off x="161697" y="900264"/>
            <a:ext cx="3629154" cy="3625454"/>
          </a:xfrm>
        </p:spPr>
        <p:txBody>
          <a:bodyPr/>
          <a:lstStyle/>
          <a:p>
            <a:r>
              <a:rPr lang="en-US" sz="2000" dirty="0"/>
              <a:t>Approved for 1 hour of CE credit for state insurance and professional designations:</a:t>
            </a:r>
          </a:p>
          <a:p>
            <a:r>
              <a:rPr lang="en-US" sz="2000" dirty="0"/>
              <a:t>Student Information Form</a:t>
            </a:r>
          </a:p>
          <a:p>
            <a:pPr lvl="1"/>
            <a:r>
              <a:rPr lang="en-US" sz="1800" dirty="0"/>
              <a:t>Sign-in and Sign-out</a:t>
            </a:r>
          </a:p>
          <a:p>
            <a:r>
              <a:rPr lang="en-US" sz="2000" dirty="0"/>
              <a:t>PowerPoint Presentation </a:t>
            </a:r>
          </a:p>
          <a:p>
            <a:pPr lvl="1"/>
            <a:r>
              <a:rPr lang="en-US" sz="1600" dirty="0"/>
              <a:t>Class Evaluation Form</a:t>
            </a:r>
          </a:p>
        </p:txBody>
      </p:sp>
      <p:pic>
        <p:nvPicPr>
          <p:cNvPr id="6" name="Picture 2" descr="C:\Users\Best 31\Desktop\Student Form Super CE  6-15-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985319"/>
            <a:ext cx="2683957" cy="3455345"/>
          </a:xfrm>
          <a:prstGeom prst="rect">
            <a:avLst/>
          </a:prstGeom>
          <a:noFill/>
          <a:ln w="57150">
            <a:solidFill>
              <a:srgbClr val="6E0B2A"/>
            </a:solidFill>
          </a:ln>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4094783" y="3465347"/>
            <a:ext cx="2514600" cy="304800"/>
          </a:xfrm>
          <a:prstGeom prst="ellipse">
            <a:avLst/>
          </a:prstGeom>
          <a:noFill/>
          <a:ln w="38100" cap="flat" cmpd="sng" algn="ctr">
            <a:solidFill>
              <a:srgbClr val="6E0B2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baseline="-25000"/>
          </a:p>
        </p:txBody>
      </p:sp>
      <p:sp>
        <p:nvSpPr>
          <p:cNvPr id="7" name="Oval 6"/>
          <p:cNvSpPr/>
          <p:nvPr/>
        </p:nvSpPr>
        <p:spPr bwMode="auto">
          <a:xfrm>
            <a:off x="4285283" y="4005781"/>
            <a:ext cx="2133600" cy="152400"/>
          </a:xfrm>
          <a:prstGeom prst="ellipse">
            <a:avLst/>
          </a:prstGeom>
          <a:noFill/>
          <a:ln w="38100" cap="flat" cmpd="sng" algn="ctr">
            <a:solidFill>
              <a:srgbClr val="6E0B2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baseline="-25000"/>
          </a:p>
        </p:txBody>
      </p:sp>
    </p:spTree>
    <p:extLst>
      <p:ext uri="{BB962C8B-B14F-4D97-AF65-F5344CB8AC3E}">
        <p14:creationId xmlns:p14="http://schemas.microsoft.com/office/powerpoint/2010/main" val="151379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Evaluating Life Insurance</a:t>
            </a:r>
          </a:p>
        </p:txBody>
      </p:sp>
      <p:sp>
        <p:nvSpPr>
          <p:cNvPr id="3" name="Content Placeholder 2"/>
          <p:cNvSpPr>
            <a:spLocks noGrp="1"/>
          </p:cNvSpPr>
          <p:nvPr>
            <p:ph type="body" sz="quarter" idx="12"/>
          </p:nvPr>
        </p:nvSpPr>
        <p:spPr>
          <a:xfrm>
            <a:off x="152399" y="819150"/>
            <a:ext cx="4191001" cy="3625454"/>
          </a:xfrm>
        </p:spPr>
        <p:txBody>
          <a:bodyPr/>
          <a:lstStyle/>
          <a:p>
            <a:r>
              <a:rPr lang="en-US" sz="2000" dirty="0"/>
              <a:t>Match the Product to the Problem</a:t>
            </a:r>
          </a:p>
          <a:p>
            <a:pPr lvl="1"/>
            <a:r>
              <a:rPr lang="en-US" sz="1800" dirty="0"/>
              <a:t>The client’s personal preferences, prejudices, and priorities;</a:t>
            </a:r>
          </a:p>
          <a:p>
            <a:pPr lvl="1"/>
            <a:r>
              <a:rPr lang="en-US" sz="1800" dirty="0"/>
              <a:t>The amount of insurance needed;</a:t>
            </a:r>
          </a:p>
          <a:p>
            <a:pPr lvl="1"/>
            <a:r>
              <a:rPr lang="en-US" sz="1800" dirty="0"/>
              <a:t>The client’s ability and willingness to pay a given level of premium (cash flow considerations); and</a:t>
            </a:r>
          </a:p>
          <a:p>
            <a:pPr lvl="1"/>
            <a:r>
              <a:rPr lang="en-US" sz="1800" dirty="0"/>
              <a:t>Holding period probabilities (duration of need considerations)</a:t>
            </a:r>
          </a:p>
        </p:txBody>
      </p:sp>
      <p:sp>
        <p:nvSpPr>
          <p:cNvPr id="4" name="Slide Number Placeholder 3"/>
          <p:cNvSpPr>
            <a:spLocks noGrp="1"/>
          </p:cNvSpPr>
          <p:nvPr>
            <p:ph type="sldNum" sz="quarter" idx="4"/>
          </p:nvPr>
        </p:nvSpPr>
        <p:spPr/>
        <p:txBody>
          <a:bodyPr/>
          <a:lstStyle/>
          <a:p>
            <a:fld id="{6B95794B-D95E-40E3-B34F-1C379F173910}" type="slidenum">
              <a:rPr lang="en-US" smtClean="0"/>
              <a:pPr/>
              <a:t>20</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00150"/>
            <a:ext cx="2047034" cy="2514600"/>
          </a:xfrm>
          <a:prstGeom prst="rect">
            <a:avLst/>
          </a:prstGeom>
          <a:noFill/>
          <a:ln w="571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8136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9154"/>
            <a:ext cx="6705600" cy="685800"/>
          </a:xfrm>
        </p:spPr>
        <p:txBody>
          <a:bodyPr/>
          <a:lstStyle/>
          <a:p>
            <a:r>
              <a:rPr lang="en-US" sz="3600" dirty="0"/>
              <a:t>  Type of Life Insurance</a:t>
            </a:r>
          </a:p>
        </p:txBody>
      </p:sp>
      <p:sp>
        <p:nvSpPr>
          <p:cNvPr id="3" name="Content Placeholder 2"/>
          <p:cNvSpPr>
            <a:spLocks noGrp="1"/>
          </p:cNvSpPr>
          <p:nvPr>
            <p:ph type="body" sz="quarter" idx="12"/>
          </p:nvPr>
        </p:nvSpPr>
        <p:spPr>
          <a:xfrm>
            <a:off x="296272" y="900265"/>
            <a:ext cx="6333128" cy="3625454"/>
          </a:xfrm>
        </p:spPr>
        <p:txBody>
          <a:bodyPr/>
          <a:lstStyle/>
          <a:p>
            <a:pPr lvl="0"/>
            <a:r>
              <a:rPr lang="en-US" sz="2000" dirty="0"/>
              <a:t>Rules of Thumb:</a:t>
            </a:r>
          </a:p>
          <a:p>
            <a:pPr lvl="1"/>
            <a:r>
              <a:rPr lang="en-US" sz="1600" dirty="0"/>
              <a:t>Buy term insurance if the need will probably last for 10 years or less.</a:t>
            </a:r>
          </a:p>
          <a:p>
            <a:pPr lvl="1"/>
            <a:r>
              <a:rPr lang="en-US" sz="1600" dirty="0"/>
              <a:t>Buy term if the client has a high-risk propensity</a:t>
            </a:r>
          </a:p>
          <a:p>
            <a:pPr lvl="1"/>
            <a:r>
              <a:rPr lang="en-US" sz="1600" dirty="0"/>
              <a:t>Buy term if the client has a “lease rather than own” preference </a:t>
            </a:r>
          </a:p>
          <a:p>
            <a:pPr lvl="1"/>
            <a:r>
              <a:rPr lang="en-US" sz="1600" dirty="0"/>
              <a:t>Buy some type of CV accumulation insurance if the client wants something to show for his/her money at any given point.  </a:t>
            </a:r>
          </a:p>
          <a:p>
            <a:pPr lvl="2"/>
            <a:r>
              <a:rPr lang="en-US" sz="1400" dirty="0"/>
              <a:t>The more important it is for the client to have CVs and/or dividends at any given point, the more insurance coverage is indicated</a:t>
            </a:r>
          </a:p>
          <a:p>
            <a:pPr lvl="1"/>
            <a:r>
              <a:rPr lang="en-US" sz="1600" dirty="0"/>
              <a:t>Buy a mix of term and CV value accumulation if the client is—like most clients—not so solidly on one end of the spectrum or the other. </a:t>
            </a:r>
          </a:p>
        </p:txBody>
      </p:sp>
      <p:sp>
        <p:nvSpPr>
          <p:cNvPr id="4" name="Slide Number Placeholder 3"/>
          <p:cNvSpPr>
            <a:spLocks noGrp="1"/>
          </p:cNvSpPr>
          <p:nvPr>
            <p:ph type="sldNum" sz="quarter" idx="4"/>
          </p:nvPr>
        </p:nvSpPr>
        <p:spPr/>
        <p:txBody>
          <a:bodyPr/>
          <a:lstStyle/>
          <a:p>
            <a:fld id="{6B95794B-D95E-40E3-B34F-1C379F173910}" type="slidenum">
              <a:rPr lang="en-US" smtClean="0"/>
              <a:pPr/>
              <a:t>21</a:t>
            </a:fld>
            <a:endParaRPr lang="en-US" dirty="0"/>
          </a:p>
        </p:txBody>
      </p:sp>
    </p:spTree>
    <p:extLst>
      <p:ext uri="{BB962C8B-B14F-4D97-AF65-F5344CB8AC3E}">
        <p14:creationId xmlns:p14="http://schemas.microsoft.com/office/powerpoint/2010/main" val="3780565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Proper Type of Insurance Policy</a:t>
            </a:r>
          </a:p>
        </p:txBody>
      </p:sp>
      <p:sp>
        <p:nvSpPr>
          <p:cNvPr id="3" name="Content Placeholder 2"/>
          <p:cNvSpPr>
            <a:spLocks noGrp="1"/>
          </p:cNvSpPr>
          <p:nvPr>
            <p:ph type="body" sz="quarter" idx="12"/>
          </p:nvPr>
        </p:nvSpPr>
        <p:spPr/>
        <p:txBody>
          <a:bodyPr/>
          <a:lstStyle/>
          <a:p>
            <a:r>
              <a:rPr lang="en-US" sz="1800" dirty="0"/>
              <a:t>Most people have the wrong type of insurance¹:</a:t>
            </a:r>
          </a:p>
          <a:p>
            <a:pPr lvl="1"/>
            <a:r>
              <a:rPr lang="en-US" sz="1800" dirty="0"/>
              <a:t>In 2020, group insurance represented 41% of all life insurance policies in force. More insured adults depend solely on group life insurance for their only life insurance coverage.</a:t>
            </a:r>
          </a:p>
          <a:p>
            <a:pPr lvl="1"/>
            <a:r>
              <a:rPr lang="en-US" sz="1800" dirty="0"/>
              <a:t>About 4 in 10 insured spouses have only Group Life Insurance coverage.</a:t>
            </a:r>
          </a:p>
          <a:p>
            <a:pPr lvl="1"/>
            <a:r>
              <a:rPr lang="en-US" sz="1800" dirty="0"/>
              <a:t>People insured only through Group Life Insurance have the lowest average amount of coverage (underinsured).</a:t>
            </a:r>
          </a:p>
          <a:p>
            <a:pPr lvl="1"/>
            <a:endParaRPr lang="en-US" dirty="0"/>
          </a:p>
        </p:txBody>
      </p:sp>
      <p:sp>
        <p:nvSpPr>
          <p:cNvPr id="4" name="Slide Number Placeholder 3"/>
          <p:cNvSpPr>
            <a:spLocks noGrp="1"/>
          </p:cNvSpPr>
          <p:nvPr>
            <p:ph type="sldNum" sz="quarter" idx="4"/>
          </p:nvPr>
        </p:nvSpPr>
        <p:spPr/>
        <p:txBody>
          <a:bodyPr/>
          <a:lstStyle/>
          <a:p>
            <a:fld id="{6B95794B-D95E-40E3-B34F-1C379F173910}" type="slidenum">
              <a:rPr lang="en-US" smtClean="0"/>
              <a:pPr/>
              <a:t>22</a:t>
            </a:fld>
            <a:endParaRPr lang="en-US" dirty="0"/>
          </a:p>
        </p:txBody>
      </p:sp>
      <p:sp>
        <p:nvSpPr>
          <p:cNvPr id="5" name="Rectangle 4"/>
          <p:cNvSpPr/>
          <p:nvPr/>
        </p:nvSpPr>
        <p:spPr>
          <a:xfrm>
            <a:off x="324447" y="4450404"/>
            <a:ext cx="5875929" cy="553998"/>
          </a:xfrm>
          <a:prstGeom prst="rect">
            <a:avLst/>
          </a:prstGeom>
        </p:spPr>
        <p:txBody>
          <a:bodyPr wrap="square">
            <a:spAutoFit/>
          </a:bodyPr>
          <a:lstStyle/>
          <a:p>
            <a:pPr marL="0" lvl="1"/>
            <a:r>
              <a:rPr lang="en-US" sz="1000" dirty="0">
                <a:solidFill>
                  <a:prstClr val="black"/>
                </a:solidFill>
                <a:latin typeface="+mn-lt"/>
              </a:rPr>
              <a:t>Source: Life Insurance Marketing Research Association (LIMRA), Facts on Life Insurance 2015, released September 2015;  </a:t>
            </a:r>
            <a:r>
              <a:rPr lang="en-US" sz="1000" dirty="0">
                <a:solidFill>
                  <a:prstClr val="black"/>
                </a:solidFill>
                <a:latin typeface="+mn-lt"/>
                <a:hlinkClick r:id="rId3"/>
              </a:rPr>
              <a:t>http://www.limra.com/uploadedFiles/limra.com/LIMRA_Root/Posts/PR/_Media/PDFs/2015-LIAM-Fact-Sheet.pdf</a:t>
            </a:r>
            <a:r>
              <a:rPr lang="en-US" sz="1000" dirty="0">
                <a:solidFill>
                  <a:prstClr val="black"/>
                </a:solidFill>
                <a:latin typeface="+mn-lt"/>
              </a:rPr>
              <a:t>; ACLI Facts About the U.S. Life Insurance Industry</a:t>
            </a:r>
            <a:endParaRPr lang="en-US" sz="1000" dirty="0">
              <a:latin typeface="+mn-lt"/>
            </a:endParaRPr>
          </a:p>
        </p:txBody>
      </p:sp>
    </p:spTree>
    <p:extLst>
      <p:ext uri="{BB962C8B-B14F-4D97-AF65-F5344CB8AC3E}">
        <p14:creationId xmlns:p14="http://schemas.microsoft.com/office/powerpoint/2010/main" val="2146516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154"/>
            <a:ext cx="6858000" cy="685800"/>
          </a:xfrm>
        </p:spPr>
        <p:txBody>
          <a:bodyPr/>
          <a:lstStyle/>
          <a:p>
            <a:r>
              <a:rPr lang="en-US" sz="2800" dirty="0"/>
              <a:t>Myth: Buy Term and Invest the Difference*</a:t>
            </a:r>
          </a:p>
        </p:txBody>
      </p:sp>
      <p:sp>
        <p:nvSpPr>
          <p:cNvPr id="3" name="Content Placeholder 2"/>
          <p:cNvSpPr>
            <a:spLocks noGrp="1"/>
          </p:cNvSpPr>
          <p:nvPr>
            <p:ph type="body" sz="quarter" idx="12"/>
          </p:nvPr>
        </p:nvSpPr>
        <p:spPr>
          <a:xfrm>
            <a:off x="296272" y="900265"/>
            <a:ext cx="4428128" cy="3625454"/>
          </a:xfrm>
        </p:spPr>
        <p:txBody>
          <a:bodyPr/>
          <a:lstStyle/>
          <a:p>
            <a:r>
              <a:rPr lang="en-US" sz="1800" dirty="0"/>
              <a:t>For decades the rally cry of many Advisors has been for clients to buy inexpensive term rather than more expensive permanent life  insurance </a:t>
            </a:r>
          </a:p>
          <a:p>
            <a:pPr lvl="1"/>
            <a:r>
              <a:rPr lang="en-US" sz="1600" dirty="0"/>
              <a:t>The problem is most clients never execute the second part of the equation, leaving many of them uninsured in later life and unprepared for retirement. </a:t>
            </a:r>
          </a:p>
          <a:p>
            <a:r>
              <a:rPr lang="en-US" sz="1800" dirty="0"/>
              <a:t>Traditional BTID models, ignore the valuable options of permanent life insurance such as the flexibility to borrow against the cash value or to take tax-free-distributions</a:t>
            </a:r>
            <a:r>
              <a:rPr lang="en-US" sz="2000" dirty="0"/>
              <a:t>.</a:t>
            </a:r>
          </a:p>
        </p:txBody>
      </p:sp>
      <p:sp>
        <p:nvSpPr>
          <p:cNvPr id="4" name="Slide Number Placeholder 3"/>
          <p:cNvSpPr>
            <a:spLocks noGrp="1"/>
          </p:cNvSpPr>
          <p:nvPr>
            <p:ph type="sldNum" sz="quarter" idx="4"/>
          </p:nvPr>
        </p:nvSpPr>
        <p:spPr/>
        <p:txBody>
          <a:bodyPr/>
          <a:lstStyle/>
          <a:p>
            <a:fld id="{6B95794B-D95E-40E3-B34F-1C379F173910}" type="slidenum">
              <a:rPr lang="en-US" smtClean="0"/>
              <a:pPr/>
              <a:t>23</a:t>
            </a:fld>
            <a:endParaRPr lang="en-US" dirty="0"/>
          </a:p>
        </p:txBody>
      </p:sp>
      <p:sp>
        <p:nvSpPr>
          <p:cNvPr id="6" name="Rectangle 5"/>
          <p:cNvSpPr/>
          <p:nvPr/>
        </p:nvSpPr>
        <p:spPr>
          <a:xfrm>
            <a:off x="529135" y="4629998"/>
            <a:ext cx="5571129" cy="400110"/>
          </a:xfrm>
          <a:prstGeom prst="rect">
            <a:avLst/>
          </a:prstGeom>
        </p:spPr>
        <p:txBody>
          <a:bodyPr wrap="square">
            <a:spAutoFit/>
          </a:bodyPr>
          <a:lstStyle/>
          <a:p>
            <a:r>
              <a:rPr lang="en-US" sz="1000" dirty="0">
                <a:solidFill>
                  <a:prstClr val="black"/>
                </a:solidFill>
                <a:latin typeface="Times New Roman"/>
              </a:rPr>
              <a:t>Source:  Professor David Babbel, Wharton School of Business; co-author of  “Buy Term and Invest the Difference Revisited,” published in the Journal of Financial Services Professionals; May 2015 . </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03399"/>
            <a:ext cx="1905423" cy="2667000"/>
          </a:xfrm>
          <a:prstGeom prst="rect">
            <a:avLst/>
          </a:prstGeom>
          <a:noFill/>
          <a:ln w="381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4876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6B95794B-D95E-40E3-B34F-1C379F173910}" type="slidenum">
              <a:rPr lang="en-US" smtClean="0">
                <a:solidFill>
                  <a:prstClr val="white">
                    <a:lumMod val="50000"/>
                  </a:prstClr>
                </a:solidFill>
              </a:rPr>
              <a:pPr>
                <a:defRPr/>
              </a:pPr>
              <a:t>24</a:t>
            </a:fld>
            <a:endParaRPr lang="en-US" dirty="0">
              <a:solidFill>
                <a:prstClr val="white">
                  <a:lumMod val="50000"/>
                </a:prstClr>
              </a:solidFill>
            </a:endParaRPr>
          </a:p>
        </p:txBody>
      </p:sp>
      <p:sp>
        <p:nvSpPr>
          <p:cNvPr id="4" name="Rectangle 3"/>
          <p:cNvSpPr/>
          <p:nvPr/>
        </p:nvSpPr>
        <p:spPr>
          <a:xfrm>
            <a:off x="671512" y="1200150"/>
            <a:ext cx="5562600" cy="2954655"/>
          </a:xfrm>
          <a:prstGeom prst="rect">
            <a:avLst/>
          </a:prstGeom>
        </p:spPr>
        <p:txBody>
          <a:bodyPr wrap="square">
            <a:spAutoFit/>
          </a:bodyPr>
          <a:lstStyle/>
          <a:p>
            <a:r>
              <a:rPr lang="en-US" dirty="0">
                <a:solidFill>
                  <a:prstClr val="black"/>
                </a:solidFill>
                <a:latin typeface="Arial" panose="020B0604020202020204" pitchFamily="34" charset="0"/>
                <a:cs typeface="Arial" panose="020B0604020202020204" pitchFamily="34" charset="0"/>
              </a:rPr>
              <a:t>“Our study sheds light on Wall Street guidance that has been taken as an article of faith, but that clearly under-performs for many who follow it. Without question, the American people deserve better than BTID. With a national retirement savings deficit of about $4.13 trillion for all U.S. households,* Americans need sound and realistic financial guidance that they can rely on, which this study aims to provide.”</a:t>
            </a:r>
          </a:p>
          <a:p>
            <a:pPr algn="r"/>
            <a:r>
              <a:rPr lang="en-US" dirty="0">
                <a:solidFill>
                  <a:prstClr val="black"/>
                </a:solidFill>
              </a:rPr>
              <a:t>~ D</a:t>
            </a:r>
            <a:r>
              <a:rPr lang="en-US" sz="2400" dirty="0">
                <a:solidFill>
                  <a:prstClr val="black"/>
                </a:solidFill>
              </a:rPr>
              <a:t>avid Babbel</a:t>
            </a:r>
          </a:p>
        </p:txBody>
      </p:sp>
    </p:spTree>
    <p:extLst>
      <p:ext uri="{BB962C8B-B14F-4D97-AF65-F5344CB8AC3E}">
        <p14:creationId xmlns:p14="http://schemas.microsoft.com/office/powerpoint/2010/main" val="3706185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6B95794B-D95E-40E3-B34F-1C379F173910}" type="slidenum">
              <a:rPr lang="en-US" smtClean="0">
                <a:solidFill>
                  <a:prstClr val="white">
                    <a:lumMod val="50000"/>
                  </a:prstClr>
                </a:solidFill>
              </a:rPr>
              <a:pPr>
                <a:defRPr/>
              </a:pPr>
              <a:t>25</a:t>
            </a:fld>
            <a:endParaRPr lang="en-US" dirty="0">
              <a:solidFill>
                <a:prstClr val="white">
                  <a:lumMod val="50000"/>
                </a:prstClr>
              </a:solidFill>
            </a:endParaRPr>
          </a:p>
        </p:txBody>
      </p:sp>
      <p:sp>
        <p:nvSpPr>
          <p:cNvPr id="4" name="TextBox 3"/>
          <p:cNvSpPr txBox="1"/>
          <p:nvPr/>
        </p:nvSpPr>
        <p:spPr>
          <a:xfrm>
            <a:off x="685800" y="1756266"/>
            <a:ext cx="5429250" cy="1508105"/>
          </a:xfrm>
          <a:prstGeom prst="rect">
            <a:avLst/>
          </a:prstGeom>
          <a:noFill/>
        </p:spPr>
        <p:txBody>
          <a:bodyPr wrap="square" rtlCol="0">
            <a:spAutoFit/>
          </a:bodyPr>
          <a:lstStyle/>
          <a:p>
            <a:pPr algn="ctr" eaLnBrk="1" hangingPunct="1"/>
            <a:r>
              <a:rPr lang="en-US" sz="2800" b="1" dirty="0">
                <a:solidFill>
                  <a:prstClr val="black"/>
                </a:solidFill>
                <a:latin typeface="Times New Roman" pitchFamily="18" charset="0"/>
                <a:cs typeface="Arial" charset="0"/>
              </a:rPr>
              <a:t>Advanced Planning Life Insurance Strategies</a:t>
            </a:r>
          </a:p>
          <a:p>
            <a:pPr algn="ctr" eaLnBrk="1" hangingPunct="1"/>
            <a:endParaRPr lang="en-US" sz="3600" b="1" dirty="0">
              <a:solidFill>
                <a:prstClr val="black"/>
              </a:solidFill>
              <a:latin typeface="Times New Roman" pitchFamily="18" charset="0"/>
              <a:cs typeface="Arial" charset="0"/>
            </a:endParaRPr>
          </a:p>
        </p:txBody>
      </p:sp>
      <p:sp>
        <p:nvSpPr>
          <p:cNvPr id="5" name="TextBox 4">
            <a:extLst>
              <a:ext uri="{FF2B5EF4-FFF2-40B4-BE49-F238E27FC236}">
                <a16:creationId xmlns:a16="http://schemas.microsoft.com/office/drawing/2014/main" id="{D1717C49-7F72-48F7-8099-0B8D10F9681E}"/>
              </a:ext>
            </a:extLst>
          </p:cNvPr>
          <p:cNvSpPr txBox="1"/>
          <p:nvPr/>
        </p:nvSpPr>
        <p:spPr>
          <a:xfrm>
            <a:off x="1052512" y="2952750"/>
            <a:ext cx="4800599" cy="923330"/>
          </a:xfrm>
          <a:prstGeom prst="rect">
            <a:avLst/>
          </a:prstGeom>
          <a:noFill/>
        </p:spPr>
        <p:txBody>
          <a:bodyPr wrap="square">
            <a:spAutoFit/>
          </a:bodyPr>
          <a:lstStyle/>
          <a:p>
            <a:pPr algn="ctr"/>
            <a:r>
              <a:rPr lang="en-US" sz="1800" i="1" dirty="0">
                <a:solidFill>
                  <a:prstClr val="black"/>
                </a:solidFill>
              </a:rPr>
              <a:t>Permanent CVLI as a </a:t>
            </a:r>
          </a:p>
          <a:p>
            <a:pPr algn="ctr"/>
            <a:r>
              <a:rPr lang="en-US" sz="1800" i="1" dirty="0">
                <a:solidFill>
                  <a:prstClr val="black"/>
                </a:solidFill>
              </a:rPr>
              <a:t>tax-free </a:t>
            </a:r>
            <a:r>
              <a:rPr lang="en-US" sz="1800" i="1" u="sng" dirty="0">
                <a:solidFill>
                  <a:prstClr val="black"/>
                </a:solidFill>
              </a:rPr>
              <a:t>supplemental </a:t>
            </a:r>
            <a:r>
              <a:rPr lang="en-US" sz="1800" i="1" dirty="0">
                <a:solidFill>
                  <a:prstClr val="black"/>
                </a:solidFill>
              </a:rPr>
              <a:t>retirement savings vehicle.</a:t>
            </a:r>
          </a:p>
        </p:txBody>
      </p:sp>
    </p:spTree>
    <p:extLst>
      <p:ext uri="{BB962C8B-B14F-4D97-AF65-F5344CB8AC3E}">
        <p14:creationId xmlns:p14="http://schemas.microsoft.com/office/powerpoint/2010/main" val="1943053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Life Insurance</a:t>
            </a:r>
          </a:p>
        </p:txBody>
      </p:sp>
      <p:sp>
        <p:nvSpPr>
          <p:cNvPr id="3" name="Content Placeholder 2"/>
          <p:cNvSpPr>
            <a:spLocks noGrp="1"/>
          </p:cNvSpPr>
          <p:nvPr>
            <p:ph type="body" sz="quarter" idx="12"/>
          </p:nvPr>
        </p:nvSpPr>
        <p:spPr/>
        <p:txBody>
          <a:bodyPr/>
          <a:lstStyle/>
          <a:p>
            <a:r>
              <a:rPr lang="en-US" sz="2000" dirty="0"/>
              <a:t>Permanent life insurance consists of an insurance protection component (term insurance) plus a savings component (CV).</a:t>
            </a:r>
          </a:p>
          <a:p>
            <a:pPr lvl="1"/>
            <a:r>
              <a:rPr lang="en-US" sz="1800" dirty="0"/>
              <a:t>Savings component provides strong tax advantages under the Internal Revenue Code (IRC).</a:t>
            </a:r>
          </a:p>
          <a:p>
            <a:r>
              <a:rPr lang="en-US" sz="2000" dirty="0"/>
              <a:t>So, the question:</a:t>
            </a:r>
          </a:p>
          <a:p>
            <a:pPr lvl="1"/>
            <a:r>
              <a:rPr lang="en-US" sz="2000" dirty="0"/>
              <a:t>Should a client who needs insurance “buy term and invest the difference”?  Or </a:t>
            </a:r>
          </a:p>
          <a:p>
            <a:pPr lvl="1"/>
            <a:r>
              <a:rPr lang="en-US" sz="2000" dirty="0"/>
              <a:t>Should a client use the CV as a tax-deferred savings vehicle for tax-free supplemental retirement income?</a:t>
            </a:r>
          </a:p>
          <a:p>
            <a:pPr lvl="1"/>
            <a:r>
              <a:rPr lang="en-US" sz="2000" dirty="0"/>
              <a:t> </a:t>
            </a:r>
          </a:p>
        </p:txBody>
      </p:sp>
      <p:sp>
        <p:nvSpPr>
          <p:cNvPr id="4" name="Slide Number Placeholder 3"/>
          <p:cNvSpPr>
            <a:spLocks noGrp="1"/>
          </p:cNvSpPr>
          <p:nvPr>
            <p:ph type="sldNum" sz="quarter" idx="4"/>
          </p:nvPr>
        </p:nvSpPr>
        <p:spPr/>
        <p:txBody>
          <a:bodyPr/>
          <a:lstStyle/>
          <a:p>
            <a:fld id="{6B95794B-D95E-40E3-B34F-1C379F173910}" type="slidenum">
              <a:rPr lang="en-US" smtClean="0"/>
              <a:pPr/>
              <a:t>26</a:t>
            </a:fld>
            <a:endParaRPr lang="en-US" dirty="0"/>
          </a:p>
        </p:txBody>
      </p:sp>
    </p:spTree>
    <p:extLst>
      <p:ext uri="{BB962C8B-B14F-4D97-AF65-F5344CB8AC3E}">
        <p14:creationId xmlns:p14="http://schemas.microsoft.com/office/powerpoint/2010/main" val="951735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Tax Benefits of Life Insurance</a:t>
            </a:r>
          </a:p>
        </p:txBody>
      </p:sp>
      <p:sp>
        <p:nvSpPr>
          <p:cNvPr id="3" name="Content Placeholder 2"/>
          <p:cNvSpPr>
            <a:spLocks noGrp="1"/>
          </p:cNvSpPr>
          <p:nvPr>
            <p:ph type="body" sz="quarter" idx="12"/>
          </p:nvPr>
        </p:nvSpPr>
        <p:spPr>
          <a:xfrm>
            <a:off x="286038" y="900265"/>
            <a:ext cx="6343362" cy="3625454"/>
          </a:xfrm>
        </p:spPr>
        <p:txBody>
          <a:bodyPr/>
          <a:lstStyle/>
          <a:p>
            <a:pPr lvl="0"/>
            <a:r>
              <a:rPr lang="en-US" sz="1800" dirty="0"/>
              <a:t>Income Taxation of Death Benefits</a:t>
            </a:r>
          </a:p>
          <a:p>
            <a:pPr lvl="1"/>
            <a:r>
              <a:rPr lang="en-US" sz="1600" dirty="0"/>
              <a:t>IRC § 101(a) life insurance death benefit is entirely income tax free</a:t>
            </a:r>
          </a:p>
          <a:p>
            <a:r>
              <a:rPr lang="en-US" sz="1800" dirty="0"/>
              <a:t>Income Taxation of Benefits Received During Life  </a:t>
            </a:r>
          </a:p>
          <a:p>
            <a:pPr lvl="1"/>
            <a:r>
              <a:rPr lang="en-US" sz="1600" dirty="0"/>
              <a:t>IRC § 7702(g):  Any growth/gains on the cash value within a life insurance policy are not taxable each year, as long as the policy is not a Modified Endowment Contract (MEC). </a:t>
            </a:r>
          </a:p>
          <a:p>
            <a:pPr lvl="2"/>
            <a:r>
              <a:rPr lang="en-US" sz="1400" dirty="0"/>
              <a:t>IRC 7702A: A MEC is an overfunded life insurance policy in which premium payments exceed the 7-pay test. The 7-pay test measures the premium required to fully fund the policy in a 7-year period.  </a:t>
            </a:r>
          </a:p>
          <a:p>
            <a:pPr lvl="1"/>
            <a:r>
              <a:rPr lang="en-US" sz="1600" dirty="0"/>
              <a:t>IRC § 72(e)(5):  If the policy is fully surrendered – which means by definition all principal and all gains were withdrawn (at once) – any gains are fully taxable as ordinary income. </a:t>
            </a:r>
          </a:p>
          <a:p>
            <a:endParaRPr lang="en-US" dirty="0"/>
          </a:p>
          <a:p>
            <a:endParaRPr lang="en-US" dirty="0"/>
          </a:p>
        </p:txBody>
      </p:sp>
      <p:sp>
        <p:nvSpPr>
          <p:cNvPr id="4" name="Slide Number Placeholder 3"/>
          <p:cNvSpPr>
            <a:spLocks noGrp="1"/>
          </p:cNvSpPr>
          <p:nvPr>
            <p:ph type="sldNum" sz="quarter" idx="4"/>
          </p:nvPr>
        </p:nvSpPr>
        <p:spPr/>
        <p:txBody>
          <a:bodyPr/>
          <a:lstStyle/>
          <a:p>
            <a:fld id="{6B95794B-D95E-40E3-B34F-1C379F173910}" type="slidenum">
              <a:rPr lang="en-US" smtClean="0"/>
              <a:pPr/>
              <a:t>27</a:t>
            </a:fld>
            <a:endParaRPr lang="en-US" dirty="0"/>
          </a:p>
        </p:txBody>
      </p:sp>
    </p:spTree>
    <p:extLst>
      <p:ext uri="{BB962C8B-B14F-4D97-AF65-F5344CB8AC3E}">
        <p14:creationId xmlns:p14="http://schemas.microsoft.com/office/powerpoint/2010/main" val="2601504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Benefits Received During Life</a:t>
            </a:r>
          </a:p>
        </p:txBody>
      </p:sp>
      <p:sp>
        <p:nvSpPr>
          <p:cNvPr id="3" name="Content Placeholder 2"/>
          <p:cNvSpPr>
            <a:spLocks noGrp="1"/>
          </p:cNvSpPr>
          <p:nvPr>
            <p:ph type="body" sz="quarter" idx="12"/>
          </p:nvPr>
        </p:nvSpPr>
        <p:spPr>
          <a:xfrm>
            <a:off x="296272" y="900265"/>
            <a:ext cx="6333128" cy="3625454"/>
          </a:xfrm>
        </p:spPr>
        <p:txBody>
          <a:bodyPr/>
          <a:lstStyle/>
          <a:p>
            <a:r>
              <a:rPr lang="en-US" sz="1800" dirty="0"/>
              <a:t>Policy Loan:  IRC § 72(e)(5)(A)(i):  </a:t>
            </a:r>
          </a:p>
          <a:p>
            <a:pPr lvl="1"/>
            <a:r>
              <a:rPr lang="en-US" sz="1600" dirty="0"/>
              <a:t>Policy loans from a life insurance contract (not a MEC) are not treated as distributions (tax-free).</a:t>
            </a:r>
          </a:p>
          <a:p>
            <a:r>
              <a:rPr lang="en-US" sz="1800" dirty="0"/>
              <a:t>Policy Withdrawals/Distributions:  IRC § 72(e)(5)(C):  </a:t>
            </a:r>
          </a:p>
          <a:p>
            <a:pPr lvl="1"/>
            <a:r>
              <a:rPr lang="en-US" sz="1600" dirty="0"/>
              <a:t>Distributions are treated first as a return of principal (investment in the contract), and gains are only taxable after all costs basis has been recovered (FIFO).” (MEC are taxed gains first--LIFO).</a:t>
            </a:r>
          </a:p>
          <a:p>
            <a:r>
              <a:rPr lang="en-US" sz="1800" dirty="0"/>
              <a:t>Cost Basis: IRC § 72(e)(6):  </a:t>
            </a:r>
          </a:p>
          <a:p>
            <a:pPr lvl="1"/>
            <a:r>
              <a:rPr lang="en-US" sz="1600" dirty="0"/>
              <a:t>Cost basis is equal to the total premiums paid for the policy, reduced by any prior distributions/dividends. </a:t>
            </a:r>
          </a:p>
          <a:p>
            <a:r>
              <a:rPr lang="en-US" sz="1800" dirty="0"/>
              <a:t>Tax-free Dividends: IRC § 72(e)(4)(B)</a:t>
            </a:r>
          </a:p>
          <a:p>
            <a:pPr lvl="1"/>
            <a:r>
              <a:rPr lang="en-US" sz="1600" dirty="0"/>
              <a:t>Dividends are not included in gross income (return of premium).</a:t>
            </a:r>
          </a:p>
          <a:p>
            <a:r>
              <a:rPr lang="en-US" dirty="0"/>
              <a:t> </a:t>
            </a:r>
          </a:p>
        </p:txBody>
      </p:sp>
      <p:sp>
        <p:nvSpPr>
          <p:cNvPr id="4" name="Slide Number Placeholder 3"/>
          <p:cNvSpPr>
            <a:spLocks noGrp="1"/>
          </p:cNvSpPr>
          <p:nvPr>
            <p:ph type="sldNum" sz="quarter" idx="4"/>
          </p:nvPr>
        </p:nvSpPr>
        <p:spPr/>
        <p:txBody>
          <a:bodyPr/>
          <a:lstStyle/>
          <a:p>
            <a:fld id="{6B95794B-D95E-40E3-B34F-1C379F173910}" type="slidenum">
              <a:rPr lang="en-US" smtClean="0"/>
              <a:pPr/>
              <a:t>28</a:t>
            </a:fld>
            <a:endParaRPr lang="en-US" dirty="0"/>
          </a:p>
        </p:txBody>
      </p:sp>
    </p:spTree>
    <p:extLst>
      <p:ext uri="{BB962C8B-B14F-4D97-AF65-F5344CB8AC3E}">
        <p14:creationId xmlns:p14="http://schemas.microsoft.com/office/powerpoint/2010/main" val="133926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Loan Treatment</a:t>
            </a:r>
          </a:p>
        </p:txBody>
      </p:sp>
      <p:sp>
        <p:nvSpPr>
          <p:cNvPr id="3" name="Content Placeholder 2"/>
          <p:cNvSpPr>
            <a:spLocks noGrp="1"/>
          </p:cNvSpPr>
          <p:nvPr>
            <p:ph type="body" sz="quarter" idx="12"/>
          </p:nvPr>
        </p:nvSpPr>
        <p:spPr/>
        <p:txBody>
          <a:bodyPr/>
          <a:lstStyle/>
          <a:p>
            <a:r>
              <a:rPr lang="en-US" sz="2000" dirty="0"/>
              <a:t>Policy owner can borrow against the policy without incurring any tax consequences</a:t>
            </a:r>
          </a:p>
          <a:p>
            <a:pPr lvl="1"/>
            <a:r>
              <a:rPr lang="en-US" sz="1800" dirty="0"/>
              <a:t>Technically a life insurance policy loan is really nothing more than a personal loan from the life insurance company, for which the CV of the policy is collateral for the loan (at favorable rates)</a:t>
            </a:r>
          </a:p>
          <a:p>
            <a:r>
              <a:rPr lang="en-US" sz="2000" dirty="0"/>
              <a:t>Repay the loan prior to death (tax free)</a:t>
            </a:r>
          </a:p>
          <a:p>
            <a:r>
              <a:rPr lang="en-US" sz="2000" dirty="0"/>
              <a:t>Repay the loan at death (reduction of DB)</a:t>
            </a:r>
          </a:p>
        </p:txBody>
      </p:sp>
      <p:sp>
        <p:nvSpPr>
          <p:cNvPr id="4" name="Slide Number Placeholder 3"/>
          <p:cNvSpPr>
            <a:spLocks noGrp="1"/>
          </p:cNvSpPr>
          <p:nvPr>
            <p:ph type="sldNum" sz="quarter" idx="4"/>
          </p:nvPr>
        </p:nvSpPr>
        <p:spPr/>
        <p:txBody>
          <a:bodyPr/>
          <a:lstStyle/>
          <a:p>
            <a:pPr>
              <a:defRPr/>
            </a:pPr>
            <a:fld id="{6B95794B-D95E-40E3-B34F-1C379F173910}" type="slidenum">
              <a:rPr lang="en-US" smtClean="0">
                <a:solidFill>
                  <a:prstClr val="white">
                    <a:lumMod val="50000"/>
                  </a:prstClr>
                </a:solidFill>
              </a:rPr>
              <a:pPr>
                <a:defRPr/>
              </a:pPr>
              <a:t>29</a:t>
            </a:fld>
            <a:endParaRPr lang="en-US" dirty="0">
              <a:solidFill>
                <a:prstClr val="white">
                  <a:lumMod val="50000"/>
                </a:prstClr>
              </a:solidFill>
            </a:endParaRPr>
          </a:p>
        </p:txBody>
      </p:sp>
    </p:spTree>
    <p:extLst>
      <p:ext uri="{BB962C8B-B14F-4D97-AF65-F5344CB8AC3E}">
        <p14:creationId xmlns:p14="http://schemas.microsoft.com/office/powerpoint/2010/main" val="180981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6" name="Content Placeholder 5"/>
          <p:cNvSpPr>
            <a:spLocks noGrp="1"/>
          </p:cNvSpPr>
          <p:nvPr>
            <p:ph type="body" sz="quarter" idx="12"/>
          </p:nvPr>
        </p:nvSpPr>
        <p:spPr>
          <a:xfrm>
            <a:off x="152400" y="900265"/>
            <a:ext cx="4191000" cy="3625454"/>
          </a:xfrm>
        </p:spPr>
        <p:txBody>
          <a:bodyPr/>
          <a:lstStyle/>
          <a:p>
            <a:pPr lvl="0"/>
            <a:r>
              <a:rPr lang="en-US" sz="2400" dirty="0"/>
              <a:t>What we will cover today…</a:t>
            </a:r>
          </a:p>
          <a:p>
            <a:pPr lvl="1"/>
            <a:r>
              <a:rPr lang="en-US" sz="2000" dirty="0"/>
              <a:t>Role of Life Insurance </a:t>
            </a:r>
          </a:p>
          <a:p>
            <a:pPr lvl="1"/>
            <a:r>
              <a:rPr lang="en-US" sz="2000" dirty="0"/>
              <a:t>Your Role As the Financial Advisor</a:t>
            </a:r>
          </a:p>
          <a:p>
            <a:pPr lvl="1"/>
            <a:r>
              <a:rPr lang="en-US" sz="2000" dirty="0"/>
              <a:t>Advanced Planning Life Insurance Planning Strategies </a:t>
            </a:r>
          </a:p>
          <a:p>
            <a:pPr lvl="1"/>
            <a:endParaRPr lang="en-US" dirty="0"/>
          </a:p>
          <a:p>
            <a:pPr lvl="1"/>
            <a:endParaRPr lang="en-US" dirty="0"/>
          </a:p>
          <a:p>
            <a:endParaRPr lang="en-US" dirty="0"/>
          </a:p>
        </p:txBody>
      </p:sp>
      <p:sp>
        <p:nvSpPr>
          <p:cNvPr id="4" name="Slide Number Placeholder 3"/>
          <p:cNvSpPr>
            <a:spLocks noGrp="1"/>
          </p:cNvSpPr>
          <p:nvPr>
            <p:ph type="sldNum" sz="quarter" idx="4"/>
          </p:nvPr>
        </p:nvSpPr>
        <p:spPr/>
        <p:txBody>
          <a:bodyPr/>
          <a:lstStyle/>
          <a:p>
            <a:fld id="{6B95794B-D95E-40E3-B34F-1C379F173910}" type="slidenum">
              <a:rPr lang="en-US" smtClean="0"/>
              <a:pPr/>
              <a:t>3</a:t>
            </a:fld>
            <a:endParaRPr lang="en-US"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971551"/>
            <a:ext cx="2209801" cy="2514600"/>
          </a:xfrm>
          <a:prstGeom prst="rect">
            <a:avLst/>
          </a:prstGeom>
          <a:noFill/>
          <a:ln w="571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259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6" name="Content Placeholder 5"/>
          <p:cNvSpPr>
            <a:spLocks noGrp="1"/>
          </p:cNvSpPr>
          <p:nvPr>
            <p:ph type="body" sz="quarter" idx="12"/>
          </p:nvPr>
        </p:nvSpPr>
        <p:spPr>
          <a:xfrm>
            <a:off x="2590800" y="1743039"/>
            <a:ext cx="3903157" cy="1366685"/>
          </a:xfrm>
        </p:spPr>
        <p:txBody>
          <a:bodyPr/>
          <a:lstStyle/>
          <a:p>
            <a:pPr marL="0" indent="0" algn="ctr">
              <a:buNone/>
            </a:pPr>
            <a:r>
              <a:rPr lang="en-US" sz="2400" dirty="0"/>
              <a:t>“Life insurance is the greatest and most underutilized loophole in the tax code.”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038" y="1012107"/>
            <a:ext cx="2076162" cy="2474043"/>
          </a:xfrm>
          <a:prstGeom prst="rect">
            <a:avLst/>
          </a:prstGeom>
          <a:ln w="57150">
            <a:solidFill>
              <a:schemeClr val="tx2"/>
            </a:solidFill>
          </a:ln>
        </p:spPr>
      </p:pic>
      <p:sp>
        <p:nvSpPr>
          <p:cNvPr id="9" name="TextBox 8">
            <a:extLst>
              <a:ext uri="{FF2B5EF4-FFF2-40B4-BE49-F238E27FC236}">
                <a16:creationId xmlns:a16="http://schemas.microsoft.com/office/drawing/2014/main" id="{45605C84-9F0E-4331-9A21-DB3181F85359}"/>
              </a:ext>
            </a:extLst>
          </p:cNvPr>
          <p:cNvSpPr txBox="1"/>
          <p:nvPr/>
        </p:nvSpPr>
        <p:spPr>
          <a:xfrm>
            <a:off x="3886200" y="3109724"/>
            <a:ext cx="3434762" cy="369332"/>
          </a:xfrm>
          <a:prstGeom prst="rect">
            <a:avLst/>
          </a:prstGeom>
          <a:noFill/>
        </p:spPr>
        <p:txBody>
          <a:bodyPr wrap="square">
            <a:spAutoFit/>
          </a:bodyPr>
          <a:lstStyle/>
          <a:p>
            <a:pPr algn="ctr"/>
            <a:r>
              <a:rPr lang="en-US" dirty="0"/>
              <a:t>Ed </a:t>
            </a:r>
            <a:r>
              <a:rPr lang="en-US" dirty="0" err="1"/>
              <a:t>Slott</a:t>
            </a:r>
            <a:endParaRPr lang="en-US" dirty="0"/>
          </a:p>
        </p:txBody>
      </p:sp>
    </p:spTree>
    <p:extLst>
      <p:ext uri="{BB962C8B-B14F-4D97-AF65-F5344CB8AC3E}">
        <p14:creationId xmlns:p14="http://schemas.microsoft.com/office/powerpoint/2010/main" val="3080670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6B95794B-D95E-40E3-B34F-1C379F173910}" type="slidenum">
              <a:rPr lang="en-US" smtClean="0">
                <a:solidFill>
                  <a:prstClr val="white">
                    <a:lumMod val="50000"/>
                  </a:prstClr>
                </a:solidFill>
              </a:rPr>
              <a:pPr>
                <a:defRPr/>
              </a:pPr>
              <a:t>31</a:t>
            </a:fld>
            <a:endParaRPr lang="en-US" dirty="0">
              <a:solidFill>
                <a:prstClr val="white">
                  <a:lumMod val="50000"/>
                </a:prstClr>
              </a:solidFill>
            </a:endParaRPr>
          </a:p>
        </p:txBody>
      </p:sp>
      <p:sp>
        <p:nvSpPr>
          <p:cNvPr id="4" name="TextBox 3"/>
          <p:cNvSpPr txBox="1"/>
          <p:nvPr/>
        </p:nvSpPr>
        <p:spPr>
          <a:xfrm>
            <a:off x="685800" y="1756266"/>
            <a:ext cx="5429250" cy="1508105"/>
          </a:xfrm>
          <a:prstGeom prst="rect">
            <a:avLst/>
          </a:prstGeom>
          <a:noFill/>
        </p:spPr>
        <p:txBody>
          <a:bodyPr wrap="square" rtlCol="0">
            <a:spAutoFit/>
          </a:bodyPr>
          <a:lstStyle/>
          <a:p>
            <a:pPr algn="ctr" eaLnBrk="1" hangingPunct="1"/>
            <a:r>
              <a:rPr lang="en-US" sz="2800" b="1" dirty="0">
                <a:solidFill>
                  <a:prstClr val="black"/>
                </a:solidFill>
                <a:latin typeface="Times New Roman" pitchFamily="18" charset="0"/>
                <a:cs typeface="Arial" charset="0"/>
              </a:rPr>
              <a:t>Advanced Planning Life Insurance Strategies</a:t>
            </a:r>
          </a:p>
          <a:p>
            <a:pPr algn="ctr" eaLnBrk="1" hangingPunct="1"/>
            <a:endParaRPr lang="en-US" sz="3600" b="1" dirty="0">
              <a:solidFill>
                <a:prstClr val="black"/>
              </a:solidFill>
              <a:latin typeface="Times New Roman" pitchFamily="18" charset="0"/>
              <a:cs typeface="Arial" charset="0"/>
            </a:endParaRPr>
          </a:p>
        </p:txBody>
      </p:sp>
      <p:sp>
        <p:nvSpPr>
          <p:cNvPr id="5" name="TextBox 4">
            <a:extLst>
              <a:ext uri="{FF2B5EF4-FFF2-40B4-BE49-F238E27FC236}">
                <a16:creationId xmlns:a16="http://schemas.microsoft.com/office/drawing/2014/main" id="{D1717C49-7F72-48F7-8099-0B8D10F9681E}"/>
              </a:ext>
            </a:extLst>
          </p:cNvPr>
          <p:cNvSpPr txBox="1"/>
          <p:nvPr/>
        </p:nvSpPr>
        <p:spPr>
          <a:xfrm>
            <a:off x="1052512" y="2952750"/>
            <a:ext cx="4800599" cy="369332"/>
          </a:xfrm>
          <a:prstGeom prst="rect">
            <a:avLst/>
          </a:prstGeom>
          <a:noFill/>
        </p:spPr>
        <p:txBody>
          <a:bodyPr wrap="square">
            <a:spAutoFit/>
          </a:bodyPr>
          <a:lstStyle/>
          <a:p>
            <a:pPr algn="ctr"/>
            <a:r>
              <a:rPr lang="en-US" sz="1800" i="1" dirty="0">
                <a:solidFill>
                  <a:prstClr val="black"/>
                </a:solidFill>
              </a:rPr>
              <a:t>Spousal Lifetime Access Trust </a:t>
            </a:r>
          </a:p>
        </p:txBody>
      </p:sp>
    </p:spTree>
    <p:extLst>
      <p:ext uri="{BB962C8B-B14F-4D97-AF65-F5344CB8AC3E}">
        <p14:creationId xmlns:p14="http://schemas.microsoft.com/office/powerpoint/2010/main" val="1844740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92" y="89154"/>
            <a:ext cx="6326266" cy="685800"/>
          </a:xfrm>
        </p:spPr>
        <p:txBody>
          <a:bodyPr/>
          <a:lstStyle/>
          <a:p>
            <a:r>
              <a:rPr lang="en-US" sz="3600" dirty="0"/>
              <a:t>Do You Have Clients with … </a:t>
            </a:r>
          </a:p>
        </p:txBody>
      </p:sp>
      <p:sp>
        <p:nvSpPr>
          <p:cNvPr id="3" name="Content Placeholder 2"/>
          <p:cNvSpPr>
            <a:spLocks noGrp="1"/>
          </p:cNvSpPr>
          <p:nvPr>
            <p:ph type="body" sz="quarter" idx="12"/>
          </p:nvPr>
        </p:nvSpPr>
        <p:spPr>
          <a:xfrm>
            <a:off x="167691" y="895350"/>
            <a:ext cx="4275728" cy="3625454"/>
          </a:xfrm>
        </p:spPr>
        <p:txBody>
          <a:bodyPr/>
          <a:lstStyle/>
          <a:p>
            <a:r>
              <a:rPr lang="en-US" sz="2000" dirty="0"/>
              <a:t>The following concerns:</a:t>
            </a:r>
          </a:p>
          <a:p>
            <a:pPr lvl="1"/>
            <a:r>
              <a:rPr lang="en-US" sz="1800" dirty="0"/>
              <a:t>Need for DB protection</a:t>
            </a:r>
          </a:p>
          <a:p>
            <a:pPr lvl="1"/>
            <a:r>
              <a:rPr lang="en-US" sz="1800" dirty="0"/>
              <a:t>Tax planning strategies</a:t>
            </a:r>
          </a:p>
          <a:p>
            <a:pPr lvl="1"/>
            <a:r>
              <a:rPr lang="en-US" sz="1800" dirty="0"/>
              <a:t>Asset Protection</a:t>
            </a:r>
          </a:p>
          <a:p>
            <a:pPr lvl="1"/>
            <a:r>
              <a:rPr lang="en-US" sz="1800" dirty="0"/>
              <a:t>Education Funding</a:t>
            </a:r>
          </a:p>
          <a:p>
            <a:pPr lvl="1"/>
            <a:r>
              <a:rPr lang="en-US" sz="1800" dirty="0"/>
              <a:t>Supplemental tax-free retirement income </a:t>
            </a:r>
          </a:p>
          <a:p>
            <a:pPr lvl="1"/>
            <a:r>
              <a:rPr lang="en-US" sz="1800" dirty="0"/>
              <a:t>Create a legacy but hesitant to let go of control should their financial circumstances change in the future.</a:t>
            </a:r>
          </a:p>
        </p:txBody>
      </p:sp>
      <p:sp>
        <p:nvSpPr>
          <p:cNvPr id="4" name="Slide Number Placeholder 3"/>
          <p:cNvSpPr>
            <a:spLocks noGrp="1"/>
          </p:cNvSpPr>
          <p:nvPr>
            <p:ph type="sldNum" sz="quarter" idx="4"/>
          </p:nvPr>
        </p:nvSpPr>
        <p:spPr/>
        <p:txBody>
          <a:bodyPr/>
          <a:lstStyle/>
          <a:p>
            <a:fld id="{6B95794B-D95E-40E3-B34F-1C379F173910}" type="slidenum">
              <a:rPr lang="en-US" smtClean="0"/>
              <a:pPr/>
              <a:t>32</a:t>
            </a:fld>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446" y="1203170"/>
            <a:ext cx="2137863" cy="2737160"/>
          </a:xfrm>
          <a:prstGeom prst="rect">
            <a:avLst/>
          </a:prstGeom>
          <a:noFill/>
          <a:ln w="571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55591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Solution:  SLAT</a:t>
            </a:r>
          </a:p>
        </p:txBody>
      </p:sp>
      <p:sp>
        <p:nvSpPr>
          <p:cNvPr id="3" name="Content Placeholder 2"/>
          <p:cNvSpPr>
            <a:spLocks noGrp="1"/>
          </p:cNvSpPr>
          <p:nvPr>
            <p:ph type="body" sz="quarter" idx="12"/>
          </p:nvPr>
        </p:nvSpPr>
        <p:spPr/>
        <p:txBody>
          <a:bodyPr/>
          <a:lstStyle/>
          <a:p>
            <a:r>
              <a:rPr lang="en-US" sz="1800" dirty="0"/>
              <a:t>The Spousal Lifetime Access Trust: A lifetime irrevocable trust created for the benefit of the donor’s spouse (and/or children).  Can have dual SLATs. </a:t>
            </a:r>
          </a:p>
          <a:p>
            <a:pPr lvl="1"/>
            <a:r>
              <a:rPr lang="en-US" sz="1600" dirty="0"/>
              <a:t>Functions like a bypass (B) trust but funded during life as opposed to a bypass trust that is funded by bequest when someone passes away</a:t>
            </a:r>
          </a:p>
          <a:p>
            <a:r>
              <a:rPr lang="en-US" sz="1800" dirty="0"/>
              <a:t>As with a bypass trust the SLAT can provide access to:</a:t>
            </a:r>
          </a:p>
          <a:p>
            <a:pPr lvl="1"/>
            <a:r>
              <a:rPr lang="en-US" sz="1600" dirty="0"/>
              <a:t>Just a spouse or a spouse and children, </a:t>
            </a:r>
          </a:p>
          <a:p>
            <a:pPr lvl="1"/>
            <a:r>
              <a:rPr lang="en-US" sz="1600" dirty="0"/>
              <a:t>May automatically distribute income or make income distributions discretionary, and </a:t>
            </a:r>
          </a:p>
          <a:p>
            <a:pPr lvl="1"/>
            <a:r>
              <a:rPr lang="en-US" sz="1600" dirty="0"/>
              <a:t>May prevent any distributions of principal or also allow principal distributions for H, E, M and W, depending on the trustee</a:t>
            </a:r>
          </a:p>
        </p:txBody>
      </p:sp>
      <p:sp>
        <p:nvSpPr>
          <p:cNvPr id="4" name="Slide Number Placeholder 3"/>
          <p:cNvSpPr>
            <a:spLocks noGrp="1"/>
          </p:cNvSpPr>
          <p:nvPr>
            <p:ph type="sldNum" sz="quarter" idx="4"/>
          </p:nvPr>
        </p:nvSpPr>
        <p:spPr/>
        <p:txBody>
          <a:bodyPr/>
          <a:lstStyle/>
          <a:p>
            <a:fld id="{6B95794B-D95E-40E3-B34F-1C379F173910}" type="slidenum">
              <a:rPr lang="en-US" smtClean="0"/>
              <a:pPr/>
              <a:t>33</a:t>
            </a:fld>
            <a:endParaRPr lang="en-US" dirty="0"/>
          </a:p>
        </p:txBody>
      </p:sp>
    </p:spTree>
    <p:extLst>
      <p:ext uri="{BB962C8B-B14F-4D97-AF65-F5344CB8AC3E}">
        <p14:creationId xmlns:p14="http://schemas.microsoft.com/office/powerpoint/2010/main" val="1294918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SLAT Benefits</a:t>
            </a:r>
          </a:p>
        </p:txBody>
      </p:sp>
      <p:sp>
        <p:nvSpPr>
          <p:cNvPr id="3" name="Content Placeholder 2"/>
          <p:cNvSpPr>
            <a:spLocks noGrp="1"/>
          </p:cNvSpPr>
          <p:nvPr>
            <p:ph type="body" sz="quarter" idx="12"/>
          </p:nvPr>
        </p:nvSpPr>
        <p:spPr>
          <a:xfrm>
            <a:off x="296272" y="900265"/>
            <a:ext cx="6333128" cy="3625454"/>
          </a:xfrm>
        </p:spPr>
        <p:txBody>
          <a:bodyPr/>
          <a:lstStyle/>
          <a:p>
            <a:r>
              <a:rPr lang="en-US" sz="1800" dirty="0"/>
              <a:t>The ability for the grantor’s spouse to receive distributions from the trust (during grantor’s lifetime/after grantor’s death): </a:t>
            </a:r>
          </a:p>
          <a:p>
            <a:pPr lvl="1"/>
            <a:r>
              <a:rPr lang="en-US" sz="1600" dirty="0"/>
              <a:t>Grantor may indirectly benefit from the distributions.</a:t>
            </a:r>
          </a:p>
          <a:p>
            <a:r>
              <a:rPr lang="en-US" sz="1800" dirty="0"/>
              <a:t>Other benefits:</a:t>
            </a:r>
          </a:p>
          <a:p>
            <a:pPr lvl="1"/>
            <a:r>
              <a:rPr lang="en-US" sz="1600" dirty="0"/>
              <a:t>Assets in the trust grow income tax free (grantor trust)</a:t>
            </a:r>
          </a:p>
          <a:p>
            <a:pPr lvl="1"/>
            <a:r>
              <a:rPr lang="en-US" sz="1600" dirty="0"/>
              <a:t>Trust beneficiary receipt of DB free of income and estate taxes</a:t>
            </a:r>
          </a:p>
          <a:p>
            <a:pPr lvl="1"/>
            <a:r>
              <a:rPr lang="en-US" sz="1600" dirty="0"/>
              <a:t>Preserving the GST exemption ($11.4/$22.8 million)</a:t>
            </a:r>
          </a:p>
          <a:p>
            <a:pPr lvl="1"/>
            <a:r>
              <a:rPr lang="en-US" sz="1600" dirty="0"/>
              <a:t>Protection of assets from grantor’s and beneficiaries’ creditors</a:t>
            </a:r>
          </a:p>
          <a:p>
            <a:pPr lvl="1"/>
            <a:r>
              <a:rPr lang="en-US" sz="1600" dirty="0"/>
              <a:t>Probate avoidance and management of assets subject to terms of the trust.</a:t>
            </a:r>
          </a:p>
          <a:p>
            <a:r>
              <a:rPr lang="en-US" sz="1800" dirty="0"/>
              <a:t>Maximizes leverage in “decoupled” states. </a:t>
            </a:r>
          </a:p>
        </p:txBody>
      </p:sp>
      <p:sp>
        <p:nvSpPr>
          <p:cNvPr id="4" name="Slide Number Placeholder 3"/>
          <p:cNvSpPr>
            <a:spLocks noGrp="1"/>
          </p:cNvSpPr>
          <p:nvPr>
            <p:ph type="sldNum" sz="quarter" idx="4"/>
          </p:nvPr>
        </p:nvSpPr>
        <p:spPr/>
        <p:txBody>
          <a:bodyPr/>
          <a:lstStyle/>
          <a:p>
            <a:fld id="{6B95794B-D95E-40E3-B34F-1C379F173910}" type="slidenum">
              <a:rPr lang="en-US" smtClean="0"/>
              <a:pPr/>
              <a:t>34</a:t>
            </a:fld>
            <a:endParaRPr lang="en-US" dirty="0"/>
          </a:p>
        </p:txBody>
      </p:sp>
    </p:spTree>
    <p:extLst>
      <p:ext uri="{BB962C8B-B14F-4D97-AF65-F5344CB8AC3E}">
        <p14:creationId xmlns:p14="http://schemas.microsoft.com/office/powerpoint/2010/main" val="3020015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Reciprocal Trust Doctrine</a:t>
            </a:r>
          </a:p>
        </p:txBody>
      </p:sp>
      <p:sp>
        <p:nvSpPr>
          <p:cNvPr id="3" name="Content Placeholder 2"/>
          <p:cNvSpPr>
            <a:spLocks noGrp="1"/>
          </p:cNvSpPr>
          <p:nvPr>
            <p:ph type="body" sz="quarter" idx="12"/>
          </p:nvPr>
        </p:nvSpPr>
        <p:spPr/>
        <p:txBody>
          <a:bodyPr/>
          <a:lstStyle/>
          <a:p>
            <a:r>
              <a:rPr lang="en-US" sz="1800" dirty="0"/>
              <a:t>Avoiding the Reciprocal Trust Doctrine</a:t>
            </a:r>
          </a:p>
          <a:p>
            <a:pPr lvl="1"/>
            <a:r>
              <a:rPr lang="en-US" sz="1600" dirty="0"/>
              <a:t>Which states that if Person A creates a trust for B, and Person B creates an identical (i.e., reciprocal) trust for A, that the courts can “uncross” the trusts and treat the situation as though each person created a trust for his or her own benefit.  </a:t>
            </a:r>
          </a:p>
          <a:p>
            <a:pPr lvl="1"/>
            <a:r>
              <a:rPr lang="en-US" sz="1600" dirty="0"/>
              <a:t>When there is a need to create two SLATS, the following techniques may keep them separate.  They are:</a:t>
            </a:r>
          </a:p>
          <a:p>
            <a:pPr lvl="2"/>
            <a:r>
              <a:rPr lang="en-US" sz="1600" dirty="0"/>
              <a:t>Naming different trustees and naming different beneficiaries</a:t>
            </a:r>
          </a:p>
          <a:p>
            <a:pPr lvl="2"/>
            <a:r>
              <a:rPr lang="en-US" sz="1600" dirty="0"/>
              <a:t>Providing the trust different powers-of-attorney</a:t>
            </a:r>
          </a:p>
          <a:p>
            <a:pPr lvl="2"/>
            <a:r>
              <a:rPr lang="en-US" sz="1600" dirty="0"/>
              <a:t>Space out trusts to be established in different years and with different assets</a:t>
            </a:r>
          </a:p>
          <a:p>
            <a:pPr lvl="1"/>
            <a:endParaRPr lang="en-US" dirty="0"/>
          </a:p>
        </p:txBody>
      </p:sp>
      <p:sp>
        <p:nvSpPr>
          <p:cNvPr id="4" name="Slide Number Placeholder 3"/>
          <p:cNvSpPr>
            <a:spLocks noGrp="1"/>
          </p:cNvSpPr>
          <p:nvPr>
            <p:ph type="sldNum" sz="quarter" idx="4"/>
          </p:nvPr>
        </p:nvSpPr>
        <p:spPr/>
        <p:txBody>
          <a:bodyPr/>
          <a:lstStyle/>
          <a:p>
            <a:fld id="{6B95794B-D95E-40E3-B34F-1C379F173910}" type="slidenum">
              <a:rPr lang="en-US" smtClean="0"/>
              <a:pPr/>
              <a:t>35</a:t>
            </a:fld>
            <a:endParaRPr lang="en-US" dirty="0"/>
          </a:p>
        </p:txBody>
      </p:sp>
    </p:spTree>
    <p:extLst>
      <p:ext uri="{BB962C8B-B14F-4D97-AF65-F5344CB8AC3E}">
        <p14:creationId xmlns:p14="http://schemas.microsoft.com/office/powerpoint/2010/main" val="4066856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154"/>
            <a:ext cx="6781800" cy="685800"/>
          </a:xfrm>
        </p:spPr>
        <p:txBody>
          <a:bodyPr/>
          <a:lstStyle/>
          <a:p>
            <a:r>
              <a:rPr lang="en-US" sz="3200" dirty="0"/>
              <a:t>Grantor’s Spouse Pre-Deceases Grantor</a:t>
            </a:r>
          </a:p>
        </p:txBody>
      </p:sp>
      <p:sp>
        <p:nvSpPr>
          <p:cNvPr id="3" name="Content Placeholder 2"/>
          <p:cNvSpPr>
            <a:spLocks noGrp="1"/>
          </p:cNvSpPr>
          <p:nvPr>
            <p:ph type="body" sz="quarter" idx="12"/>
          </p:nvPr>
        </p:nvSpPr>
        <p:spPr/>
        <p:txBody>
          <a:bodyPr/>
          <a:lstStyle/>
          <a:p>
            <a:r>
              <a:rPr lang="en-US" sz="2000" dirty="0"/>
              <a:t>SLAT will provide upon the death of the grantor’s spouse the trust will divide into separate generation-skipping trusts (GSTs) for the benefit of the grantor’s descendants.</a:t>
            </a:r>
          </a:p>
          <a:p>
            <a:r>
              <a:rPr lang="en-US" sz="2000" dirty="0"/>
              <a:t>Or, can provide access back to the grantor by giving the grantor’s spouse “a limited power of appointment” to appoint assets of the SLAT to a separate trust for the benefit of the grantor upon death of grantor’s spouse (no inclusion in either estate and still maintain asset creditor protection).</a:t>
            </a:r>
          </a:p>
          <a:p>
            <a:endParaRPr lang="en-US" dirty="0"/>
          </a:p>
        </p:txBody>
      </p:sp>
      <p:sp>
        <p:nvSpPr>
          <p:cNvPr id="4" name="Slide Number Placeholder 3"/>
          <p:cNvSpPr>
            <a:spLocks noGrp="1"/>
          </p:cNvSpPr>
          <p:nvPr>
            <p:ph type="sldNum" sz="quarter" idx="4"/>
          </p:nvPr>
        </p:nvSpPr>
        <p:spPr/>
        <p:txBody>
          <a:bodyPr/>
          <a:lstStyle/>
          <a:p>
            <a:fld id="{6B95794B-D95E-40E3-B34F-1C379F173910}" type="slidenum">
              <a:rPr lang="en-US" smtClean="0"/>
              <a:pPr/>
              <a:t>36</a:t>
            </a:fld>
            <a:endParaRPr lang="en-US" dirty="0"/>
          </a:p>
        </p:txBody>
      </p:sp>
    </p:spTree>
    <p:extLst>
      <p:ext uri="{BB962C8B-B14F-4D97-AF65-F5344CB8AC3E}">
        <p14:creationId xmlns:p14="http://schemas.microsoft.com/office/powerpoint/2010/main" val="2400664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Divorce of Spouse</a:t>
            </a:r>
          </a:p>
        </p:txBody>
      </p:sp>
      <p:sp>
        <p:nvSpPr>
          <p:cNvPr id="3" name="Content Placeholder 2"/>
          <p:cNvSpPr>
            <a:spLocks noGrp="1"/>
          </p:cNvSpPr>
          <p:nvPr>
            <p:ph type="body" sz="quarter" idx="12"/>
          </p:nvPr>
        </p:nvSpPr>
        <p:spPr/>
        <p:txBody>
          <a:bodyPr/>
          <a:lstStyle/>
          <a:p>
            <a:r>
              <a:rPr lang="en-US" sz="2400" dirty="0"/>
              <a:t>Divorce may terminate the spouse’s status and may end his/her ability to receive trust distributions.</a:t>
            </a:r>
          </a:p>
          <a:p>
            <a:r>
              <a:rPr lang="en-US" sz="2400" dirty="0"/>
              <a:t>Remarried.  If the grantor spouse remarries, the new spouse may take over as beneficiary of the trust. </a:t>
            </a:r>
          </a:p>
        </p:txBody>
      </p:sp>
      <p:sp>
        <p:nvSpPr>
          <p:cNvPr id="4" name="Slide Number Placeholder 3"/>
          <p:cNvSpPr>
            <a:spLocks noGrp="1"/>
          </p:cNvSpPr>
          <p:nvPr>
            <p:ph type="sldNum" sz="quarter" idx="4"/>
          </p:nvPr>
        </p:nvSpPr>
        <p:spPr/>
        <p:txBody>
          <a:bodyPr/>
          <a:lstStyle/>
          <a:p>
            <a:fld id="{6B95794B-D95E-40E3-B34F-1C379F173910}" type="slidenum">
              <a:rPr lang="en-US" smtClean="0"/>
              <a:pPr/>
              <a:t>37</a:t>
            </a:fld>
            <a:endParaRPr lang="en-US" dirty="0"/>
          </a:p>
        </p:txBody>
      </p:sp>
    </p:spTree>
    <p:extLst>
      <p:ext uri="{BB962C8B-B14F-4D97-AF65-F5344CB8AC3E}">
        <p14:creationId xmlns:p14="http://schemas.microsoft.com/office/powerpoint/2010/main" val="1261371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Slide Number Placeholder 6"/>
          <p:cNvSpPr>
            <a:spLocks noGrp="1"/>
          </p:cNvSpPr>
          <p:nvPr>
            <p:ph type="sldNum" sz="quarter" idx="4"/>
          </p:nvPr>
        </p:nvSpPr>
        <p:spPr/>
        <p:txBody>
          <a:bodyPr/>
          <a:lstStyle/>
          <a:p>
            <a:pPr>
              <a:defRPr/>
            </a:pPr>
            <a:fld id="{6B95794B-D95E-40E3-B34F-1C379F173910}" type="slidenum">
              <a:rPr lang="en-US" smtClean="0">
                <a:solidFill>
                  <a:prstClr val="white">
                    <a:lumMod val="50000"/>
                  </a:prstClr>
                </a:solidFill>
              </a:rPr>
              <a:pPr>
                <a:defRPr/>
              </a:pPr>
              <a:t>38</a:t>
            </a:fld>
            <a:endParaRPr lang="en-US" dirty="0">
              <a:solidFill>
                <a:prstClr val="white">
                  <a:lumMod val="50000"/>
                </a:prstClr>
              </a:solidFill>
            </a:endParaRPr>
          </a:p>
        </p:txBody>
      </p:sp>
      <p:sp>
        <p:nvSpPr>
          <p:cNvPr id="4" name="AutoShape 2" descr="Image result for The End"/>
          <p:cNvSpPr>
            <a:spLocks noChangeAspect="1" noChangeArrowheads="1"/>
          </p:cNvSpPr>
          <p:nvPr/>
        </p:nvSpPr>
        <p:spPr bwMode="auto">
          <a:xfrm>
            <a:off x="-98742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endParaRPr lang="en-US" sz="2400" dirty="0">
              <a:solidFill>
                <a:prstClr val="black"/>
              </a:solidFill>
              <a:latin typeface="Times New Roman"/>
              <a:cs typeface="Arial" charset="0"/>
            </a:endParaRPr>
          </a:p>
        </p:txBody>
      </p:sp>
      <p:sp>
        <p:nvSpPr>
          <p:cNvPr id="5" name="AutoShape 4" descr="Image result for The End"/>
          <p:cNvSpPr>
            <a:spLocks noChangeAspect="1" noChangeArrowheads="1"/>
          </p:cNvSpPr>
          <p:nvPr/>
        </p:nvSpPr>
        <p:spPr bwMode="auto">
          <a:xfrm>
            <a:off x="-835025" y="5955"/>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endParaRPr lang="en-US" sz="2400" dirty="0">
              <a:solidFill>
                <a:prstClr val="black"/>
              </a:solidFill>
              <a:latin typeface="Times New Roman"/>
              <a:cs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314453"/>
            <a:ext cx="4905376" cy="257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540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r>
              <a:rPr lang="en-US" dirty="0"/>
              <a:t>Don’t Forget…</a:t>
            </a:r>
          </a:p>
        </p:txBody>
      </p:sp>
      <p:sp>
        <p:nvSpPr>
          <p:cNvPr id="55299" name="Content Placeholder 3"/>
          <p:cNvSpPr>
            <a:spLocks noGrp="1"/>
          </p:cNvSpPr>
          <p:nvPr>
            <p:ph type="body" sz="quarter" idx="12"/>
          </p:nvPr>
        </p:nvSpPr>
        <p:spPr>
          <a:xfrm>
            <a:off x="296272" y="900265"/>
            <a:ext cx="3666128" cy="3625454"/>
          </a:xfrm>
        </p:spPr>
        <p:txBody>
          <a:bodyPr/>
          <a:lstStyle/>
          <a:p>
            <a:r>
              <a:rPr lang="en-US" dirty="0"/>
              <a:t>Student Information Form</a:t>
            </a:r>
          </a:p>
          <a:p>
            <a:pPr lvl="1"/>
            <a:r>
              <a:rPr lang="en-US" dirty="0"/>
              <a:t>Sign-out</a:t>
            </a:r>
          </a:p>
          <a:p>
            <a:r>
              <a:rPr lang="en-US" dirty="0"/>
              <a:t>Class Evaluation</a:t>
            </a:r>
          </a:p>
        </p:txBody>
      </p:sp>
      <p:sp>
        <p:nvSpPr>
          <p:cNvPr id="6" name="Slide Number Placeholder 5"/>
          <p:cNvSpPr>
            <a:spLocks noGrp="1"/>
          </p:cNvSpPr>
          <p:nvPr>
            <p:ph type="sldNum" sz="quarter" idx="4"/>
          </p:nvPr>
        </p:nvSpPr>
        <p:spPr/>
        <p:txBody>
          <a:bodyPr/>
          <a:lstStyle/>
          <a:p>
            <a:fld id="{6B95794B-D95E-40E3-B34F-1C379F173910}" type="slidenum">
              <a:rPr lang="en-US" smtClean="0"/>
              <a:pPr/>
              <a:t>39</a:t>
            </a:fld>
            <a:endParaRPr lang="en-US" dirty="0"/>
          </a:p>
        </p:txBody>
      </p:sp>
      <p:sp>
        <p:nvSpPr>
          <p:cNvPr id="55300" name="AutoShape 2"/>
          <p:cNvSpPr>
            <a:spLocks noChangeArrowheads="1"/>
          </p:cNvSpPr>
          <p:nvPr/>
        </p:nvSpPr>
        <p:spPr bwMode="auto">
          <a:xfrm>
            <a:off x="3886200" y="971550"/>
            <a:ext cx="2819400" cy="2264493"/>
          </a:xfrm>
          <a:prstGeom prst="star24">
            <a:avLst>
              <a:gd name="adj" fmla="val 43778"/>
            </a:avLst>
          </a:prstGeom>
          <a:gradFill rotWithShape="0">
            <a:gsLst>
              <a:gs pos="0">
                <a:schemeClr val="tx1"/>
              </a:gs>
              <a:gs pos="100000">
                <a:schemeClr val="tx2"/>
              </a:gs>
            </a:gsLst>
            <a:path path="shape">
              <a:fillToRect l="50000" t="50000" r="50000" b="50000"/>
            </a:path>
          </a:gradFill>
          <a:ln w="9525">
            <a:solidFill>
              <a:schemeClr val="tx1"/>
            </a:solidFill>
            <a:miter lim="800000"/>
            <a:headEnd/>
            <a:tailEnd/>
          </a:ln>
        </p:spPr>
        <p:txBody>
          <a:bodyPr wrap="none" anchor="ctr"/>
          <a:lstStyle/>
          <a:p>
            <a:pPr algn="ctr"/>
            <a:r>
              <a:rPr lang="en-US" sz="3200" b="1" dirty="0">
                <a:solidFill>
                  <a:prstClr val="white"/>
                </a:solidFill>
                <a:latin typeface="Bookman Old Style" pitchFamily="18" charset="0"/>
                <a:cs typeface="Arial" charset="0"/>
              </a:rPr>
              <a:t>THANK YOU</a:t>
            </a:r>
          </a:p>
        </p:txBody>
      </p:sp>
    </p:spTree>
    <p:extLst>
      <p:ext uri="{BB962C8B-B14F-4D97-AF65-F5344CB8AC3E}">
        <p14:creationId xmlns:p14="http://schemas.microsoft.com/office/powerpoint/2010/main" val="292345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6B95794B-D95E-40E3-B34F-1C379F173910}" type="slidenum">
              <a:rPr lang="en-US" smtClean="0">
                <a:solidFill>
                  <a:prstClr val="white">
                    <a:lumMod val="50000"/>
                  </a:prstClr>
                </a:solidFill>
              </a:rPr>
              <a:pPr>
                <a:defRPr/>
              </a:pPr>
              <a:t>4</a:t>
            </a:fld>
            <a:endParaRPr lang="en-US" dirty="0">
              <a:solidFill>
                <a:prstClr val="white">
                  <a:lumMod val="50000"/>
                </a:prstClr>
              </a:solidFill>
            </a:endParaRPr>
          </a:p>
        </p:txBody>
      </p:sp>
      <p:sp>
        <p:nvSpPr>
          <p:cNvPr id="4" name="TextBox 3"/>
          <p:cNvSpPr txBox="1"/>
          <p:nvPr/>
        </p:nvSpPr>
        <p:spPr>
          <a:xfrm>
            <a:off x="685800" y="1756266"/>
            <a:ext cx="5429250" cy="1200329"/>
          </a:xfrm>
          <a:prstGeom prst="rect">
            <a:avLst/>
          </a:prstGeom>
          <a:noFill/>
        </p:spPr>
        <p:txBody>
          <a:bodyPr wrap="square" rtlCol="0">
            <a:spAutoFit/>
          </a:bodyPr>
          <a:lstStyle/>
          <a:p>
            <a:pPr algn="ctr" eaLnBrk="1" hangingPunct="1"/>
            <a:r>
              <a:rPr lang="en-US" sz="3600" b="1" dirty="0">
                <a:solidFill>
                  <a:prstClr val="black"/>
                </a:solidFill>
                <a:latin typeface="Times New Roman" pitchFamily="18" charset="0"/>
                <a:cs typeface="Arial" charset="0"/>
              </a:rPr>
              <a:t>The Role of </a:t>
            </a:r>
          </a:p>
          <a:p>
            <a:pPr algn="ctr" eaLnBrk="1" hangingPunct="1"/>
            <a:r>
              <a:rPr lang="en-US" sz="3600" b="1" dirty="0">
                <a:solidFill>
                  <a:prstClr val="black"/>
                </a:solidFill>
                <a:latin typeface="Times New Roman" pitchFamily="18" charset="0"/>
                <a:cs typeface="Arial" charset="0"/>
              </a:rPr>
              <a:t>Life Insurance</a:t>
            </a:r>
          </a:p>
        </p:txBody>
      </p:sp>
    </p:spTree>
    <p:extLst>
      <p:ext uri="{BB962C8B-B14F-4D97-AF65-F5344CB8AC3E}">
        <p14:creationId xmlns:p14="http://schemas.microsoft.com/office/powerpoint/2010/main" val="2535955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Role of Life Insurance</a:t>
            </a:r>
          </a:p>
        </p:txBody>
      </p:sp>
      <p:sp>
        <p:nvSpPr>
          <p:cNvPr id="3" name="Content Placeholder 2"/>
          <p:cNvSpPr>
            <a:spLocks noGrp="1"/>
          </p:cNvSpPr>
          <p:nvPr>
            <p:ph type="body" sz="quarter" idx="12"/>
          </p:nvPr>
        </p:nvSpPr>
        <p:spPr>
          <a:xfrm>
            <a:off x="109348" y="852194"/>
            <a:ext cx="4319374" cy="3625454"/>
          </a:xfrm>
        </p:spPr>
        <p:txBody>
          <a:bodyPr/>
          <a:lstStyle/>
          <a:p>
            <a:r>
              <a:rPr lang="en-US" sz="2000" dirty="0"/>
              <a:t>It provides a valuable social purpose:</a:t>
            </a:r>
          </a:p>
          <a:p>
            <a:pPr lvl="1"/>
            <a:r>
              <a:rPr lang="en-US" sz="1800" dirty="0"/>
              <a:t>Family Protection: To replace income of one or both spouses in the event of premature death;</a:t>
            </a:r>
          </a:p>
          <a:p>
            <a:pPr lvl="1"/>
            <a:r>
              <a:rPr lang="en-US" sz="1800" dirty="0"/>
              <a:t>Tax-deferred wealth accumulation vehicle to provide tax-free supplemental retirement income:</a:t>
            </a:r>
          </a:p>
          <a:p>
            <a:pPr lvl="1"/>
            <a:r>
              <a:rPr lang="en-US" sz="1800" dirty="0"/>
              <a:t>To fund employee benefit (NQDC) and succession planning in a business.</a:t>
            </a:r>
          </a:p>
          <a:p>
            <a:pPr lvl="1"/>
            <a:r>
              <a:rPr lang="en-US" sz="1800" dirty="0"/>
              <a:t>To provide estate liquidity</a:t>
            </a:r>
          </a:p>
        </p:txBody>
      </p:sp>
      <p:sp>
        <p:nvSpPr>
          <p:cNvPr id="4" name="Slide Number Placeholder 3"/>
          <p:cNvSpPr>
            <a:spLocks noGrp="1"/>
          </p:cNvSpPr>
          <p:nvPr>
            <p:ph type="sldNum" sz="quarter" idx="4"/>
          </p:nvPr>
        </p:nvSpPr>
        <p:spPr/>
        <p:txBody>
          <a:bodyPr/>
          <a:lstStyle/>
          <a:p>
            <a:fld id="{6B95794B-D95E-40E3-B34F-1C379F173910}" type="slidenum">
              <a:rPr lang="en-US" smtClean="0"/>
              <a:pPr/>
              <a:t>5</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519" y="1258662"/>
            <a:ext cx="2254133"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9587" y="3957990"/>
            <a:ext cx="255780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9100" y="4733215"/>
            <a:ext cx="5791200" cy="276999"/>
          </a:xfrm>
          <a:prstGeom prst="rect">
            <a:avLst/>
          </a:prstGeom>
          <a:noFill/>
        </p:spPr>
        <p:txBody>
          <a:bodyPr wrap="square" rtlCol="0">
            <a:spAutoFit/>
          </a:bodyPr>
          <a:lstStyle/>
          <a:p>
            <a:r>
              <a:rPr lang="en-US" sz="1200" dirty="0"/>
              <a:t>Source: </a:t>
            </a:r>
            <a:r>
              <a:rPr lang="en-US" sz="1200" dirty="0">
                <a:latin typeface="Times New Roman"/>
                <a:cs typeface="Times New Roman"/>
              </a:rPr>
              <a:t>ₗ</a:t>
            </a:r>
            <a:r>
              <a:rPr lang="en-US" sz="1200" dirty="0"/>
              <a:t> LIMRA Secure Retirement Institute Facts About Live </a:t>
            </a:r>
          </a:p>
        </p:txBody>
      </p:sp>
    </p:spTree>
    <p:extLst>
      <p:ext uri="{BB962C8B-B14F-4D97-AF65-F5344CB8AC3E}">
        <p14:creationId xmlns:p14="http://schemas.microsoft.com/office/powerpoint/2010/main" val="46664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Mortality Experience</a:t>
            </a:r>
          </a:p>
        </p:txBody>
      </p:sp>
      <p:sp>
        <p:nvSpPr>
          <p:cNvPr id="3" name="Content Placeholder 2"/>
          <p:cNvSpPr>
            <a:spLocks noGrp="1"/>
          </p:cNvSpPr>
          <p:nvPr>
            <p:ph type="body" sz="quarter" idx="12"/>
          </p:nvPr>
        </p:nvSpPr>
        <p:spPr>
          <a:xfrm>
            <a:off x="185709" y="877148"/>
            <a:ext cx="4386291" cy="3625454"/>
          </a:xfrm>
        </p:spPr>
        <p:txBody>
          <a:bodyPr/>
          <a:lstStyle/>
          <a:p>
            <a:r>
              <a:rPr lang="en-US" sz="2000" dirty="0"/>
              <a:t>Deaths in America*</a:t>
            </a:r>
          </a:p>
          <a:p>
            <a:pPr lvl="1"/>
            <a:r>
              <a:rPr lang="en-US" sz="1800" dirty="0"/>
              <a:t>In 2020 were 3,383,729 deaths</a:t>
            </a:r>
          </a:p>
          <a:p>
            <a:r>
              <a:rPr lang="en-US" sz="2400" dirty="0"/>
              <a:t>Leading causes of death:</a:t>
            </a:r>
          </a:p>
          <a:p>
            <a:pPr lvl="1"/>
            <a:r>
              <a:rPr lang="en-US" sz="1800" dirty="0"/>
              <a:t>Heart Disease </a:t>
            </a:r>
          </a:p>
          <a:p>
            <a:pPr lvl="1"/>
            <a:r>
              <a:rPr lang="en-US" sz="1800" dirty="0"/>
              <a:t>Cancer</a:t>
            </a:r>
          </a:p>
          <a:p>
            <a:pPr lvl="1"/>
            <a:r>
              <a:rPr lang="en-US" sz="1800" dirty="0"/>
              <a:t>Covid-19 </a:t>
            </a:r>
          </a:p>
          <a:p>
            <a:pPr lvl="1"/>
            <a:r>
              <a:rPr lang="en-US" sz="1800" dirty="0"/>
              <a:t>Unintentional injuries</a:t>
            </a:r>
          </a:p>
          <a:p>
            <a:pPr lvl="1"/>
            <a:r>
              <a:rPr lang="en-US" sz="1800" dirty="0"/>
              <a:t>Stroke</a:t>
            </a:r>
          </a:p>
        </p:txBody>
      </p:sp>
      <p:sp>
        <p:nvSpPr>
          <p:cNvPr id="4" name="Slide Number Placeholder 3"/>
          <p:cNvSpPr>
            <a:spLocks noGrp="1"/>
          </p:cNvSpPr>
          <p:nvPr>
            <p:ph type="sldNum" sz="quarter" idx="4"/>
          </p:nvPr>
        </p:nvSpPr>
        <p:spPr/>
        <p:txBody>
          <a:bodyPr/>
          <a:lstStyle/>
          <a:p>
            <a:fld id="{6B95794B-D95E-40E3-B34F-1C379F173910}" type="slidenum">
              <a:rPr lang="en-US" smtClean="0"/>
              <a:pPr/>
              <a:t>6</a:t>
            </a:fld>
            <a:endParaRPr lang="en-US" dirty="0"/>
          </a:p>
        </p:txBody>
      </p:sp>
      <p:sp>
        <p:nvSpPr>
          <p:cNvPr id="5" name="TextBox 4"/>
          <p:cNvSpPr txBox="1"/>
          <p:nvPr/>
        </p:nvSpPr>
        <p:spPr>
          <a:xfrm>
            <a:off x="185709" y="4581424"/>
            <a:ext cx="5910291" cy="553998"/>
          </a:xfrm>
          <a:prstGeom prst="rect">
            <a:avLst/>
          </a:prstGeom>
          <a:noFill/>
        </p:spPr>
        <p:txBody>
          <a:bodyPr wrap="square" rtlCol="0">
            <a:spAutoFit/>
          </a:bodyPr>
          <a:lstStyle/>
          <a:p>
            <a:r>
              <a:rPr lang="en-US" sz="1000" dirty="0">
                <a:solidFill>
                  <a:prstClr val="black"/>
                </a:solidFill>
                <a:latin typeface="+mn-lt"/>
              </a:rPr>
              <a:t>Source:  *National Center for Health Statistics, Centers for Disease Control and Prevention, Mortality in the United States, 2020 (March 2022) ; </a:t>
            </a:r>
            <a:r>
              <a:rPr lang="en-US" sz="1000" dirty="0">
                <a:solidFill>
                  <a:prstClr val="black"/>
                </a:solidFill>
                <a:latin typeface="+mn-lt"/>
                <a:hlinkClick r:id="rId3"/>
              </a:rPr>
              <a:t>https://www.cdc.gov/nchs/data/databriefs/db427.pdf</a:t>
            </a:r>
            <a:endParaRPr lang="en-US" sz="1000" dirty="0">
              <a:solidFill>
                <a:prstClr val="black"/>
              </a:solidFill>
              <a:latin typeface="+mn-lt"/>
            </a:endParaRPr>
          </a:p>
          <a:p>
            <a:endParaRPr lang="en-US" sz="1000" dirty="0">
              <a:solidFill>
                <a:prstClr val="black"/>
              </a:solidFill>
              <a:latin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790" y="1009753"/>
            <a:ext cx="1883709" cy="232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3387" y="3357740"/>
            <a:ext cx="1850763" cy="42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BDC1AB64-FFF3-4204-8386-C17B5F7FAAC8}"/>
              </a:ext>
            </a:extLst>
          </p:cNvPr>
          <p:cNvSpPr txBox="1"/>
          <p:nvPr/>
        </p:nvSpPr>
        <p:spPr>
          <a:xfrm>
            <a:off x="432972" y="3880261"/>
            <a:ext cx="6050099" cy="584775"/>
          </a:xfrm>
          <a:prstGeom prst="rect">
            <a:avLst/>
          </a:prstGeom>
          <a:noFill/>
          <a:ln w="19050">
            <a:solidFill>
              <a:schemeClr val="accent2"/>
            </a:solidFill>
          </a:ln>
        </p:spPr>
        <p:txBody>
          <a:bodyPr wrap="square" rtlCol="0">
            <a:spAutoFit/>
          </a:bodyPr>
          <a:lstStyle/>
          <a:p>
            <a:pPr algn="ctr"/>
            <a:r>
              <a:rPr lang="en-US" sz="1600" dirty="0">
                <a:latin typeface="+mn-lt"/>
              </a:rPr>
              <a:t>In 2020, life expectancy at birth was 77 years for the total U.S. population, a decrease of 1.8 years from 78.8 years in 2019.</a:t>
            </a:r>
          </a:p>
        </p:txBody>
      </p:sp>
    </p:spTree>
    <p:extLst>
      <p:ext uri="{BB962C8B-B14F-4D97-AF65-F5344CB8AC3E}">
        <p14:creationId xmlns:p14="http://schemas.microsoft.com/office/powerpoint/2010/main" val="1819071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Life Insurance Industry* </a:t>
            </a:r>
          </a:p>
        </p:txBody>
      </p:sp>
      <p:sp>
        <p:nvSpPr>
          <p:cNvPr id="3" name="Content Placeholder 2"/>
          <p:cNvSpPr>
            <a:spLocks noGrp="1"/>
          </p:cNvSpPr>
          <p:nvPr>
            <p:ph idx="1"/>
          </p:nvPr>
        </p:nvSpPr>
        <p:spPr>
          <a:xfrm>
            <a:off x="152400" y="914400"/>
            <a:ext cx="6267162" cy="3314700"/>
          </a:xfrm>
        </p:spPr>
        <p:txBody>
          <a:bodyPr/>
          <a:lstStyle/>
          <a:p>
            <a:r>
              <a:rPr lang="en-US" sz="1800" dirty="0"/>
              <a:t>In 2020, life insurers paid out death benefit claims of $90 billion </a:t>
            </a:r>
          </a:p>
          <a:p>
            <a:pPr lvl="1"/>
            <a:r>
              <a:rPr lang="en-US" sz="1600" dirty="0"/>
              <a:t>Individual life paid out $67 billion and group life at $23 billion</a:t>
            </a:r>
          </a:p>
          <a:p>
            <a:r>
              <a:rPr lang="en-US" sz="1800" dirty="0"/>
              <a:t>In 2020, Americans purchased $3.3 trillion of new life insurance, a 7.9 % increase from 2019.  Total life coverage in the U.S. was $20.4 trillion, an increase of 3% from 2019.</a:t>
            </a:r>
          </a:p>
          <a:p>
            <a:r>
              <a:rPr lang="en-US" sz="1800" dirty="0"/>
              <a:t>Individual life insurance protection in the U.S. totaled $12.8 trillion </a:t>
            </a:r>
          </a:p>
          <a:p>
            <a:pPr lvl="1"/>
            <a:r>
              <a:rPr lang="en-US" sz="1600" dirty="0"/>
              <a:t>The average size of new individual life policies purchased has increased from $165,290 in 2010 to $183,780 in 2020. </a:t>
            </a:r>
          </a:p>
          <a:p>
            <a:pPr lvl="1"/>
            <a:r>
              <a:rPr lang="en-US" sz="1600" dirty="0"/>
              <a:t># of individual policies purchased totaled 10.5 million in 2017</a:t>
            </a:r>
          </a:p>
        </p:txBody>
      </p:sp>
      <p:sp>
        <p:nvSpPr>
          <p:cNvPr id="4" name="Slide Number Placeholder 3"/>
          <p:cNvSpPr>
            <a:spLocks noGrp="1"/>
          </p:cNvSpPr>
          <p:nvPr>
            <p:ph type="sldNum" sz="quarter" idx="4"/>
          </p:nvPr>
        </p:nvSpPr>
        <p:spPr/>
        <p:txBody>
          <a:bodyPr/>
          <a:lstStyle/>
          <a:p>
            <a:fld id="{6B95794B-D95E-40E3-B34F-1C379F173910}" type="slidenum">
              <a:rPr lang="en-US" smtClean="0"/>
              <a:pPr/>
              <a:t>7</a:t>
            </a:fld>
            <a:endParaRPr lang="en-US" dirty="0"/>
          </a:p>
        </p:txBody>
      </p:sp>
      <p:sp>
        <p:nvSpPr>
          <p:cNvPr id="5" name="TextBox 4"/>
          <p:cNvSpPr txBox="1"/>
          <p:nvPr/>
        </p:nvSpPr>
        <p:spPr>
          <a:xfrm>
            <a:off x="381000" y="4368546"/>
            <a:ext cx="5867400" cy="830997"/>
          </a:xfrm>
          <a:prstGeom prst="rect">
            <a:avLst/>
          </a:prstGeom>
          <a:noFill/>
        </p:spPr>
        <p:txBody>
          <a:bodyPr wrap="square" rtlCol="0">
            <a:spAutoFit/>
          </a:bodyPr>
          <a:lstStyle/>
          <a:p>
            <a:r>
              <a:rPr lang="en-US" sz="1200" dirty="0">
                <a:latin typeface="+mn-lt"/>
              </a:rPr>
              <a:t>Source: *American Council of Life Insurance (ACLI); 2021 Life Insurers Fact Book (Released October 2021); </a:t>
            </a:r>
            <a:r>
              <a:rPr lang="en-US" sz="1200" dirty="0">
                <a:latin typeface="+mn-lt"/>
                <a:hlinkClick r:id="rId3"/>
              </a:rPr>
              <a:t>https://www.acli.com/-/media/acli/files/fact-books-public/2021lifeinsurersfactbook</a:t>
            </a:r>
            <a:endParaRPr lang="en-US" sz="1200" dirty="0">
              <a:latin typeface="+mn-lt"/>
            </a:endParaRPr>
          </a:p>
          <a:p>
            <a:endParaRPr lang="en-US" sz="1200" dirty="0">
              <a:latin typeface="+mn-lt"/>
            </a:endParaRPr>
          </a:p>
        </p:txBody>
      </p:sp>
    </p:spTree>
    <p:extLst>
      <p:ext uri="{BB962C8B-B14F-4D97-AF65-F5344CB8AC3E}">
        <p14:creationId xmlns:p14="http://schemas.microsoft.com/office/powerpoint/2010/main" val="2849629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a:t>Facts About Life 2021*</a:t>
            </a:r>
          </a:p>
        </p:txBody>
      </p:sp>
      <p:sp>
        <p:nvSpPr>
          <p:cNvPr id="3" name="Content Placeholder 2"/>
          <p:cNvSpPr>
            <a:spLocks noGrp="1"/>
          </p:cNvSpPr>
          <p:nvPr>
            <p:ph type="body" sz="quarter" idx="12"/>
          </p:nvPr>
        </p:nvSpPr>
        <p:spPr>
          <a:xfrm>
            <a:off x="228612" y="971551"/>
            <a:ext cx="6400788" cy="3554169"/>
          </a:xfrm>
        </p:spPr>
        <p:txBody>
          <a:bodyPr/>
          <a:lstStyle/>
          <a:p>
            <a:r>
              <a:rPr lang="en-US" sz="1800" dirty="0"/>
              <a:t>Just 52% of consumers reported owning life insurance (e.g., individual, employer-sponsored, etc.) which is down from 63% in 2011</a:t>
            </a:r>
          </a:p>
          <a:p>
            <a:pPr lvl="1"/>
            <a:r>
              <a:rPr lang="en-US" sz="1600" dirty="0"/>
              <a:t>7 in 10 (70%) of all households said they would have trouble covering everyday living expenses after several months if the primary wage earner died.</a:t>
            </a:r>
          </a:p>
          <a:p>
            <a:r>
              <a:rPr lang="en-US" sz="1800" dirty="0"/>
              <a:t>More than half of Americans (53%) expressed a heightened need for life insurance because of COVID-19. </a:t>
            </a:r>
          </a:p>
          <a:p>
            <a:pPr lvl="1"/>
            <a:r>
              <a:rPr lang="en-US" sz="1600" dirty="0"/>
              <a:t>36% of Americans said they planned to purchase life insurance. </a:t>
            </a:r>
          </a:p>
          <a:p>
            <a:r>
              <a:rPr lang="en-US" sz="1800" dirty="0"/>
              <a:t>Women are less likely to own life insurance than men. </a:t>
            </a:r>
          </a:p>
          <a:p>
            <a:pPr lvl="1"/>
            <a:r>
              <a:rPr lang="en-US" sz="1600" dirty="0"/>
              <a:t>Just 47% of women own life insurance, compared with 53% of men who own life insurance.</a:t>
            </a:r>
          </a:p>
          <a:p>
            <a:endParaRPr lang="en-US" sz="1650" dirty="0"/>
          </a:p>
        </p:txBody>
      </p:sp>
      <p:sp>
        <p:nvSpPr>
          <p:cNvPr id="4" name="Slide Number Placeholder 3"/>
          <p:cNvSpPr>
            <a:spLocks noGrp="1"/>
          </p:cNvSpPr>
          <p:nvPr>
            <p:ph type="sldNum" sz="quarter" idx="4"/>
          </p:nvPr>
        </p:nvSpPr>
        <p:spPr/>
        <p:txBody>
          <a:bodyPr/>
          <a:lstStyle/>
          <a:p>
            <a:fld id="{6B95794B-D95E-40E3-B34F-1C379F173910}" type="slidenum">
              <a:rPr lang="en-US" smtClean="0"/>
              <a:pPr/>
              <a:t>8</a:t>
            </a:fld>
            <a:endParaRPr lang="en-US" dirty="0"/>
          </a:p>
        </p:txBody>
      </p:sp>
      <p:sp>
        <p:nvSpPr>
          <p:cNvPr id="8" name="Rectangle 7"/>
          <p:cNvSpPr/>
          <p:nvPr/>
        </p:nvSpPr>
        <p:spPr>
          <a:xfrm>
            <a:off x="192232" y="4552951"/>
            <a:ext cx="6037118" cy="323165"/>
          </a:xfrm>
          <a:prstGeom prst="rect">
            <a:avLst/>
          </a:prstGeom>
        </p:spPr>
        <p:txBody>
          <a:bodyPr wrap="square">
            <a:spAutoFit/>
          </a:bodyPr>
          <a:lstStyle/>
          <a:p>
            <a:pPr lvl="0"/>
            <a:r>
              <a:rPr lang="en-US" sz="750" dirty="0">
                <a:solidFill>
                  <a:prstClr val="black"/>
                </a:solidFill>
                <a:latin typeface="Times New Roman"/>
              </a:rPr>
              <a:t>Source: *Life Insurance Marketing Research Association (LIMRA), Facts About Life 2021; www.limra.com/siteassets/newsroom/fact-tank/fact-sheets/facts-of-life-2021-format-vfinal.pdf2021 Insurance Barometer Study, released  November 1, 2021; </a:t>
            </a:r>
            <a:r>
              <a:rPr lang="en-US" sz="750" dirty="0">
                <a:solidFill>
                  <a:prstClr val="black"/>
                </a:solidFill>
                <a:latin typeface="Times New Roman"/>
                <a:hlinkClick r:id="rId3"/>
              </a:rPr>
              <a:t>www.limra.com/barometer/</a:t>
            </a:r>
            <a:endParaRPr lang="en-US" sz="750" dirty="0">
              <a:solidFill>
                <a:prstClr val="black"/>
              </a:solidFill>
              <a:latin typeface="Times New Roman"/>
            </a:endParaRPr>
          </a:p>
        </p:txBody>
      </p:sp>
    </p:spTree>
    <p:extLst>
      <p:ext uri="{BB962C8B-B14F-4D97-AF65-F5344CB8AC3E}">
        <p14:creationId xmlns:p14="http://schemas.microsoft.com/office/powerpoint/2010/main" val="258967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Why Consumers Buy/Don’t Buy Life Insurance* </a:t>
            </a:r>
          </a:p>
        </p:txBody>
      </p:sp>
      <p:sp>
        <p:nvSpPr>
          <p:cNvPr id="3" name="Slide Number Placeholder 2"/>
          <p:cNvSpPr>
            <a:spLocks noGrp="1"/>
          </p:cNvSpPr>
          <p:nvPr>
            <p:ph type="sldNum" sz="quarter" idx="4"/>
          </p:nvPr>
        </p:nvSpPr>
        <p:spPr/>
        <p:txBody>
          <a:bodyPr/>
          <a:lstStyle/>
          <a:p>
            <a:pPr>
              <a:defRPr/>
            </a:pPr>
            <a:fld id="{6B95794B-D95E-40E3-B34F-1C379F173910}" type="slidenum">
              <a:rPr lang="en-US" smtClean="0"/>
              <a:pPr>
                <a:defRPr/>
              </a:pPr>
              <a:t>9</a:t>
            </a:fld>
            <a:endParaRPr lang="en-US" dirty="0"/>
          </a:p>
        </p:txBody>
      </p:sp>
      <p:sp>
        <p:nvSpPr>
          <p:cNvPr id="4" name="Rounded Rectangle 3"/>
          <p:cNvSpPr/>
          <p:nvPr/>
        </p:nvSpPr>
        <p:spPr bwMode="auto">
          <a:xfrm>
            <a:off x="514350" y="1581150"/>
            <a:ext cx="2305050" cy="838200"/>
          </a:xfrm>
          <a:prstGeom prst="roundRect">
            <a:avLst/>
          </a:prstGeom>
          <a:solidFill>
            <a:schemeClr val="accent4">
              <a:lumMod val="20000"/>
              <a:lumOff val="80000"/>
            </a:schemeClr>
          </a:solidFill>
          <a:ln w="57150" cap="flat" cmpd="sng" algn="ctr">
            <a:solidFill>
              <a:srgbClr val="6E0B2A"/>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1" hangingPunct="1"/>
            <a:r>
              <a:rPr kumimoji="0" lang="en-US" sz="1600" b="0" i="0" u="none" strike="noStrike" cap="none" normalizeH="0" baseline="-25000" dirty="0">
                <a:ln>
                  <a:noFill/>
                </a:ln>
                <a:solidFill>
                  <a:schemeClr val="tx1"/>
                </a:solidFill>
                <a:effectLst/>
                <a:latin typeface="+mn-lt"/>
              </a:rPr>
              <a:t>Cover burial and final expense (83%)</a:t>
            </a:r>
          </a:p>
          <a:p>
            <a:pPr algn="ctr" defTabSz="685800" eaLnBrk="1" hangingPunct="1"/>
            <a:r>
              <a:rPr lang="en-US" sz="1600" baseline="-25000" dirty="0">
                <a:latin typeface="+mn-lt"/>
              </a:rPr>
              <a:t>(In 2022, the average funeral cost will between $9,600 and $13,000</a:t>
            </a:r>
            <a:r>
              <a:rPr lang="en-US" sz="1600" baseline="-25000" dirty="0">
                <a:latin typeface="+mn-lt"/>
                <a:cs typeface="Arial"/>
              </a:rPr>
              <a:t>¹)</a:t>
            </a:r>
            <a:endParaRPr kumimoji="0" lang="en-US" sz="1600" b="0" i="0" u="none" strike="noStrike" cap="none" normalizeH="0" baseline="-25000" dirty="0">
              <a:ln>
                <a:noFill/>
              </a:ln>
              <a:solidFill>
                <a:schemeClr val="tx1"/>
              </a:solidFill>
              <a:effectLst/>
              <a:latin typeface="+mn-lt"/>
            </a:endParaRPr>
          </a:p>
        </p:txBody>
      </p:sp>
      <p:sp>
        <p:nvSpPr>
          <p:cNvPr id="5" name="Rounded Rectangle 4"/>
          <p:cNvSpPr/>
          <p:nvPr/>
        </p:nvSpPr>
        <p:spPr bwMode="auto">
          <a:xfrm>
            <a:off x="3384838" y="1581150"/>
            <a:ext cx="2197677" cy="762000"/>
          </a:xfrm>
          <a:prstGeom prst="roundRect">
            <a:avLst/>
          </a:prstGeom>
          <a:solidFill>
            <a:schemeClr val="accent4">
              <a:lumMod val="20000"/>
              <a:lumOff val="80000"/>
            </a:schemeClr>
          </a:solidFill>
          <a:ln w="57150" cap="flat" cmpd="sng" algn="ctr">
            <a:solidFill>
              <a:srgbClr val="6E0B2A"/>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1" hangingPunct="1"/>
            <a:endParaRPr lang="en-US" sz="1350" baseline="-25000" dirty="0"/>
          </a:p>
          <a:p>
            <a:pPr algn="ctr" defTabSz="685800" eaLnBrk="1" hangingPunct="1"/>
            <a:r>
              <a:rPr lang="en-US" sz="1600" baseline="-25000" dirty="0">
                <a:latin typeface="+mn-lt"/>
              </a:rPr>
              <a:t>It’s too expensive (60%)</a:t>
            </a:r>
          </a:p>
        </p:txBody>
      </p:sp>
      <p:sp>
        <p:nvSpPr>
          <p:cNvPr id="6" name="Rounded Rectangle 5"/>
          <p:cNvSpPr/>
          <p:nvPr/>
        </p:nvSpPr>
        <p:spPr bwMode="auto">
          <a:xfrm>
            <a:off x="514350" y="2571750"/>
            <a:ext cx="2171700" cy="762000"/>
          </a:xfrm>
          <a:prstGeom prst="roundRect">
            <a:avLst/>
          </a:prstGeom>
          <a:solidFill>
            <a:schemeClr val="accent4">
              <a:lumMod val="20000"/>
              <a:lumOff val="80000"/>
            </a:schemeClr>
          </a:solidFill>
          <a:ln w="57150" cap="flat" cmpd="sng" algn="ctr">
            <a:solidFill>
              <a:srgbClr val="6E0B2A"/>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1" hangingPunct="1"/>
            <a:endParaRPr lang="en-US" sz="1350" baseline="-25000" dirty="0"/>
          </a:p>
          <a:p>
            <a:pPr algn="ctr" defTabSz="685800" eaLnBrk="1" hangingPunct="1"/>
            <a:r>
              <a:rPr lang="en-US" sz="1600" baseline="-25000" dirty="0">
                <a:latin typeface="+mn-lt"/>
              </a:rPr>
              <a:t>Help replace lost wages/income of a wage earner (68%)</a:t>
            </a:r>
          </a:p>
        </p:txBody>
      </p:sp>
      <p:sp>
        <p:nvSpPr>
          <p:cNvPr id="7" name="Rounded Rectangle 6"/>
          <p:cNvSpPr/>
          <p:nvPr/>
        </p:nvSpPr>
        <p:spPr bwMode="auto">
          <a:xfrm>
            <a:off x="514350" y="3562350"/>
            <a:ext cx="2171700" cy="762000"/>
          </a:xfrm>
          <a:prstGeom prst="roundRect">
            <a:avLst/>
          </a:prstGeom>
          <a:solidFill>
            <a:schemeClr val="accent4">
              <a:lumMod val="20000"/>
              <a:lumOff val="80000"/>
            </a:schemeClr>
          </a:solidFill>
          <a:ln w="57150" cap="flat" cmpd="sng" algn="ctr">
            <a:solidFill>
              <a:srgbClr val="6E0B2A"/>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1" hangingPunct="1"/>
            <a:endParaRPr lang="en-US" sz="1350" baseline="-25000" dirty="0"/>
          </a:p>
          <a:p>
            <a:pPr algn="ctr" defTabSz="685800" eaLnBrk="1" hangingPunct="1"/>
            <a:r>
              <a:rPr lang="en-US" sz="1600" baseline="-25000" dirty="0">
                <a:latin typeface="+mn-lt"/>
              </a:rPr>
              <a:t>Transfer wealth or leave an inheritance (63%)</a:t>
            </a:r>
          </a:p>
        </p:txBody>
      </p:sp>
      <p:sp>
        <p:nvSpPr>
          <p:cNvPr id="8" name="Rounded Rectangle 7"/>
          <p:cNvSpPr/>
          <p:nvPr/>
        </p:nvSpPr>
        <p:spPr bwMode="auto">
          <a:xfrm>
            <a:off x="3371850" y="2571750"/>
            <a:ext cx="2197677" cy="762000"/>
          </a:xfrm>
          <a:prstGeom prst="roundRect">
            <a:avLst/>
          </a:prstGeom>
          <a:solidFill>
            <a:schemeClr val="accent4">
              <a:lumMod val="20000"/>
              <a:lumOff val="80000"/>
            </a:schemeClr>
          </a:solidFill>
          <a:ln w="57150" cap="flat" cmpd="sng" algn="ctr">
            <a:solidFill>
              <a:srgbClr val="6E0B2A"/>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1" hangingPunct="1"/>
            <a:endParaRPr lang="en-US" sz="1350" baseline="-25000" dirty="0"/>
          </a:p>
          <a:p>
            <a:pPr algn="ctr" defTabSz="685800" eaLnBrk="1" hangingPunct="1"/>
            <a:r>
              <a:rPr lang="en-US" sz="1600" baseline="-25000" dirty="0"/>
              <a:t>Have other</a:t>
            </a:r>
          </a:p>
          <a:p>
            <a:pPr algn="ctr" defTabSz="685800" eaLnBrk="1" hangingPunct="1"/>
            <a:r>
              <a:rPr lang="en-US" sz="1600" baseline="-25000" dirty="0"/>
              <a:t> </a:t>
            </a:r>
            <a:r>
              <a:rPr lang="en-US" sz="1600" baseline="-25000" dirty="0">
                <a:latin typeface="+mn-lt"/>
              </a:rPr>
              <a:t>financial priorities (55%) </a:t>
            </a:r>
          </a:p>
        </p:txBody>
      </p:sp>
      <p:sp>
        <p:nvSpPr>
          <p:cNvPr id="9" name="Rounded Rectangle 8"/>
          <p:cNvSpPr/>
          <p:nvPr/>
        </p:nvSpPr>
        <p:spPr bwMode="auto">
          <a:xfrm>
            <a:off x="3397827" y="3562350"/>
            <a:ext cx="2171700" cy="762000"/>
          </a:xfrm>
          <a:prstGeom prst="roundRect">
            <a:avLst/>
          </a:prstGeom>
          <a:solidFill>
            <a:schemeClr val="accent4">
              <a:lumMod val="20000"/>
              <a:lumOff val="80000"/>
            </a:schemeClr>
          </a:solidFill>
          <a:ln w="57150" cap="flat" cmpd="sng" algn="ctr">
            <a:solidFill>
              <a:srgbClr val="6E0B2A"/>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sz="1350" baseline="-25000" dirty="0"/>
          </a:p>
          <a:p>
            <a:pPr algn="ctr" defTabSz="685800" eaLnBrk="1" hangingPunct="1"/>
            <a:r>
              <a:rPr lang="en-US" sz="1600" baseline="-25000" dirty="0">
                <a:latin typeface="+mn-lt"/>
              </a:rPr>
              <a:t>Unsure how much </a:t>
            </a:r>
          </a:p>
          <a:p>
            <a:pPr algn="ctr" defTabSz="685800" eaLnBrk="1" hangingPunct="1"/>
            <a:r>
              <a:rPr lang="en-US" sz="1600" baseline="-25000" dirty="0">
                <a:latin typeface="+mn-lt"/>
              </a:rPr>
              <a:t>to what type (53%) </a:t>
            </a:r>
          </a:p>
        </p:txBody>
      </p:sp>
      <p:sp>
        <p:nvSpPr>
          <p:cNvPr id="10" name="TextBox 9"/>
          <p:cNvSpPr txBox="1"/>
          <p:nvPr/>
        </p:nvSpPr>
        <p:spPr>
          <a:xfrm>
            <a:off x="662420" y="971700"/>
            <a:ext cx="1885950" cy="461665"/>
          </a:xfrm>
          <a:prstGeom prst="rect">
            <a:avLst/>
          </a:prstGeom>
          <a:noFill/>
        </p:spPr>
        <p:txBody>
          <a:bodyPr wrap="square" rtlCol="0">
            <a:spAutoFit/>
          </a:bodyPr>
          <a:lstStyle/>
          <a:p>
            <a:pPr algn="ctr"/>
            <a:r>
              <a:rPr lang="en-US" sz="1200" dirty="0"/>
              <a:t>Top reasons consumers buy life insurance </a:t>
            </a:r>
          </a:p>
        </p:txBody>
      </p:sp>
      <p:sp>
        <p:nvSpPr>
          <p:cNvPr id="11" name="TextBox 10"/>
          <p:cNvSpPr txBox="1"/>
          <p:nvPr/>
        </p:nvSpPr>
        <p:spPr>
          <a:xfrm>
            <a:off x="3499139" y="973434"/>
            <a:ext cx="1885950" cy="461665"/>
          </a:xfrm>
          <a:prstGeom prst="rect">
            <a:avLst/>
          </a:prstGeom>
          <a:noFill/>
        </p:spPr>
        <p:txBody>
          <a:bodyPr wrap="square" rtlCol="0">
            <a:spAutoFit/>
          </a:bodyPr>
          <a:lstStyle/>
          <a:p>
            <a:pPr algn="ctr"/>
            <a:r>
              <a:rPr lang="en-US" sz="1200" dirty="0"/>
              <a:t>Top reasons consumers don’t buy life insurance </a:t>
            </a:r>
          </a:p>
        </p:txBody>
      </p:sp>
      <p:sp>
        <p:nvSpPr>
          <p:cNvPr id="12" name="Rectangle 11"/>
          <p:cNvSpPr/>
          <p:nvPr/>
        </p:nvSpPr>
        <p:spPr>
          <a:xfrm>
            <a:off x="171450" y="4485409"/>
            <a:ext cx="5876059" cy="438582"/>
          </a:xfrm>
          <a:prstGeom prst="rect">
            <a:avLst/>
          </a:prstGeom>
        </p:spPr>
        <p:txBody>
          <a:bodyPr wrap="square">
            <a:spAutoFit/>
          </a:bodyPr>
          <a:lstStyle/>
          <a:p>
            <a:pPr lvl="0"/>
            <a:r>
              <a:rPr lang="en-US" sz="750" dirty="0">
                <a:solidFill>
                  <a:prstClr val="black"/>
                </a:solidFill>
                <a:latin typeface="+mn-lt"/>
              </a:rPr>
              <a:t>Source: *Life Insurance Marketing Research Association (LIMRA), Facts About Life 2021; </a:t>
            </a:r>
            <a:r>
              <a:rPr lang="en-US" sz="750" dirty="0">
                <a:solidFill>
                  <a:prstClr val="black"/>
                </a:solidFill>
                <a:latin typeface="+mn-lt"/>
                <a:hlinkClick r:id="rId3"/>
              </a:rPr>
              <a:t>www.limra.com/siteassets/newsroom/fact-tank/fact-sheets/facts-of-life-2021-format-vfinal.pdf</a:t>
            </a:r>
            <a:r>
              <a:rPr lang="en-US" sz="750" dirty="0">
                <a:solidFill>
                  <a:prstClr val="black"/>
                </a:solidFill>
                <a:latin typeface="+mn-lt"/>
              </a:rPr>
              <a:t>; </a:t>
            </a:r>
            <a:r>
              <a:rPr lang="en-US" sz="750" dirty="0">
                <a:solidFill>
                  <a:prstClr val="black"/>
                </a:solidFill>
                <a:latin typeface="+mn-lt"/>
                <a:cs typeface="Arial"/>
              </a:rPr>
              <a:t>¹American Association of Funeral Directors</a:t>
            </a:r>
            <a:r>
              <a:rPr lang="en-US" sz="750" dirty="0">
                <a:solidFill>
                  <a:prstClr val="black"/>
                </a:solidFill>
                <a:latin typeface="+mn-lt"/>
              </a:rPr>
              <a:t>2021 Insurance Barometer Study, released  November 1, 2021; </a:t>
            </a:r>
            <a:r>
              <a:rPr lang="en-US" sz="750" dirty="0">
                <a:solidFill>
                  <a:prstClr val="black"/>
                </a:solidFill>
                <a:latin typeface="+mn-lt"/>
                <a:hlinkClick r:id="rId4"/>
              </a:rPr>
              <a:t>www.limra.com/barometer/</a:t>
            </a:r>
            <a:endParaRPr lang="en-US" sz="750" dirty="0">
              <a:solidFill>
                <a:prstClr val="black"/>
              </a:solidFill>
              <a:latin typeface="+mn-lt"/>
            </a:endParaRPr>
          </a:p>
        </p:txBody>
      </p:sp>
    </p:spTree>
    <p:extLst>
      <p:ext uri="{BB962C8B-B14F-4D97-AF65-F5344CB8AC3E}">
        <p14:creationId xmlns:p14="http://schemas.microsoft.com/office/powerpoint/2010/main" val="1449793959"/>
      </p:ext>
    </p:extLst>
  </p:cSld>
  <p:clrMapOvr>
    <a:masterClrMapping/>
  </p:clrMapOvr>
</p:sld>
</file>

<file path=ppt/theme/theme1.xml><?xml version="1.0" encoding="utf-8"?>
<a:theme xmlns:a="http://schemas.openxmlformats.org/drawingml/2006/main" name="2012-BEST_Template">
  <a:themeElements>
    <a:clrScheme name="Brokered">
      <a:dk1>
        <a:sysClr val="windowText" lastClr="000000"/>
      </a:dk1>
      <a:lt1>
        <a:sysClr val="window" lastClr="FFFFFF"/>
      </a:lt1>
      <a:dk2>
        <a:srgbClr val="6E0B2A"/>
      </a:dk2>
      <a:lt2>
        <a:srgbClr val="EBE6D8"/>
      </a:lt2>
      <a:accent1>
        <a:srgbClr val="94B6D2"/>
      </a:accent1>
      <a:accent2>
        <a:srgbClr val="6E0B2A"/>
      </a:accent2>
      <a:accent3>
        <a:srgbClr val="A5AB81"/>
      </a:accent3>
      <a:accent4>
        <a:srgbClr val="D8B25C"/>
      </a:accent4>
      <a:accent5>
        <a:srgbClr val="7BA79D"/>
      </a:accent5>
      <a:accent6>
        <a:srgbClr val="968C8C"/>
      </a:accent6>
      <a:hlink>
        <a:srgbClr val="6E0B2A"/>
      </a:hlink>
      <a:folHlink>
        <a:srgbClr val="EBDDC3"/>
      </a:folHlink>
    </a:clrScheme>
    <a:fontScheme name="Calamos Institu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ody page">
  <a:themeElements>
    <a:clrScheme name="Brokered">
      <a:dk1>
        <a:sysClr val="windowText" lastClr="000000"/>
      </a:dk1>
      <a:lt1>
        <a:sysClr val="window" lastClr="FFFFFF"/>
      </a:lt1>
      <a:dk2>
        <a:srgbClr val="6E0B2A"/>
      </a:dk2>
      <a:lt2>
        <a:srgbClr val="EBE6D8"/>
      </a:lt2>
      <a:accent1>
        <a:srgbClr val="94B6D2"/>
      </a:accent1>
      <a:accent2>
        <a:srgbClr val="6E0B2A"/>
      </a:accent2>
      <a:accent3>
        <a:srgbClr val="A5AB81"/>
      </a:accent3>
      <a:accent4>
        <a:srgbClr val="D8B25C"/>
      </a:accent4>
      <a:accent5>
        <a:srgbClr val="7BA79D"/>
      </a:accent5>
      <a:accent6>
        <a:srgbClr val="968C8C"/>
      </a:accent6>
      <a:hlink>
        <a:srgbClr val="6E0B2A"/>
      </a:hlink>
      <a:folHlink>
        <a:srgbClr val="EBDDC3"/>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lnDef>
    <a:txDef>
      <a:spPr>
        <a:noFill/>
      </a:spPr>
      <a:bodyPr wrap="square" rtlCol="0">
        <a:spAutoFit/>
      </a:bodyPr>
      <a:lstStyle>
        <a:defPPr>
          <a:defRPr dirty="0" smtClean="0">
            <a:solidFill>
              <a:schemeClr val="tx1"/>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ody page">
  <a:themeElements>
    <a:clrScheme name="Custom 1">
      <a:dk1>
        <a:sysClr val="windowText" lastClr="000000"/>
      </a:dk1>
      <a:lt1>
        <a:sysClr val="window" lastClr="FFFFFF"/>
      </a:lt1>
      <a:dk2>
        <a:srgbClr val="6E0B2A"/>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lnDef>
    <a:txDef>
      <a:spPr>
        <a:noFill/>
      </a:spPr>
      <a:bodyPr wrap="square" rtlCol="0">
        <a:spAutoFit/>
      </a:bodyPr>
      <a:lstStyle>
        <a:defPPr>
          <a:defRPr dirty="0" smtClean="0">
            <a:solidFill>
              <a:schemeClr val="tx1"/>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Brokered">
      <a:dk1>
        <a:sysClr val="windowText" lastClr="000000"/>
      </a:dk1>
      <a:lt1>
        <a:sysClr val="window" lastClr="FFFFFF"/>
      </a:lt1>
      <a:dk2>
        <a:srgbClr val="6E0B2A"/>
      </a:dk2>
      <a:lt2>
        <a:srgbClr val="EBE6D8"/>
      </a:lt2>
      <a:accent1>
        <a:srgbClr val="94B6D2"/>
      </a:accent1>
      <a:accent2>
        <a:srgbClr val="6E0B2A"/>
      </a:accent2>
      <a:accent3>
        <a:srgbClr val="A5AB81"/>
      </a:accent3>
      <a:accent4>
        <a:srgbClr val="D8B25C"/>
      </a:accent4>
      <a:accent5>
        <a:srgbClr val="7BA79D"/>
      </a:accent5>
      <a:accent6>
        <a:srgbClr val="968C8C"/>
      </a:accent6>
      <a:hlink>
        <a:srgbClr val="6E0B2A"/>
      </a:hlink>
      <a:folHlink>
        <a:srgbClr val="EBDD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2012-BEST_Template</Template>
  <TotalTime>85275</TotalTime>
  <Words>9419</Words>
  <Application>Microsoft Office PowerPoint</Application>
  <PresentationFormat>Custom</PresentationFormat>
  <Paragraphs>457</Paragraphs>
  <Slides>39</Slides>
  <Notes>33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39</vt:i4>
      </vt:variant>
    </vt:vector>
  </HeadingPairs>
  <TitlesOfParts>
    <vt:vector size="53" baseType="lpstr">
      <vt:lpstr>Arial</vt:lpstr>
      <vt:lpstr>Bookman Old Style</vt:lpstr>
      <vt:lpstr>Calibri</vt:lpstr>
      <vt:lpstr>Cambria Math</vt:lpstr>
      <vt:lpstr>Courier New</vt:lpstr>
      <vt:lpstr>Publico Text</vt:lpstr>
      <vt:lpstr>Roboto</vt:lpstr>
      <vt:lpstr>Segoe UI</vt:lpstr>
      <vt:lpstr>Segoe UI</vt:lpstr>
      <vt:lpstr>Times New Roman</vt:lpstr>
      <vt:lpstr>Wingdings</vt:lpstr>
      <vt:lpstr>2012-BEST_Template</vt:lpstr>
      <vt:lpstr>1_body page</vt:lpstr>
      <vt:lpstr>2_body page</vt:lpstr>
      <vt:lpstr>Advanced Planning Life Insurance Strategies</vt:lpstr>
      <vt:lpstr>CE Credit</vt:lpstr>
      <vt:lpstr>Agenda</vt:lpstr>
      <vt:lpstr>PowerPoint Presentation</vt:lpstr>
      <vt:lpstr>Role of Life Insurance</vt:lpstr>
      <vt:lpstr>Mortality Experience</vt:lpstr>
      <vt:lpstr>The Life Insurance Industry* </vt:lpstr>
      <vt:lpstr>Facts About Life 2021*</vt:lpstr>
      <vt:lpstr>Why Consumers Buy/Don’t Buy Life Insurance* </vt:lpstr>
      <vt:lpstr>PowerPoint Presentation</vt:lpstr>
      <vt:lpstr>PowerPoint Presentation</vt:lpstr>
      <vt:lpstr>Role of the Financial Advisor</vt:lpstr>
      <vt:lpstr>Determine How Much Life Insurance?</vt:lpstr>
      <vt:lpstr>Rules of Thumb</vt:lpstr>
      <vt:lpstr>Human Life Value Example</vt:lpstr>
      <vt:lpstr>Human Life Value</vt:lpstr>
      <vt:lpstr>Comprehensive Needs Analysis</vt:lpstr>
      <vt:lpstr>Lump-Sum Cash Needs</vt:lpstr>
      <vt:lpstr>Multi-Period Income</vt:lpstr>
      <vt:lpstr>Evaluating Life Insurance</vt:lpstr>
      <vt:lpstr>  Type of Life Insurance</vt:lpstr>
      <vt:lpstr>Proper Type of Insurance Policy</vt:lpstr>
      <vt:lpstr>Myth: Buy Term and Invest the Difference*</vt:lpstr>
      <vt:lpstr>PowerPoint Presentation</vt:lpstr>
      <vt:lpstr>PowerPoint Presentation</vt:lpstr>
      <vt:lpstr>Permanent Life Insurance</vt:lpstr>
      <vt:lpstr>Tax Benefits of Life Insurance</vt:lpstr>
      <vt:lpstr>Tax Benefits Received During Life</vt:lpstr>
      <vt:lpstr>Policy Loan Treatment</vt:lpstr>
      <vt:lpstr>PowerPoint Presentation</vt:lpstr>
      <vt:lpstr>PowerPoint Presentation</vt:lpstr>
      <vt:lpstr>Do You Have Clients with … </vt:lpstr>
      <vt:lpstr>The Solution:  SLAT</vt:lpstr>
      <vt:lpstr>SLAT Benefits</vt:lpstr>
      <vt:lpstr>Reciprocal Trust Doctrine</vt:lpstr>
      <vt:lpstr>Grantor’s Spouse Pre-Deceases Grantor</vt:lpstr>
      <vt:lpstr>Divorce of Spouse</vt:lpstr>
      <vt:lpstr>PowerPoint Presentation</vt:lpstr>
      <vt:lpstr>Don’t Forget…</vt:lpstr>
    </vt:vector>
  </TitlesOfParts>
  <Company>TBC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401(k) plans</dc:title>
  <dc:creator>EJB</dc:creator>
  <cp:lastModifiedBy>Stephanie Rao</cp:lastModifiedBy>
  <cp:revision>1181</cp:revision>
  <cp:lastPrinted>2019-04-04T14:13:23Z</cp:lastPrinted>
  <dcterms:created xsi:type="dcterms:W3CDTF">2008-05-24T13:23:07Z</dcterms:created>
  <dcterms:modified xsi:type="dcterms:W3CDTF">2022-03-15T18:14:23Z</dcterms:modified>
</cp:coreProperties>
</file>