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1"/>
  </p:notesMasterIdLst>
  <p:sldIdLst>
    <p:sldId id="256" r:id="rId2"/>
    <p:sldId id="258" r:id="rId3"/>
    <p:sldId id="261" r:id="rId4"/>
    <p:sldId id="271" r:id="rId5"/>
    <p:sldId id="272" r:id="rId6"/>
    <p:sldId id="273" r:id="rId7"/>
    <p:sldId id="274" r:id="rId8"/>
    <p:sldId id="265" r:id="rId9"/>
    <p:sldId id="270" r:id="rId10"/>
    <p:sldId id="266" r:id="rId11"/>
    <p:sldId id="277" r:id="rId12"/>
    <p:sldId id="267" r:id="rId13"/>
    <p:sldId id="269" r:id="rId14"/>
    <p:sldId id="262" r:id="rId15"/>
    <p:sldId id="275" r:id="rId16"/>
    <p:sldId id="278" r:id="rId17"/>
    <p:sldId id="279" r:id="rId18"/>
    <p:sldId id="281" r:id="rId19"/>
    <p:sldId id="280" r:id="rId20"/>
    <p:sldId id="285" r:id="rId21"/>
    <p:sldId id="282" r:id="rId22"/>
    <p:sldId id="283" r:id="rId23"/>
    <p:sldId id="286" r:id="rId24"/>
    <p:sldId id="276" r:id="rId25"/>
    <p:sldId id="284" r:id="rId26"/>
    <p:sldId id="287" r:id="rId27"/>
    <p:sldId id="264" r:id="rId28"/>
    <p:sldId id="288" r:id="rId29"/>
    <p:sldId id="289"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6FA7BC1D-3F4E-4375-B18E-DB5ECDAA1C37}" type="doc">
      <dgm:prSet loTypeId="urn:microsoft.com/office/officeart/2005/8/layout/vList5" loCatId="list" qsTypeId="urn:microsoft.com/office/officeart/2005/8/quickstyle/simple1" qsCatId="simple" csTypeId="urn:microsoft.com/office/officeart/2005/8/colors/colorful1" csCatId="colorful"/>
      <dgm:spPr/>
      <dgm:t>
        <a:bodyPr/>
        <a:lstStyle/>
        <a:p>
          <a:endParaRPr lang="en-US"/>
        </a:p>
      </dgm:t>
    </dgm:pt>
    <dgm:pt modelId="{DFA6C5BA-1E45-4AB9-AD7F-D243E9803FB9}">
      <dgm:prSet/>
      <dgm:spPr/>
      <dgm:t>
        <a:bodyPr/>
        <a:lstStyle/>
        <a:p>
          <a:r>
            <a:rPr lang="en-US" dirty="0"/>
            <a:t>Joint Tenancy</a:t>
          </a:r>
        </a:p>
      </dgm:t>
    </dgm:pt>
    <dgm:pt modelId="{B8E87136-682A-4022-8A39-394A9BB6D4CD}" type="parTrans" cxnId="{CB740866-9C03-4A2A-B8CA-7AD934BA4C10}">
      <dgm:prSet/>
      <dgm:spPr/>
      <dgm:t>
        <a:bodyPr/>
        <a:lstStyle/>
        <a:p>
          <a:endParaRPr lang="en-US"/>
        </a:p>
      </dgm:t>
    </dgm:pt>
    <dgm:pt modelId="{D982E516-E3CA-4F0E-A5BA-EDF14B76241E}" type="sibTrans" cxnId="{CB740866-9C03-4A2A-B8CA-7AD934BA4C10}">
      <dgm:prSet/>
      <dgm:spPr/>
      <dgm:t>
        <a:bodyPr/>
        <a:lstStyle/>
        <a:p>
          <a:endParaRPr lang="en-US"/>
        </a:p>
      </dgm:t>
    </dgm:pt>
    <dgm:pt modelId="{8F15936E-A928-49A7-A1AF-40B3CCED2B6F}">
      <dgm:prSet/>
      <dgm:spPr/>
      <dgm:t>
        <a:bodyPr/>
        <a:lstStyle/>
        <a:p>
          <a:r>
            <a:rPr lang="en-US" dirty="0"/>
            <a:t>Beneficiary Designations-life insurance, retirement accounts</a:t>
          </a:r>
        </a:p>
      </dgm:t>
    </dgm:pt>
    <dgm:pt modelId="{221B6278-D4A7-40DB-9431-9D5696DCC70B}" type="parTrans" cxnId="{831271E0-5ADE-40EC-818A-E1C41C20D4CB}">
      <dgm:prSet/>
      <dgm:spPr/>
      <dgm:t>
        <a:bodyPr/>
        <a:lstStyle/>
        <a:p>
          <a:endParaRPr lang="en-US"/>
        </a:p>
      </dgm:t>
    </dgm:pt>
    <dgm:pt modelId="{19238563-945C-4A52-AEB5-AAEAEDFE0073}" type="sibTrans" cxnId="{831271E0-5ADE-40EC-818A-E1C41C20D4CB}">
      <dgm:prSet/>
      <dgm:spPr/>
      <dgm:t>
        <a:bodyPr/>
        <a:lstStyle/>
        <a:p>
          <a:endParaRPr lang="en-US"/>
        </a:p>
      </dgm:t>
    </dgm:pt>
    <dgm:pt modelId="{657CD9C3-48F3-40ED-A8E5-C786908F60D3}">
      <dgm:prSet/>
      <dgm:spPr/>
      <dgm:t>
        <a:bodyPr/>
        <a:lstStyle/>
        <a:p>
          <a:r>
            <a:rPr lang="en-US" dirty="0"/>
            <a:t>POD-TOD Assets</a:t>
          </a:r>
        </a:p>
      </dgm:t>
    </dgm:pt>
    <dgm:pt modelId="{07060AB6-DE1B-40F9-B205-81C05335195E}" type="parTrans" cxnId="{5E4A885E-8B56-4BFA-91C8-5B6204DF2776}">
      <dgm:prSet/>
      <dgm:spPr/>
      <dgm:t>
        <a:bodyPr/>
        <a:lstStyle/>
        <a:p>
          <a:endParaRPr lang="en-US"/>
        </a:p>
      </dgm:t>
    </dgm:pt>
    <dgm:pt modelId="{CA937D77-DD46-435B-AE59-5880D6C5EA34}" type="sibTrans" cxnId="{5E4A885E-8B56-4BFA-91C8-5B6204DF2776}">
      <dgm:prSet/>
      <dgm:spPr/>
      <dgm:t>
        <a:bodyPr/>
        <a:lstStyle/>
        <a:p>
          <a:endParaRPr lang="en-US"/>
        </a:p>
      </dgm:t>
    </dgm:pt>
    <dgm:pt modelId="{DCAD8C2D-5D42-4829-83BF-84E6904B7FD4}">
      <dgm:prSet/>
      <dgm:spPr/>
      <dgm:t>
        <a:bodyPr/>
        <a:lstStyle/>
        <a:p>
          <a:r>
            <a:rPr lang="en-US" dirty="0"/>
            <a:t>Distribution Options limited-may not reach desired beneficiaries</a:t>
          </a:r>
        </a:p>
      </dgm:t>
    </dgm:pt>
    <dgm:pt modelId="{5147F546-51F5-40B6-B587-24B5F26E0FE6}" type="parTrans" cxnId="{3A4E2882-0C61-45D8-B9F1-4C9F85C309A8}">
      <dgm:prSet/>
      <dgm:spPr/>
      <dgm:t>
        <a:bodyPr/>
        <a:lstStyle/>
        <a:p>
          <a:endParaRPr lang="en-US"/>
        </a:p>
      </dgm:t>
    </dgm:pt>
    <dgm:pt modelId="{DE513673-6AD1-443A-8490-C79C612070AA}" type="sibTrans" cxnId="{3A4E2882-0C61-45D8-B9F1-4C9F85C309A8}">
      <dgm:prSet/>
      <dgm:spPr/>
      <dgm:t>
        <a:bodyPr/>
        <a:lstStyle/>
        <a:p>
          <a:endParaRPr lang="en-US"/>
        </a:p>
      </dgm:t>
    </dgm:pt>
    <dgm:pt modelId="{8D0535FE-8F85-4A43-910F-CB8F4C9C09D7}">
      <dgm:prSet/>
      <dgm:spPr/>
      <dgm:t>
        <a:bodyPr/>
        <a:lstStyle/>
        <a:p>
          <a:r>
            <a:rPr lang="en-US" dirty="0"/>
            <a:t>No minor beneficiary options</a:t>
          </a:r>
        </a:p>
      </dgm:t>
    </dgm:pt>
    <dgm:pt modelId="{FC741BA3-0886-446A-8F9B-AADB49BFDF09}" type="parTrans" cxnId="{09C1EBE3-DBA1-45E3-9B85-53864A70B47B}">
      <dgm:prSet/>
      <dgm:spPr/>
      <dgm:t>
        <a:bodyPr/>
        <a:lstStyle/>
        <a:p>
          <a:endParaRPr lang="en-US"/>
        </a:p>
      </dgm:t>
    </dgm:pt>
    <dgm:pt modelId="{E96EA199-F3E5-4AAA-A3F9-E197FB053CC2}" type="sibTrans" cxnId="{09C1EBE3-DBA1-45E3-9B85-53864A70B47B}">
      <dgm:prSet/>
      <dgm:spPr/>
      <dgm:t>
        <a:bodyPr/>
        <a:lstStyle/>
        <a:p>
          <a:endParaRPr lang="en-US"/>
        </a:p>
      </dgm:t>
    </dgm:pt>
    <dgm:pt modelId="{F6DB6CA5-28E0-4916-A029-63C42E7B8D92}">
      <dgm:prSet/>
      <dgm:spPr/>
      <dgm:t>
        <a:bodyPr/>
        <a:lstStyle/>
        <a:p>
          <a:r>
            <a:rPr lang="en-US" dirty="0"/>
            <a:t>Lifetime Gifts</a:t>
          </a:r>
        </a:p>
      </dgm:t>
    </dgm:pt>
    <dgm:pt modelId="{A267DA0D-FFFE-46C7-A58A-432C2AB3B333}" type="parTrans" cxnId="{12E178A7-16F5-429B-8D4B-8D6998FE6BC9}">
      <dgm:prSet/>
      <dgm:spPr/>
      <dgm:t>
        <a:bodyPr/>
        <a:lstStyle/>
        <a:p>
          <a:endParaRPr lang="en-US"/>
        </a:p>
      </dgm:t>
    </dgm:pt>
    <dgm:pt modelId="{ABC8B67C-7CB3-406E-B26D-4D0A52BA4D43}" type="sibTrans" cxnId="{12E178A7-16F5-429B-8D4B-8D6998FE6BC9}">
      <dgm:prSet/>
      <dgm:spPr/>
      <dgm:t>
        <a:bodyPr/>
        <a:lstStyle/>
        <a:p>
          <a:endParaRPr lang="en-US"/>
        </a:p>
      </dgm:t>
    </dgm:pt>
    <dgm:pt modelId="{7D843FB8-E23C-4CB7-A58F-60D52B1C8D95}">
      <dgm:prSet/>
      <dgm:spPr/>
      <dgm:t>
        <a:bodyPr/>
        <a:lstStyle/>
        <a:p>
          <a:r>
            <a:rPr lang="en-US" dirty="0"/>
            <a:t>May not be made in time</a:t>
          </a:r>
        </a:p>
      </dgm:t>
    </dgm:pt>
    <dgm:pt modelId="{43D4D797-CE78-4EBB-9631-24B0077A67EE}" type="parTrans" cxnId="{A913494F-EC6F-47BA-B5B9-098187029DC3}">
      <dgm:prSet/>
      <dgm:spPr/>
      <dgm:t>
        <a:bodyPr/>
        <a:lstStyle/>
        <a:p>
          <a:endParaRPr lang="en-US"/>
        </a:p>
      </dgm:t>
    </dgm:pt>
    <dgm:pt modelId="{F86D76BB-2924-43F7-A0C0-931B419C2BC0}" type="sibTrans" cxnId="{A913494F-EC6F-47BA-B5B9-098187029DC3}">
      <dgm:prSet/>
      <dgm:spPr/>
      <dgm:t>
        <a:bodyPr/>
        <a:lstStyle/>
        <a:p>
          <a:endParaRPr lang="en-US"/>
        </a:p>
      </dgm:t>
    </dgm:pt>
    <dgm:pt modelId="{989460AE-EFDB-4946-A0B2-D0060CCAB2A2}">
      <dgm:prSet/>
      <dgm:spPr/>
      <dgm:t>
        <a:bodyPr/>
        <a:lstStyle/>
        <a:p>
          <a:r>
            <a:rPr lang="en-US" dirty="0"/>
            <a:t>Gifts carry donor’s basis to donee</a:t>
          </a:r>
        </a:p>
      </dgm:t>
    </dgm:pt>
    <dgm:pt modelId="{55E0ADB9-81F1-46F3-ACD0-841D14E197CB}" type="parTrans" cxnId="{62A77845-B34C-4D5B-8BB0-D04AC5A3F052}">
      <dgm:prSet/>
      <dgm:spPr/>
      <dgm:t>
        <a:bodyPr/>
        <a:lstStyle/>
        <a:p>
          <a:endParaRPr lang="en-US"/>
        </a:p>
      </dgm:t>
    </dgm:pt>
    <dgm:pt modelId="{003D93BC-3024-4933-B87C-935C3A702735}" type="sibTrans" cxnId="{62A77845-B34C-4D5B-8BB0-D04AC5A3F052}">
      <dgm:prSet/>
      <dgm:spPr/>
      <dgm:t>
        <a:bodyPr/>
        <a:lstStyle/>
        <a:p>
          <a:endParaRPr lang="en-US"/>
        </a:p>
      </dgm:t>
    </dgm:pt>
    <dgm:pt modelId="{9C1FAB41-3589-4135-A056-9667D674246D}">
      <dgm:prSet/>
      <dgm:spPr/>
      <dgm:t>
        <a:bodyPr/>
        <a:lstStyle/>
        <a:p>
          <a:r>
            <a:rPr lang="en-US" dirty="0"/>
            <a:t>Revocable Living Trust</a:t>
          </a:r>
        </a:p>
      </dgm:t>
    </dgm:pt>
    <dgm:pt modelId="{7F9A8810-27AA-4FB7-AEA1-E42F2477D4EA}" type="parTrans" cxnId="{00397633-6738-424A-B20A-56BC32FD7047}">
      <dgm:prSet/>
      <dgm:spPr/>
      <dgm:t>
        <a:bodyPr/>
        <a:lstStyle/>
        <a:p>
          <a:endParaRPr lang="en-US"/>
        </a:p>
      </dgm:t>
    </dgm:pt>
    <dgm:pt modelId="{33620B20-0144-4EEC-B284-2D06DC4BBF12}" type="sibTrans" cxnId="{00397633-6738-424A-B20A-56BC32FD7047}">
      <dgm:prSet/>
      <dgm:spPr/>
      <dgm:t>
        <a:bodyPr/>
        <a:lstStyle/>
        <a:p>
          <a:endParaRPr lang="en-US"/>
        </a:p>
      </dgm:t>
    </dgm:pt>
    <dgm:pt modelId="{B6C45DF5-58E2-4DDE-ABCF-9C030E6B007C}">
      <dgm:prSet/>
      <dgm:spPr/>
      <dgm:t>
        <a:bodyPr/>
        <a:lstStyle/>
        <a:p>
          <a:r>
            <a:rPr lang="en-US" dirty="0"/>
            <a:t>Can protect interests for minors</a:t>
          </a:r>
        </a:p>
      </dgm:t>
    </dgm:pt>
    <dgm:pt modelId="{7DA73D2E-E1A7-49B2-BD59-ACB1A52B1CA8}" type="parTrans" cxnId="{1ACE3C6C-400C-4085-918C-7A86DD014F2A}">
      <dgm:prSet/>
      <dgm:spPr/>
      <dgm:t>
        <a:bodyPr/>
        <a:lstStyle/>
        <a:p>
          <a:endParaRPr lang="en-US"/>
        </a:p>
      </dgm:t>
    </dgm:pt>
    <dgm:pt modelId="{1BCAC10F-8EB1-4D35-AB03-B35A08B59440}" type="sibTrans" cxnId="{1ACE3C6C-400C-4085-918C-7A86DD014F2A}">
      <dgm:prSet/>
      <dgm:spPr/>
      <dgm:t>
        <a:bodyPr/>
        <a:lstStyle/>
        <a:p>
          <a:endParaRPr lang="en-US"/>
        </a:p>
      </dgm:t>
    </dgm:pt>
    <dgm:pt modelId="{D9FF8050-BD75-4A75-B065-294DBDB7B115}">
      <dgm:prSet/>
      <dgm:spPr/>
      <dgm:t>
        <a:bodyPr/>
        <a:lstStyle/>
        <a:p>
          <a:r>
            <a:rPr lang="en-US" dirty="0"/>
            <a:t>Can deal with distribution alternatives</a:t>
          </a:r>
        </a:p>
      </dgm:t>
    </dgm:pt>
    <dgm:pt modelId="{2A7CAC0E-9993-4FD3-A85C-2FEAC3B9F247}" type="parTrans" cxnId="{B065307E-A336-4CA8-942A-781FFF9B151A}">
      <dgm:prSet/>
      <dgm:spPr/>
      <dgm:t>
        <a:bodyPr/>
        <a:lstStyle/>
        <a:p>
          <a:endParaRPr lang="en-US"/>
        </a:p>
      </dgm:t>
    </dgm:pt>
    <dgm:pt modelId="{167D6F57-3593-4263-B750-9347B8946031}" type="sibTrans" cxnId="{B065307E-A336-4CA8-942A-781FFF9B151A}">
      <dgm:prSet/>
      <dgm:spPr/>
      <dgm:t>
        <a:bodyPr/>
        <a:lstStyle/>
        <a:p>
          <a:endParaRPr lang="en-US"/>
        </a:p>
      </dgm:t>
    </dgm:pt>
    <dgm:pt modelId="{F3D5416E-6C73-459F-9380-3F3777B97960}">
      <dgm:prSet/>
      <dgm:spPr/>
      <dgm:t>
        <a:bodyPr/>
        <a:lstStyle/>
        <a:p>
          <a:r>
            <a:rPr lang="en-US" dirty="0"/>
            <a:t>Can provide for management of assets during Grantor’s incapacity</a:t>
          </a:r>
        </a:p>
      </dgm:t>
    </dgm:pt>
    <dgm:pt modelId="{32C52609-0B30-46DA-AAE7-A3EEA29DB641}" type="parTrans" cxnId="{9E0BF90D-B9C0-4DC0-ACE3-C17A41CA65FD}">
      <dgm:prSet/>
      <dgm:spPr/>
      <dgm:t>
        <a:bodyPr/>
        <a:lstStyle/>
        <a:p>
          <a:endParaRPr lang="en-US"/>
        </a:p>
      </dgm:t>
    </dgm:pt>
    <dgm:pt modelId="{7ECB8446-AE51-4E30-8BE8-349CBF0D81C2}" type="sibTrans" cxnId="{9E0BF90D-B9C0-4DC0-ACE3-C17A41CA65FD}">
      <dgm:prSet/>
      <dgm:spPr/>
      <dgm:t>
        <a:bodyPr/>
        <a:lstStyle/>
        <a:p>
          <a:endParaRPr lang="en-US"/>
        </a:p>
      </dgm:t>
    </dgm:pt>
    <dgm:pt modelId="{9969084B-98FA-49D3-802C-7DF4B99BFB06}" type="pres">
      <dgm:prSet presAssocID="{6FA7BC1D-3F4E-4375-B18E-DB5ECDAA1C37}" presName="Name0" presStyleCnt="0">
        <dgm:presLayoutVars>
          <dgm:dir/>
          <dgm:animLvl val="lvl"/>
          <dgm:resizeHandles val="exact"/>
        </dgm:presLayoutVars>
      </dgm:prSet>
      <dgm:spPr/>
    </dgm:pt>
    <dgm:pt modelId="{6F5026A9-7903-4A04-9625-7AEEED19BAB6}" type="pres">
      <dgm:prSet presAssocID="{DFA6C5BA-1E45-4AB9-AD7F-D243E9803FB9}" presName="linNode" presStyleCnt="0"/>
      <dgm:spPr/>
    </dgm:pt>
    <dgm:pt modelId="{4ADE5DCF-68A1-43DC-8DD2-8CD0E7918040}" type="pres">
      <dgm:prSet presAssocID="{DFA6C5BA-1E45-4AB9-AD7F-D243E9803FB9}" presName="parentText" presStyleLbl="node1" presStyleIdx="0" presStyleCnt="5">
        <dgm:presLayoutVars>
          <dgm:chMax val="1"/>
          <dgm:bulletEnabled val="1"/>
        </dgm:presLayoutVars>
      </dgm:prSet>
      <dgm:spPr/>
    </dgm:pt>
    <dgm:pt modelId="{68051D95-78B2-48BC-97E7-531F3E4E0ED7}" type="pres">
      <dgm:prSet presAssocID="{D982E516-E3CA-4F0E-A5BA-EDF14B76241E}" presName="sp" presStyleCnt="0"/>
      <dgm:spPr/>
    </dgm:pt>
    <dgm:pt modelId="{4A07300F-4A11-4D54-8E5B-B403EAB9E3D4}" type="pres">
      <dgm:prSet presAssocID="{8F15936E-A928-49A7-A1AF-40B3CCED2B6F}" presName="linNode" presStyleCnt="0"/>
      <dgm:spPr/>
    </dgm:pt>
    <dgm:pt modelId="{8CBECF60-3FD9-43B9-9CC1-65691AA59437}" type="pres">
      <dgm:prSet presAssocID="{8F15936E-A928-49A7-A1AF-40B3CCED2B6F}" presName="parentText" presStyleLbl="node1" presStyleIdx="1" presStyleCnt="5">
        <dgm:presLayoutVars>
          <dgm:chMax val="1"/>
          <dgm:bulletEnabled val="1"/>
        </dgm:presLayoutVars>
      </dgm:prSet>
      <dgm:spPr/>
    </dgm:pt>
    <dgm:pt modelId="{BA344503-BCD1-4517-8AE2-ACFF3F906FA4}" type="pres">
      <dgm:prSet presAssocID="{19238563-945C-4A52-AEB5-AAEAEDFE0073}" presName="sp" presStyleCnt="0"/>
      <dgm:spPr/>
    </dgm:pt>
    <dgm:pt modelId="{C3222CAB-9166-4F6F-A404-88C082B9EBCF}" type="pres">
      <dgm:prSet presAssocID="{657CD9C3-48F3-40ED-A8E5-C786908F60D3}" presName="linNode" presStyleCnt="0"/>
      <dgm:spPr/>
    </dgm:pt>
    <dgm:pt modelId="{DD2228C1-E88E-4200-87EF-A312B3B0C91C}" type="pres">
      <dgm:prSet presAssocID="{657CD9C3-48F3-40ED-A8E5-C786908F60D3}" presName="parentText" presStyleLbl="node1" presStyleIdx="2" presStyleCnt="5">
        <dgm:presLayoutVars>
          <dgm:chMax val="1"/>
          <dgm:bulletEnabled val="1"/>
        </dgm:presLayoutVars>
      </dgm:prSet>
      <dgm:spPr/>
    </dgm:pt>
    <dgm:pt modelId="{45A6CA55-18A6-4C29-B036-4AA1E517D0E4}" type="pres">
      <dgm:prSet presAssocID="{657CD9C3-48F3-40ED-A8E5-C786908F60D3}" presName="descendantText" presStyleLbl="alignAccFollowNode1" presStyleIdx="0" presStyleCnt="3">
        <dgm:presLayoutVars>
          <dgm:bulletEnabled val="1"/>
        </dgm:presLayoutVars>
      </dgm:prSet>
      <dgm:spPr/>
    </dgm:pt>
    <dgm:pt modelId="{CD1307D9-764C-4309-BFD9-342DE2E78B87}" type="pres">
      <dgm:prSet presAssocID="{CA937D77-DD46-435B-AE59-5880D6C5EA34}" presName="sp" presStyleCnt="0"/>
      <dgm:spPr/>
    </dgm:pt>
    <dgm:pt modelId="{F42199CC-D33D-4695-A622-A2930BFB18EE}" type="pres">
      <dgm:prSet presAssocID="{F6DB6CA5-28E0-4916-A029-63C42E7B8D92}" presName="linNode" presStyleCnt="0"/>
      <dgm:spPr/>
    </dgm:pt>
    <dgm:pt modelId="{7C1619F3-9F9D-432D-BD72-87C7CB33863C}" type="pres">
      <dgm:prSet presAssocID="{F6DB6CA5-28E0-4916-A029-63C42E7B8D92}" presName="parentText" presStyleLbl="node1" presStyleIdx="3" presStyleCnt="5">
        <dgm:presLayoutVars>
          <dgm:chMax val="1"/>
          <dgm:bulletEnabled val="1"/>
        </dgm:presLayoutVars>
      </dgm:prSet>
      <dgm:spPr/>
    </dgm:pt>
    <dgm:pt modelId="{86ED64CB-AAA4-479A-86F6-6235CEFFF649}" type="pres">
      <dgm:prSet presAssocID="{F6DB6CA5-28E0-4916-A029-63C42E7B8D92}" presName="descendantText" presStyleLbl="alignAccFollowNode1" presStyleIdx="1" presStyleCnt="3">
        <dgm:presLayoutVars>
          <dgm:bulletEnabled val="1"/>
        </dgm:presLayoutVars>
      </dgm:prSet>
      <dgm:spPr/>
    </dgm:pt>
    <dgm:pt modelId="{23BBC4D5-5FA3-475F-9B80-3D4A42FD7A76}" type="pres">
      <dgm:prSet presAssocID="{ABC8B67C-7CB3-406E-B26D-4D0A52BA4D43}" presName="sp" presStyleCnt="0"/>
      <dgm:spPr/>
    </dgm:pt>
    <dgm:pt modelId="{202535DC-1666-457F-A57C-3D95E4994EAE}" type="pres">
      <dgm:prSet presAssocID="{9C1FAB41-3589-4135-A056-9667D674246D}" presName="linNode" presStyleCnt="0"/>
      <dgm:spPr/>
    </dgm:pt>
    <dgm:pt modelId="{33F0BE06-9CC4-4F34-A2A7-CE6B5A1D29A5}" type="pres">
      <dgm:prSet presAssocID="{9C1FAB41-3589-4135-A056-9667D674246D}" presName="parentText" presStyleLbl="node1" presStyleIdx="4" presStyleCnt="5">
        <dgm:presLayoutVars>
          <dgm:chMax val="1"/>
          <dgm:bulletEnabled val="1"/>
        </dgm:presLayoutVars>
      </dgm:prSet>
      <dgm:spPr/>
    </dgm:pt>
    <dgm:pt modelId="{871D141B-B009-42E3-8C1B-93F4CA50AA5C}" type="pres">
      <dgm:prSet presAssocID="{9C1FAB41-3589-4135-A056-9667D674246D}" presName="descendantText" presStyleLbl="alignAccFollowNode1" presStyleIdx="2" presStyleCnt="3">
        <dgm:presLayoutVars>
          <dgm:bulletEnabled val="1"/>
        </dgm:presLayoutVars>
      </dgm:prSet>
      <dgm:spPr/>
    </dgm:pt>
  </dgm:ptLst>
  <dgm:cxnLst>
    <dgm:cxn modelId="{AAD1B705-70DB-473F-9A56-4AD2576460CD}" type="presOf" srcId="{9C1FAB41-3589-4135-A056-9667D674246D}" destId="{33F0BE06-9CC4-4F34-A2A7-CE6B5A1D29A5}" srcOrd="0" destOrd="0" presId="urn:microsoft.com/office/officeart/2005/8/layout/vList5"/>
    <dgm:cxn modelId="{4E853108-CE6C-4F87-A2FB-426C0BDBA1F9}" type="presOf" srcId="{F6DB6CA5-28E0-4916-A029-63C42E7B8D92}" destId="{7C1619F3-9F9D-432D-BD72-87C7CB33863C}" srcOrd="0" destOrd="0" presId="urn:microsoft.com/office/officeart/2005/8/layout/vList5"/>
    <dgm:cxn modelId="{9E0BF90D-B9C0-4DC0-ACE3-C17A41CA65FD}" srcId="{9C1FAB41-3589-4135-A056-9667D674246D}" destId="{F3D5416E-6C73-459F-9380-3F3777B97960}" srcOrd="2" destOrd="0" parTransId="{32C52609-0B30-46DA-AAE7-A3EEA29DB641}" sibTransId="{7ECB8446-AE51-4E30-8BE8-349CBF0D81C2}"/>
    <dgm:cxn modelId="{40669721-AC74-4A8F-829D-F9F5F413BF66}" type="presOf" srcId="{989460AE-EFDB-4946-A0B2-D0060CCAB2A2}" destId="{86ED64CB-AAA4-479A-86F6-6235CEFFF649}" srcOrd="0" destOrd="1" presId="urn:microsoft.com/office/officeart/2005/8/layout/vList5"/>
    <dgm:cxn modelId="{32B26D25-4650-40DF-98A3-123AC09CD10D}" type="presOf" srcId="{8D0535FE-8F85-4A43-910F-CB8F4C9C09D7}" destId="{45A6CA55-18A6-4C29-B036-4AA1E517D0E4}" srcOrd="0" destOrd="1" presId="urn:microsoft.com/office/officeart/2005/8/layout/vList5"/>
    <dgm:cxn modelId="{9C093E29-B871-4341-B188-7D7A330398A8}" type="presOf" srcId="{DCAD8C2D-5D42-4829-83BF-84E6904B7FD4}" destId="{45A6CA55-18A6-4C29-B036-4AA1E517D0E4}" srcOrd="0" destOrd="0" presId="urn:microsoft.com/office/officeart/2005/8/layout/vList5"/>
    <dgm:cxn modelId="{00397633-6738-424A-B20A-56BC32FD7047}" srcId="{6FA7BC1D-3F4E-4375-B18E-DB5ECDAA1C37}" destId="{9C1FAB41-3589-4135-A056-9667D674246D}" srcOrd="4" destOrd="0" parTransId="{7F9A8810-27AA-4FB7-AEA1-E42F2477D4EA}" sibTransId="{33620B20-0144-4EEC-B284-2D06DC4BBF12}"/>
    <dgm:cxn modelId="{9B50C237-BC45-476B-A23F-F78CC4DB9724}" type="presOf" srcId="{F3D5416E-6C73-459F-9380-3F3777B97960}" destId="{871D141B-B009-42E3-8C1B-93F4CA50AA5C}" srcOrd="0" destOrd="2" presId="urn:microsoft.com/office/officeart/2005/8/layout/vList5"/>
    <dgm:cxn modelId="{5E4A885E-8B56-4BFA-91C8-5B6204DF2776}" srcId="{6FA7BC1D-3F4E-4375-B18E-DB5ECDAA1C37}" destId="{657CD9C3-48F3-40ED-A8E5-C786908F60D3}" srcOrd="2" destOrd="0" parTransId="{07060AB6-DE1B-40F9-B205-81C05335195E}" sibTransId="{CA937D77-DD46-435B-AE59-5880D6C5EA34}"/>
    <dgm:cxn modelId="{62A77845-B34C-4D5B-8BB0-D04AC5A3F052}" srcId="{F6DB6CA5-28E0-4916-A029-63C42E7B8D92}" destId="{989460AE-EFDB-4946-A0B2-D0060CCAB2A2}" srcOrd="1" destOrd="0" parTransId="{55E0ADB9-81F1-46F3-ACD0-841D14E197CB}" sibTransId="{003D93BC-3024-4933-B87C-935C3A702735}"/>
    <dgm:cxn modelId="{CB740866-9C03-4A2A-B8CA-7AD934BA4C10}" srcId="{6FA7BC1D-3F4E-4375-B18E-DB5ECDAA1C37}" destId="{DFA6C5BA-1E45-4AB9-AD7F-D243E9803FB9}" srcOrd="0" destOrd="0" parTransId="{B8E87136-682A-4022-8A39-394A9BB6D4CD}" sibTransId="{D982E516-E3CA-4F0E-A5BA-EDF14B76241E}"/>
    <dgm:cxn modelId="{297B9A69-8FE0-461B-A2A1-B6807808689A}" type="presOf" srcId="{6FA7BC1D-3F4E-4375-B18E-DB5ECDAA1C37}" destId="{9969084B-98FA-49D3-802C-7DF4B99BFB06}" srcOrd="0" destOrd="0" presId="urn:microsoft.com/office/officeart/2005/8/layout/vList5"/>
    <dgm:cxn modelId="{1ACE3C6C-400C-4085-918C-7A86DD014F2A}" srcId="{9C1FAB41-3589-4135-A056-9667D674246D}" destId="{B6C45DF5-58E2-4DDE-ABCF-9C030E6B007C}" srcOrd="0" destOrd="0" parTransId="{7DA73D2E-E1A7-49B2-BD59-ACB1A52B1CA8}" sibTransId="{1BCAC10F-8EB1-4D35-AB03-B35A08B59440}"/>
    <dgm:cxn modelId="{A913494F-EC6F-47BA-B5B9-098187029DC3}" srcId="{F6DB6CA5-28E0-4916-A029-63C42E7B8D92}" destId="{7D843FB8-E23C-4CB7-A58F-60D52B1C8D95}" srcOrd="0" destOrd="0" parTransId="{43D4D797-CE78-4EBB-9631-24B0077A67EE}" sibTransId="{F86D76BB-2924-43F7-A0C0-931B419C2BC0}"/>
    <dgm:cxn modelId="{6A7D3778-E7D2-40D1-BE69-F3E143BEB4EA}" type="presOf" srcId="{657CD9C3-48F3-40ED-A8E5-C786908F60D3}" destId="{DD2228C1-E88E-4200-87EF-A312B3B0C91C}" srcOrd="0" destOrd="0" presId="urn:microsoft.com/office/officeart/2005/8/layout/vList5"/>
    <dgm:cxn modelId="{B065307E-A336-4CA8-942A-781FFF9B151A}" srcId="{9C1FAB41-3589-4135-A056-9667D674246D}" destId="{D9FF8050-BD75-4A75-B065-294DBDB7B115}" srcOrd="1" destOrd="0" parTransId="{2A7CAC0E-9993-4FD3-A85C-2FEAC3B9F247}" sibTransId="{167D6F57-3593-4263-B750-9347B8946031}"/>
    <dgm:cxn modelId="{3A4E2882-0C61-45D8-B9F1-4C9F85C309A8}" srcId="{657CD9C3-48F3-40ED-A8E5-C786908F60D3}" destId="{DCAD8C2D-5D42-4829-83BF-84E6904B7FD4}" srcOrd="0" destOrd="0" parTransId="{5147F546-51F5-40B6-B587-24B5F26E0FE6}" sibTransId="{DE513673-6AD1-443A-8490-C79C612070AA}"/>
    <dgm:cxn modelId="{12E178A7-16F5-429B-8D4B-8D6998FE6BC9}" srcId="{6FA7BC1D-3F4E-4375-B18E-DB5ECDAA1C37}" destId="{F6DB6CA5-28E0-4916-A029-63C42E7B8D92}" srcOrd="3" destOrd="0" parTransId="{A267DA0D-FFFE-46C7-A58A-432C2AB3B333}" sibTransId="{ABC8B67C-7CB3-406E-B26D-4D0A52BA4D43}"/>
    <dgm:cxn modelId="{75F121AE-5ED4-4D85-A11E-81F6E6298697}" type="presOf" srcId="{8F15936E-A928-49A7-A1AF-40B3CCED2B6F}" destId="{8CBECF60-3FD9-43B9-9CC1-65691AA59437}" srcOrd="0" destOrd="0" presId="urn:microsoft.com/office/officeart/2005/8/layout/vList5"/>
    <dgm:cxn modelId="{A9E12CCE-8F60-4797-82E5-A42BA4DC6001}" type="presOf" srcId="{B6C45DF5-58E2-4DDE-ABCF-9C030E6B007C}" destId="{871D141B-B009-42E3-8C1B-93F4CA50AA5C}" srcOrd="0" destOrd="0" presId="urn:microsoft.com/office/officeart/2005/8/layout/vList5"/>
    <dgm:cxn modelId="{4A8F1BD4-1C57-40D5-896E-AB14210DB5A2}" type="presOf" srcId="{D9FF8050-BD75-4A75-B065-294DBDB7B115}" destId="{871D141B-B009-42E3-8C1B-93F4CA50AA5C}" srcOrd="0" destOrd="1" presId="urn:microsoft.com/office/officeart/2005/8/layout/vList5"/>
    <dgm:cxn modelId="{831271E0-5ADE-40EC-818A-E1C41C20D4CB}" srcId="{6FA7BC1D-3F4E-4375-B18E-DB5ECDAA1C37}" destId="{8F15936E-A928-49A7-A1AF-40B3CCED2B6F}" srcOrd="1" destOrd="0" parTransId="{221B6278-D4A7-40DB-9431-9D5696DCC70B}" sibTransId="{19238563-945C-4A52-AEB5-AAEAEDFE0073}"/>
    <dgm:cxn modelId="{7F7D04E3-0A46-4570-80CB-49FDB9A9B370}" type="presOf" srcId="{7D843FB8-E23C-4CB7-A58F-60D52B1C8D95}" destId="{86ED64CB-AAA4-479A-86F6-6235CEFFF649}" srcOrd="0" destOrd="0" presId="urn:microsoft.com/office/officeart/2005/8/layout/vList5"/>
    <dgm:cxn modelId="{09C1EBE3-DBA1-45E3-9B85-53864A70B47B}" srcId="{657CD9C3-48F3-40ED-A8E5-C786908F60D3}" destId="{8D0535FE-8F85-4A43-910F-CB8F4C9C09D7}" srcOrd="1" destOrd="0" parTransId="{FC741BA3-0886-446A-8F9B-AADB49BFDF09}" sibTransId="{E96EA199-F3E5-4AAA-A3F9-E197FB053CC2}"/>
    <dgm:cxn modelId="{EE03C5EA-63C9-4C2E-83CB-AEA131762E2A}" type="presOf" srcId="{DFA6C5BA-1E45-4AB9-AD7F-D243E9803FB9}" destId="{4ADE5DCF-68A1-43DC-8DD2-8CD0E7918040}" srcOrd="0" destOrd="0" presId="urn:microsoft.com/office/officeart/2005/8/layout/vList5"/>
    <dgm:cxn modelId="{BE874628-F1C4-4B34-8532-35E2DD14EE78}" type="presParOf" srcId="{9969084B-98FA-49D3-802C-7DF4B99BFB06}" destId="{6F5026A9-7903-4A04-9625-7AEEED19BAB6}" srcOrd="0" destOrd="0" presId="urn:microsoft.com/office/officeart/2005/8/layout/vList5"/>
    <dgm:cxn modelId="{E9D92A0C-D0D0-4C80-8473-8F43B18FCC3F}" type="presParOf" srcId="{6F5026A9-7903-4A04-9625-7AEEED19BAB6}" destId="{4ADE5DCF-68A1-43DC-8DD2-8CD0E7918040}" srcOrd="0" destOrd="0" presId="urn:microsoft.com/office/officeart/2005/8/layout/vList5"/>
    <dgm:cxn modelId="{324C1C85-E808-42FD-89B0-9CDC1E5B8B74}" type="presParOf" srcId="{9969084B-98FA-49D3-802C-7DF4B99BFB06}" destId="{68051D95-78B2-48BC-97E7-531F3E4E0ED7}" srcOrd="1" destOrd="0" presId="urn:microsoft.com/office/officeart/2005/8/layout/vList5"/>
    <dgm:cxn modelId="{99CFBA21-AAB4-47EB-9E3A-E8173A45014D}" type="presParOf" srcId="{9969084B-98FA-49D3-802C-7DF4B99BFB06}" destId="{4A07300F-4A11-4D54-8E5B-B403EAB9E3D4}" srcOrd="2" destOrd="0" presId="urn:microsoft.com/office/officeart/2005/8/layout/vList5"/>
    <dgm:cxn modelId="{35EACBF6-FBE5-44E7-ACF4-96C0912414A4}" type="presParOf" srcId="{4A07300F-4A11-4D54-8E5B-B403EAB9E3D4}" destId="{8CBECF60-3FD9-43B9-9CC1-65691AA59437}" srcOrd="0" destOrd="0" presId="urn:microsoft.com/office/officeart/2005/8/layout/vList5"/>
    <dgm:cxn modelId="{B692C503-9C6F-4DE1-8306-C06222F18FFB}" type="presParOf" srcId="{9969084B-98FA-49D3-802C-7DF4B99BFB06}" destId="{BA344503-BCD1-4517-8AE2-ACFF3F906FA4}" srcOrd="3" destOrd="0" presId="urn:microsoft.com/office/officeart/2005/8/layout/vList5"/>
    <dgm:cxn modelId="{DB9AD5E6-E609-4A95-8112-54276124BBEC}" type="presParOf" srcId="{9969084B-98FA-49D3-802C-7DF4B99BFB06}" destId="{C3222CAB-9166-4F6F-A404-88C082B9EBCF}" srcOrd="4" destOrd="0" presId="urn:microsoft.com/office/officeart/2005/8/layout/vList5"/>
    <dgm:cxn modelId="{51777A38-D2D3-442F-A5A6-B76F7F8A5644}" type="presParOf" srcId="{C3222CAB-9166-4F6F-A404-88C082B9EBCF}" destId="{DD2228C1-E88E-4200-87EF-A312B3B0C91C}" srcOrd="0" destOrd="0" presId="urn:microsoft.com/office/officeart/2005/8/layout/vList5"/>
    <dgm:cxn modelId="{6B65E133-613E-449B-B6C2-050F66256444}" type="presParOf" srcId="{C3222CAB-9166-4F6F-A404-88C082B9EBCF}" destId="{45A6CA55-18A6-4C29-B036-4AA1E517D0E4}" srcOrd="1" destOrd="0" presId="urn:microsoft.com/office/officeart/2005/8/layout/vList5"/>
    <dgm:cxn modelId="{9CC78B2D-DCD5-459D-A968-BD4B88E4C5EC}" type="presParOf" srcId="{9969084B-98FA-49D3-802C-7DF4B99BFB06}" destId="{CD1307D9-764C-4309-BFD9-342DE2E78B87}" srcOrd="5" destOrd="0" presId="urn:microsoft.com/office/officeart/2005/8/layout/vList5"/>
    <dgm:cxn modelId="{12AE0475-FC1A-43DF-8A78-15B67CBD7FB5}" type="presParOf" srcId="{9969084B-98FA-49D3-802C-7DF4B99BFB06}" destId="{F42199CC-D33D-4695-A622-A2930BFB18EE}" srcOrd="6" destOrd="0" presId="urn:microsoft.com/office/officeart/2005/8/layout/vList5"/>
    <dgm:cxn modelId="{05F663C3-3C84-4CBA-A049-FB98F0C8FCE9}" type="presParOf" srcId="{F42199CC-D33D-4695-A622-A2930BFB18EE}" destId="{7C1619F3-9F9D-432D-BD72-87C7CB33863C}" srcOrd="0" destOrd="0" presId="urn:microsoft.com/office/officeart/2005/8/layout/vList5"/>
    <dgm:cxn modelId="{47B8BC0F-A62A-431F-982F-4322547DBBB8}" type="presParOf" srcId="{F42199CC-D33D-4695-A622-A2930BFB18EE}" destId="{86ED64CB-AAA4-479A-86F6-6235CEFFF649}" srcOrd="1" destOrd="0" presId="urn:microsoft.com/office/officeart/2005/8/layout/vList5"/>
    <dgm:cxn modelId="{0A0895EF-94FF-4C37-B09A-03E25376BA3A}" type="presParOf" srcId="{9969084B-98FA-49D3-802C-7DF4B99BFB06}" destId="{23BBC4D5-5FA3-475F-9B80-3D4A42FD7A76}" srcOrd="7" destOrd="0" presId="urn:microsoft.com/office/officeart/2005/8/layout/vList5"/>
    <dgm:cxn modelId="{8F244B3F-9824-458B-9716-633F2555E6F3}" type="presParOf" srcId="{9969084B-98FA-49D3-802C-7DF4B99BFB06}" destId="{202535DC-1666-457F-A57C-3D95E4994EAE}" srcOrd="8" destOrd="0" presId="urn:microsoft.com/office/officeart/2005/8/layout/vList5"/>
    <dgm:cxn modelId="{76961445-A3CC-4B9D-84AA-307779336914}" type="presParOf" srcId="{202535DC-1666-457F-A57C-3D95E4994EAE}" destId="{33F0BE06-9CC4-4F34-A2A7-CE6B5A1D29A5}" srcOrd="0" destOrd="0" presId="urn:microsoft.com/office/officeart/2005/8/layout/vList5"/>
    <dgm:cxn modelId="{498679E6-2091-4E54-99F4-0FA04E90F3EB}" type="presParOf" srcId="{202535DC-1666-457F-A57C-3D95E4994EAE}" destId="{871D141B-B009-42E3-8C1B-93F4CA50AA5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4D308A-F333-44CC-9801-6CE23013AA2E}"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30E9E595-E5B0-42C9-B9D1-95621520D6A4}">
      <dgm:prSet/>
      <dgm:spPr/>
      <dgm:t>
        <a:bodyPr/>
        <a:lstStyle/>
        <a:p>
          <a:r>
            <a:rPr lang="en-US" dirty="0"/>
            <a:t>Review/create estate planning documents</a:t>
          </a:r>
        </a:p>
      </dgm:t>
    </dgm:pt>
    <dgm:pt modelId="{0EC68C79-AD4C-4CAA-8228-1E67036EA050}" type="parTrans" cxnId="{B52CA95D-CD94-4D14-A316-40BFF05A0B14}">
      <dgm:prSet/>
      <dgm:spPr/>
      <dgm:t>
        <a:bodyPr/>
        <a:lstStyle/>
        <a:p>
          <a:endParaRPr lang="en-US"/>
        </a:p>
      </dgm:t>
    </dgm:pt>
    <dgm:pt modelId="{6D85F7D7-2B1F-494C-945B-182692FED61C}" type="sibTrans" cxnId="{B52CA95D-CD94-4D14-A316-40BFF05A0B14}">
      <dgm:prSet/>
      <dgm:spPr/>
      <dgm:t>
        <a:bodyPr/>
        <a:lstStyle/>
        <a:p>
          <a:endParaRPr lang="en-US"/>
        </a:p>
      </dgm:t>
    </dgm:pt>
    <dgm:pt modelId="{1525E462-F0F2-4906-BC5C-EC08D372EC7C}">
      <dgm:prSet/>
      <dgm:spPr/>
      <dgm:t>
        <a:bodyPr/>
        <a:lstStyle/>
        <a:p>
          <a:r>
            <a:rPr lang="en-US" dirty="0"/>
            <a:t>Trusts/Wills and conduit trust provisions</a:t>
          </a:r>
        </a:p>
      </dgm:t>
    </dgm:pt>
    <dgm:pt modelId="{03FA49DA-A79F-4258-B136-FF1E59F91F8F}" type="parTrans" cxnId="{5465935F-BE1F-44AC-901C-DAC24E627F10}">
      <dgm:prSet/>
      <dgm:spPr/>
      <dgm:t>
        <a:bodyPr/>
        <a:lstStyle/>
        <a:p>
          <a:endParaRPr lang="en-US"/>
        </a:p>
      </dgm:t>
    </dgm:pt>
    <dgm:pt modelId="{B2E51E9A-4243-49CA-917D-A5B48EE91B99}" type="sibTrans" cxnId="{5465935F-BE1F-44AC-901C-DAC24E627F10}">
      <dgm:prSet/>
      <dgm:spPr/>
      <dgm:t>
        <a:bodyPr/>
        <a:lstStyle/>
        <a:p>
          <a:endParaRPr lang="en-US"/>
        </a:p>
      </dgm:t>
    </dgm:pt>
    <dgm:pt modelId="{480EE3D4-88EB-41C7-B1E7-C3E2D67A6815}">
      <dgm:prSet/>
      <dgm:spPr/>
      <dgm:t>
        <a:bodyPr/>
        <a:lstStyle/>
        <a:p>
          <a:r>
            <a:rPr lang="en-US" dirty="0"/>
            <a:t>Discuss estate planning strategies that will shift income tax liability</a:t>
          </a:r>
        </a:p>
      </dgm:t>
    </dgm:pt>
    <dgm:pt modelId="{C4727930-1293-41E1-81E3-5EAB36C52CE4}" type="parTrans" cxnId="{8C1E2259-A0CF-46E1-9D11-C7DAD62C46F1}">
      <dgm:prSet/>
      <dgm:spPr/>
      <dgm:t>
        <a:bodyPr/>
        <a:lstStyle/>
        <a:p>
          <a:endParaRPr lang="en-US"/>
        </a:p>
      </dgm:t>
    </dgm:pt>
    <dgm:pt modelId="{5228A12D-D921-4CFB-89C3-B85E23EC8845}" type="sibTrans" cxnId="{8C1E2259-A0CF-46E1-9D11-C7DAD62C46F1}">
      <dgm:prSet/>
      <dgm:spPr/>
      <dgm:t>
        <a:bodyPr/>
        <a:lstStyle/>
        <a:p>
          <a:endParaRPr lang="en-US"/>
        </a:p>
      </dgm:t>
    </dgm:pt>
    <dgm:pt modelId="{524EDB99-1560-46F3-B0E0-1C4BA069B8D3}">
      <dgm:prSet/>
      <dgm:spPr/>
      <dgm:t>
        <a:bodyPr/>
        <a:lstStyle/>
        <a:p>
          <a:r>
            <a:rPr lang="en-US" dirty="0"/>
            <a:t>Lifetime gifting, grantor/non-grantor trusts, tax basis </a:t>
          </a:r>
        </a:p>
      </dgm:t>
    </dgm:pt>
    <dgm:pt modelId="{896A054E-E2AA-4552-A301-1EE442DB8457}" type="parTrans" cxnId="{066FC4C5-8EA8-4C5A-B4DD-E9F90C99B3F8}">
      <dgm:prSet/>
      <dgm:spPr/>
      <dgm:t>
        <a:bodyPr/>
        <a:lstStyle/>
        <a:p>
          <a:endParaRPr lang="en-US"/>
        </a:p>
      </dgm:t>
    </dgm:pt>
    <dgm:pt modelId="{8493C725-7D42-45E1-BE76-7D2737ADC2E1}" type="sibTrans" cxnId="{066FC4C5-8EA8-4C5A-B4DD-E9F90C99B3F8}">
      <dgm:prSet/>
      <dgm:spPr/>
      <dgm:t>
        <a:bodyPr/>
        <a:lstStyle/>
        <a:p>
          <a:endParaRPr lang="en-US"/>
        </a:p>
      </dgm:t>
    </dgm:pt>
    <dgm:pt modelId="{BFB1B1DF-A815-44CC-B1A5-B1CE7A735D71}">
      <dgm:prSet/>
      <dgm:spPr/>
      <dgm:t>
        <a:bodyPr/>
        <a:lstStyle/>
        <a:p>
          <a:r>
            <a:rPr lang="en-US" dirty="0"/>
            <a:t>May be a limited market right now</a:t>
          </a:r>
        </a:p>
      </dgm:t>
    </dgm:pt>
    <dgm:pt modelId="{DC5C6AEE-4A34-446F-817C-AC371B7B7CC7}" type="parTrans" cxnId="{48A3E40A-3DDC-43AE-865D-364D6F93F452}">
      <dgm:prSet/>
      <dgm:spPr/>
      <dgm:t>
        <a:bodyPr/>
        <a:lstStyle/>
        <a:p>
          <a:endParaRPr lang="en-US"/>
        </a:p>
      </dgm:t>
    </dgm:pt>
    <dgm:pt modelId="{0EE27395-3E8E-4FFE-A2A0-8CC5A4CBEBFF}" type="sibTrans" cxnId="{48A3E40A-3DDC-43AE-865D-364D6F93F452}">
      <dgm:prSet/>
      <dgm:spPr/>
      <dgm:t>
        <a:bodyPr/>
        <a:lstStyle/>
        <a:p>
          <a:endParaRPr lang="en-US"/>
        </a:p>
      </dgm:t>
    </dgm:pt>
    <dgm:pt modelId="{552B3229-42AE-46DF-97B8-CE487C44FE96}">
      <dgm:prSet/>
      <dgm:spPr/>
      <dgm:t>
        <a:bodyPr/>
        <a:lstStyle/>
        <a:p>
          <a:r>
            <a:rPr lang="en-US" dirty="0"/>
            <a:t>Discuss implications of increased estate, gift and GST exemptions</a:t>
          </a:r>
        </a:p>
      </dgm:t>
    </dgm:pt>
    <dgm:pt modelId="{4AC5CAD8-3C3F-416A-9AA8-72DBC6FE698F}" type="parTrans" cxnId="{0C195ABE-4B57-4482-BAF0-195943D0CFB7}">
      <dgm:prSet/>
      <dgm:spPr/>
      <dgm:t>
        <a:bodyPr/>
        <a:lstStyle/>
        <a:p>
          <a:endParaRPr lang="en-US"/>
        </a:p>
      </dgm:t>
    </dgm:pt>
    <dgm:pt modelId="{9170C837-79B2-4538-BECB-B6F1F0B31B0D}" type="sibTrans" cxnId="{0C195ABE-4B57-4482-BAF0-195943D0CFB7}">
      <dgm:prSet/>
      <dgm:spPr/>
      <dgm:t>
        <a:bodyPr/>
        <a:lstStyle/>
        <a:p>
          <a:endParaRPr lang="en-US"/>
        </a:p>
      </dgm:t>
    </dgm:pt>
    <dgm:pt modelId="{574137FC-BD5E-4AEC-96D8-D5D38C7827D8}">
      <dgm:prSet/>
      <dgm:spPr/>
      <dgm:t>
        <a:bodyPr/>
        <a:lstStyle/>
        <a:p>
          <a:r>
            <a:rPr lang="en-US" dirty="0"/>
            <a:t>“Big” gifts, GST gifts and gifts to unwind existing strategies</a:t>
          </a:r>
        </a:p>
      </dgm:t>
    </dgm:pt>
    <dgm:pt modelId="{E1AD5994-970D-4A7E-B226-91B50C8F4F0B}" type="parTrans" cxnId="{938761B0-2616-433E-B23A-7E095022D838}">
      <dgm:prSet/>
      <dgm:spPr/>
      <dgm:t>
        <a:bodyPr/>
        <a:lstStyle/>
        <a:p>
          <a:endParaRPr lang="en-US"/>
        </a:p>
      </dgm:t>
    </dgm:pt>
    <dgm:pt modelId="{463BBC87-A0B0-40DF-ABA0-C2681050ECC6}" type="sibTrans" cxnId="{938761B0-2616-433E-B23A-7E095022D838}">
      <dgm:prSet/>
      <dgm:spPr/>
      <dgm:t>
        <a:bodyPr/>
        <a:lstStyle/>
        <a:p>
          <a:endParaRPr lang="en-US"/>
        </a:p>
      </dgm:t>
    </dgm:pt>
    <dgm:pt modelId="{51D10E90-9B90-44EA-A224-559086A86360}">
      <dgm:prSet/>
      <dgm:spPr/>
      <dgm:t>
        <a:bodyPr/>
        <a:lstStyle/>
        <a:p>
          <a:r>
            <a:rPr lang="en-US" dirty="0"/>
            <a:t>Confer with CPAs and other tax advisors to maximize annual income tax strategies</a:t>
          </a:r>
        </a:p>
      </dgm:t>
    </dgm:pt>
    <dgm:pt modelId="{C03F4C6F-B4B2-4DFE-989C-E22BBF42BC7B}" type="parTrans" cxnId="{32182AA1-2C87-4FE8-A403-B164FA4E0268}">
      <dgm:prSet/>
      <dgm:spPr/>
      <dgm:t>
        <a:bodyPr/>
        <a:lstStyle/>
        <a:p>
          <a:endParaRPr lang="en-US"/>
        </a:p>
      </dgm:t>
    </dgm:pt>
    <dgm:pt modelId="{D9BF9881-B566-4A8E-B4C9-0C5C9284309D}" type="sibTrans" cxnId="{32182AA1-2C87-4FE8-A403-B164FA4E0268}">
      <dgm:prSet/>
      <dgm:spPr/>
      <dgm:t>
        <a:bodyPr/>
        <a:lstStyle/>
        <a:p>
          <a:endParaRPr lang="en-US"/>
        </a:p>
      </dgm:t>
    </dgm:pt>
    <dgm:pt modelId="{9CB02A6B-8061-4521-8178-73994D5B9299}" type="pres">
      <dgm:prSet presAssocID="{184D308A-F333-44CC-9801-6CE23013AA2E}" presName="root" presStyleCnt="0">
        <dgm:presLayoutVars>
          <dgm:dir/>
          <dgm:resizeHandles val="exact"/>
        </dgm:presLayoutVars>
      </dgm:prSet>
      <dgm:spPr/>
    </dgm:pt>
    <dgm:pt modelId="{46B41AEE-256A-4453-85EA-BBB1482CE021}" type="pres">
      <dgm:prSet presAssocID="{30E9E595-E5B0-42C9-B9D1-95621520D6A4}" presName="compNode" presStyleCnt="0"/>
      <dgm:spPr/>
    </dgm:pt>
    <dgm:pt modelId="{A46AC3FF-852F-4BE5-B699-FF102E232353}" type="pres">
      <dgm:prSet presAssocID="{30E9E595-E5B0-42C9-B9D1-95621520D6A4}" presName="bgRect" presStyleLbl="bgShp" presStyleIdx="0" presStyleCnt="4"/>
      <dgm:spPr/>
    </dgm:pt>
    <dgm:pt modelId="{279C1747-B014-4573-94D5-6B089B8DC9FC}" type="pres">
      <dgm:prSet presAssocID="{30E9E595-E5B0-42C9-B9D1-95621520D6A4}"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cument"/>
        </a:ext>
      </dgm:extLst>
    </dgm:pt>
    <dgm:pt modelId="{AAC1B74D-4398-4C4C-A23B-A49CBE9987E2}" type="pres">
      <dgm:prSet presAssocID="{30E9E595-E5B0-42C9-B9D1-95621520D6A4}" presName="spaceRect" presStyleCnt="0"/>
      <dgm:spPr/>
    </dgm:pt>
    <dgm:pt modelId="{9A279E59-06C7-4298-A5E5-054B0B760C2A}" type="pres">
      <dgm:prSet presAssocID="{30E9E595-E5B0-42C9-B9D1-95621520D6A4}" presName="parTx" presStyleLbl="revTx" presStyleIdx="0" presStyleCnt="7">
        <dgm:presLayoutVars>
          <dgm:chMax val="0"/>
          <dgm:chPref val="0"/>
        </dgm:presLayoutVars>
      </dgm:prSet>
      <dgm:spPr/>
    </dgm:pt>
    <dgm:pt modelId="{9B2D065C-72F6-4A93-96A3-E9B861BFCA4F}" type="pres">
      <dgm:prSet presAssocID="{30E9E595-E5B0-42C9-B9D1-95621520D6A4}" presName="desTx" presStyleLbl="revTx" presStyleIdx="1" presStyleCnt="7">
        <dgm:presLayoutVars/>
      </dgm:prSet>
      <dgm:spPr/>
    </dgm:pt>
    <dgm:pt modelId="{C99FD653-2B89-433D-82A8-F43D3BF22893}" type="pres">
      <dgm:prSet presAssocID="{6D85F7D7-2B1F-494C-945B-182692FED61C}" presName="sibTrans" presStyleCnt="0"/>
      <dgm:spPr/>
    </dgm:pt>
    <dgm:pt modelId="{944C5D46-40C9-4778-A576-FB9395E9E678}" type="pres">
      <dgm:prSet presAssocID="{480EE3D4-88EB-41C7-B1E7-C3E2D67A6815}" presName="compNode" presStyleCnt="0"/>
      <dgm:spPr/>
    </dgm:pt>
    <dgm:pt modelId="{3444FCFA-C7E8-4D7D-A797-94EE687DFEC6}" type="pres">
      <dgm:prSet presAssocID="{480EE3D4-88EB-41C7-B1E7-C3E2D67A6815}" presName="bgRect" presStyleLbl="bgShp" presStyleIdx="1" presStyleCnt="4"/>
      <dgm:spPr/>
    </dgm:pt>
    <dgm:pt modelId="{CCC939B6-3718-4563-BF38-0551DADDFC3C}" type="pres">
      <dgm:prSet presAssocID="{480EE3D4-88EB-41C7-B1E7-C3E2D67A6815}"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llar"/>
        </a:ext>
      </dgm:extLst>
    </dgm:pt>
    <dgm:pt modelId="{76751778-BF07-4353-96C8-7A882A8939CC}" type="pres">
      <dgm:prSet presAssocID="{480EE3D4-88EB-41C7-B1E7-C3E2D67A6815}" presName="spaceRect" presStyleCnt="0"/>
      <dgm:spPr/>
    </dgm:pt>
    <dgm:pt modelId="{1CE94345-056A-4E71-84D7-8D4495242575}" type="pres">
      <dgm:prSet presAssocID="{480EE3D4-88EB-41C7-B1E7-C3E2D67A6815}" presName="parTx" presStyleLbl="revTx" presStyleIdx="2" presStyleCnt="7">
        <dgm:presLayoutVars>
          <dgm:chMax val="0"/>
          <dgm:chPref val="0"/>
        </dgm:presLayoutVars>
      </dgm:prSet>
      <dgm:spPr/>
    </dgm:pt>
    <dgm:pt modelId="{20BA308B-C094-475B-8F36-C62E8BC46DDE}" type="pres">
      <dgm:prSet presAssocID="{480EE3D4-88EB-41C7-B1E7-C3E2D67A6815}" presName="desTx" presStyleLbl="revTx" presStyleIdx="3" presStyleCnt="7">
        <dgm:presLayoutVars/>
      </dgm:prSet>
      <dgm:spPr/>
    </dgm:pt>
    <dgm:pt modelId="{DE77C53E-993D-4464-852F-0F29F7EB24DC}" type="pres">
      <dgm:prSet presAssocID="{5228A12D-D921-4CFB-89C3-B85E23EC8845}" presName="sibTrans" presStyleCnt="0"/>
      <dgm:spPr/>
    </dgm:pt>
    <dgm:pt modelId="{21A8407A-65D6-49B4-B0F6-02097A1AE48B}" type="pres">
      <dgm:prSet presAssocID="{552B3229-42AE-46DF-97B8-CE487C44FE96}" presName="compNode" presStyleCnt="0"/>
      <dgm:spPr/>
    </dgm:pt>
    <dgm:pt modelId="{5D338D75-3699-42B1-B8EC-85023BE81053}" type="pres">
      <dgm:prSet presAssocID="{552B3229-42AE-46DF-97B8-CE487C44FE96}" presName="bgRect" presStyleLbl="bgShp" presStyleIdx="2" presStyleCnt="4"/>
      <dgm:spPr/>
    </dgm:pt>
    <dgm:pt modelId="{70D322B5-87D9-4237-9DD0-EC0CC3F400BE}" type="pres">
      <dgm:prSet presAssocID="{552B3229-42AE-46DF-97B8-CE487C44FE96}"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ocking"/>
        </a:ext>
      </dgm:extLst>
    </dgm:pt>
    <dgm:pt modelId="{B145CE88-BE01-4356-8CC0-57CD431C1767}" type="pres">
      <dgm:prSet presAssocID="{552B3229-42AE-46DF-97B8-CE487C44FE96}" presName="spaceRect" presStyleCnt="0"/>
      <dgm:spPr/>
    </dgm:pt>
    <dgm:pt modelId="{726E39B3-CE35-4353-ABED-E20DFE87BEA8}" type="pres">
      <dgm:prSet presAssocID="{552B3229-42AE-46DF-97B8-CE487C44FE96}" presName="parTx" presStyleLbl="revTx" presStyleIdx="4" presStyleCnt="7">
        <dgm:presLayoutVars>
          <dgm:chMax val="0"/>
          <dgm:chPref val="0"/>
        </dgm:presLayoutVars>
      </dgm:prSet>
      <dgm:spPr/>
    </dgm:pt>
    <dgm:pt modelId="{5B71EED6-976A-4CCA-A046-FC4DFDB686A9}" type="pres">
      <dgm:prSet presAssocID="{552B3229-42AE-46DF-97B8-CE487C44FE96}" presName="desTx" presStyleLbl="revTx" presStyleIdx="5" presStyleCnt="7">
        <dgm:presLayoutVars/>
      </dgm:prSet>
      <dgm:spPr/>
    </dgm:pt>
    <dgm:pt modelId="{7542D75D-C316-4DBD-899B-2932F53F4014}" type="pres">
      <dgm:prSet presAssocID="{9170C837-79B2-4538-BECB-B6F1F0B31B0D}" presName="sibTrans" presStyleCnt="0"/>
      <dgm:spPr/>
    </dgm:pt>
    <dgm:pt modelId="{956BF96C-3A5B-46BC-A1DB-0C5A56FA9C7B}" type="pres">
      <dgm:prSet presAssocID="{51D10E90-9B90-44EA-A224-559086A86360}" presName="compNode" presStyleCnt="0"/>
      <dgm:spPr/>
    </dgm:pt>
    <dgm:pt modelId="{34D425D3-0B57-47AF-8C53-133C20496B24}" type="pres">
      <dgm:prSet presAssocID="{51D10E90-9B90-44EA-A224-559086A86360}" presName="bgRect" presStyleLbl="bgShp" presStyleIdx="3" presStyleCnt="4"/>
      <dgm:spPr/>
    </dgm:pt>
    <dgm:pt modelId="{8B084BB7-8A18-4EA1-845D-DA59A3842858}" type="pres">
      <dgm:prSet presAssocID="{51D10E90-9B90-44EA-A224-559086A86360}"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oney"/>
        </a:ext>
      </dgm:extLst>
    </dgm:pt>
    <dgm:pt modelId="{151CDE8B-89C5-4965-A76C-28C8F2483A8A}" type="pres">
      <dgm:prSet presAssocID="{51D10E90-9B90-44EA-A224-559086A86360}" presName="spaceRect" presStyleCnt="0"/>
      <dgm:spPr/>
    </dgm:pt>
    <dgm:pt modelId="{B037EB90-1B7C-4D5C-8C51-0F890CA0486C}" type="pres">
      <dgm:prSet presAssocID="{51D10E90-9B90-44EA-A224-559086A86360}" presName="parTx" presStyleLbl="revTx" presStyleIdx="6" presStyleCnt="7">
        <dgm:presLayoutVars>
          <dgm:chMax val="0"/>
          <dgm:chPref val="0"/>
        </dgm:presLayoutVars>
      </dgm:prSet>
      <dgm:spPr/>
    </dgm:pt>
  </dgm:ptLst>
  <dgm:cxnLst>
    <dgm:cxn modelId="{9D725D07-18E4-4F74-A8FF-5325E46CECFC}" type="presOf" srcId="{51D10E90-9B90-44EA-A224-559086A86360}" destId="{B037EB90-1B7C-4D5C-8C51-0F890CA0486C}" srcOrd="0" destOrd="0" presId="urn:microsoft.com/office/officeart/2018/2/layout/IconVerticalSolidList"/>
    <dgm:cxn modelId="{48A3E40A-3DDC-43AE-865D-364D6F93F452}" srcId="{480EE3D4-88EB-41C7-B1E7-C3E2D67A6815}" destId="{BFB1B1DF-A815-44CC-B1A5-B1CE7A735D71}" srcOrd="1" destOrd="0" parTransId="{DC5C6AEE-4A34-446F-817C-AC371B7B7CC7}" sibTransId="{0EE27395-3E8E-4FFE-A2A0-8CC5A4CBEBFF}"/>
    <dgm:cxn modelId="{69D8CC17-BC97-4C61-BF46-FB03CBA0A6B2}" type="presOf" srcId="{184D308A-F333-44CC-9801-6CE23013AA2E}" destId="{9CB02A6B-8061-4521-8178-73994D5B9299}" srcOrd="0" destOrd="0" presId="urn:microsoft.com/office/officeart/2018/2/layout/IconVerticalSolidList"/>
    <dgm:cxn modelId="{09792030-B895-4776-BFFE-0FFBC70C1EF1}" type="presOf" srcId="{1525E462-F0F2-4906-BC5C-EC08D372EC7C}" destId="{9B2D065C-72F6-4A93-96A3-E9B861BFCA4F}" srcOrd="0" destOrd="0" presId="urn:microsoft.com/office/officeart/2018/2/layout/IconVerticalSolidList"/>
    <dgm:cxn modelId="{B52CA95D-CD94-4D14-A316-40BFF05A0B14}" srcId="{184D308A-F333-44CC-9801-6CE23013AA2E}" destId="{30E9E595-E5B0-42C9-B9D1-95621520D6A4}" srcOrd="0" destOrd="0" parTransId="{0EC68C79-AD4C-4CAA-8228-1E67036EA050}" sibTransId="{6D85F7D7-2B1F-494C-945B-182692FED61C}"/>
    <dgm:cxn modelId="{5465935F-BE1F-44AC-901C-DAC24E627F10}" srcId="{30E9E595-E5B0-42C9-B9D1-95621520D6A4}" destId="{1525E462-F0F2-4906-BC5C-EC08D372EC7C}" srcOrd="0" destOrd="0" parTransId="{03FA49DA-A79F-4258-B136-FF1E59F91F8F}" sibTransId="{B2E51E9A-4243-49CA-917D-A5B48EE91B99}"/>
    <dgm:cxn modelId="{072A3F52-5B05-4710-A630-8D7470F3DEE7}" type="presOf" srcId="{574137FC-BD5E-4AEC-96D8-D5D38C7827D8}" destId="{5B71EED6-976A-4CCA-A046-FC4DFDB686A9}" srcOrd="0" destOrd="0" presId="urn:microsoft.com/office/officeart/2018/2/layout/IconVerticalSolidList"/>
    <dgm:cxn modelId="{8C1E2259-A0CF-46E1-9D11-C7DAD62C46F1}" srcId="{184D308A-F333-44CC-9801-6CE23013AA2E}" destId="{480EE3D4-88EB-41C7-B1E7-C3E2D67A6815}" srcOrd="1" destOrd="0" parTransId="{C4727930-1293-41E1-81E3-5EAB36C52CE4}" sibTransId="{5228A12D-D921-4CFB-89C3-B85E23EC8845}"/>
    <dgm:cxn modelId="{EB3AB29E-9590-4953-AD96-E5C8347652A4}" type="presOf" srcId="{BFB1B1DF-A815-44CC-B1A5-B1CE7A735D71}" destId="{20BA308B-C094-475B-8F36-C62E8BC46DDE}" srcOrd="0" destOrd="1" presId="urn:microsoft.com/office/officeart/2018/2/layout/IconVerticalSolidList"/>
    <dgm:cxn modelId="{32182AA1-2C87-4FE8-A403-B164FA4E0268}" srcId="{184D308A-F333-44CC-9801-6CE23013AA2E}" destId="{51D10E90-9B90-44EA-A224-559086A86360}" srcOrd="3" destOrd="0" parTransId="{C03F4C6F-B4B2-4DFE-989C-E22BBF42BC7B}" sibTransId="{D9BF9881-B566-4A8E-B4C9-0C5C9284309D}"/>
    <dgm:cxn modelId="{B0795BAF-8671-42C0-9C7E-F5088081D5B2}" type="presOf" srcId="{552B3229-42AE-46DF-97B8-CE487C44FE96}" destId="{726E39B3-CE35-4353-ABED-E20DFE87BEA8}" srcOrd="0" destOrd="0" presId="urn:microsoft.com/office/officeart/2018/2/layout/IconVerticalSolidList"/>
    <dgm:cxn modelId="{938761B0-2616-433E-B23A-7E095022D838}" srcId="{552B3229-42AE-46DF-97B8-CE487C44FE96}" destId="{574137FC-BD5E-4AEC-96D8-D5D38C7827D8}" srcOrd="0" destOrd="0" parTransId="{E1AD5994-970D-4A7E-B226-91B50C8F4F0B}" sibTransId="{463BBC87-A0B0-40DF-ABA0-C2681050ECC6}"/>
    <dgm:cxn modelId="{EC2E9BBB-5CE9-44DB-9E71-FF867FA36137}" type="presOf" srcId="{524EDB99-1560-46F3-B0E0-1C4BA069B8D3}" destId="{20BA308B-C094-475B-8F36-C62E8BC46DDE}" srcOrd="0" destOrd="0" presId="urn:microsoft.com/office/officeart/2018/2/layout/IconVerticalSolidList"/>
    <dgm:cxn modelId="{0C195ABE-4B57-4482-BAF0-195943D0CFB7}" srcId="{184D308A-F333-44CC-9801-6CE23013AA2E}" destId="{552B3229-42AE-46DF-97B8-CE487C44FE96}" srcOrd="2" destOrd="0" parTransId="{4AC5CAD8-3C3F-416A-9AA8-72DBC6FE698F}" sibTransId="{9170C837-79B2-4538-BECB-B6F1F0B31B0D}"/>
    <dgm:cxn modelId="{066FC4C5-8EA8-4C5A-B4DD-E9F90C99B3F8}" srcId="{480EE3D4-88EB-41C7-B1E7-C3E2D67A6815}" destId="{524EDB99-1560-46F3-B0E0-1C4BA069B8D3}" srcOrd="0" destOrd="0" parTransId="{896A054E-E2AA-4552-A301-1EE442DB8457}" sibTransId="{8493C725-7D42-45E1-BE76-7D2737ADC2E1}"/>
    <dgm:cxn modelId="{7EB6A0D6-D88A-4EB3-B0F2-416001A24F71}" type="presOf" srcId="{30E9E595-E5B0-42C9-B9D1-95621520D6A4}" destId="{9A279E59-06C7-4298-A5E5-054B0B760C2A}" srcOrd="0" destOrd="0" presId="urn:microsoft.com/office/officeart/2018/2/layout/IconVerticalSolidList"/>
    <dgm:cxn modelId="{A13E30EE-2192-486C-830B-9BE48A256C3E}" type="presOf" srcId="{480EE3D4-88EB-41C7-B1E7-C3E2D67A6815}" destId="{1CE94345-056A-4E71-84D7-8D4495242575}" srcOrd="0" destOrd="0" presId="urn:microsoft.com/office/officeart/2018/2/layout/IconVerticalSolidList"/>
    <dgm:cxn modelId="{A6781559-E077-4513-B921-2DD0BCD7E084}" type="presParOf" srcId="{9CB02A6B-8061-4521-8178-73994D5B9299}" destId="{46B41AEE-256A-4453-85EA-BBB1482CE021}" srcOrd="0" destOrd="0" presId="urn:microsoft.com/office/officeart/2018/2/layout/IconVerticalSolidList"/>
    <dgm:cxn modelId="{C9225B80-D620-4F71-AF30-DBCDB4F0327C}" type="presParOf" srcId="{46B41AEE-256A-4453-85EA-BBB1482CE021}" destId="{A46AC3FF-852F-4BE5-B699-FF102E232353}" srcOrd="0" destOrd="0" presId="urn:microsoft.com/office/officeart/2018/2/layout/IconVerticalSolidList"/>
    <dgm:cxn modelId="{78A5EA24-B790-4532-8A41-B684C02F84D3}" type="presParOf" srcId="{46B41AEE-256A-4453-85EA-BBB1482CE021}" destId="{279C1747-B014-4573-94D5-6B089B8DC9FC}" srcOrd="1" destOrd="0" presId="urn:microsoft.com/office/officeart/2018/2/layout/IconVerticalSolidList"/>
    <dgm:cxn modelId="{3D1A2272-4DC0-4ACB-826E-94CC9ED85155}" type="presParOf" srcId="{46B41AEE-256A-4453-85EA-BBB1482CE021}" destId="{AAC1B74D-4398-4C4C-A23B-A49CBE9987E2}" srcOrd="2" destOrd="0" presId="urn:microsoft.com/office/officeart/2018/2/layout/IconVerticalSolidList"/>
    <dgm:cxn modelId="{B366C233-764C-49A5-890E-CCDEF0F1CA98}" type="presParOf" srcId="{46B41AEE-256A-4453-85EA-BBB1482CE021}" destId="{9A279E59-06C7-4298-A5E5-054B0B760C2A}" srcOrd="3" destOrd="0" presId="urn:microsoft.com/office/officeart/2018/2/layout/IconVerticalSolidList"/>
    <dgm:cxn modelId="{72D8B569-0AE7-4A8F-B59E-C9B3AD8579F8}" type="presParOf" srcId="{46B41AEE-256A-4453-85EA-BBB1482CE021}" destId="{9B2D065C-72F6-4A93-96A3-E9B861BFCA4F}" srcOrd="4" destOrd="0" presId="urn:microsoft.com/office/officeart/2018/2/layout/IconVerticalSolidList"/>
    <dgm:cxn modelId="{C3EBD16F-8794-4297-B8CD-FC450FF0AA59}" type="presParOf" srcId="{9CB02A6B-8061-4521-8178-73994D5B9299}" destId="{C99FD653-2B89-433D-82A8-F43D3BF22893}" srcOrd="1" destOrd="0" presId="urn:microsoft.com/office/officeart/2018/2/layout/IconVerticalSolidList"/>
    <dgm:cxn modelId="{97FCDF12-741F-4C80-9055-9DF475AAF201}" type="presParOf" srcId="{9CB02A6B-8061-4521-8178-73994D5B9299}" destId="{944C5D46-40C9-4778-A576-FB9395E9E678}" srcOrd="2" destOrd="0" presId="urn:microsoft.com/office/officeart/2018/2/layout/IconVerticalSolidList"/>
    <dgm:cxn modelId="{C5CB846E-06A2-42EF-9439-3FE10CE142A9}" type="presParOf" srcId="{944C5D46-40C9-4778-A576-FB9395E9E678}" destId="{3444FCFA-C7E8-4D7D-A797-94EE687DFEC6}" srcOrd="0" destOrd="0" presId="urn:microsoft.com/office/officeart/2018/2/layout/IconVerticalSolidList"/>
    <dgm:cxn modelId="{1FAC1497-AB3A-472C-9E4C-63C9EFC19B27}" type="presParOf" srcId="{944C5D46-40C9-4778-A576-FB9395E9E678}" destId="{CCC939B6-3718-4563-BF38-0551DADDFC3C}" srcOrd="1" destOrd="0" presId="urn:microsoft.com/office/officeart/2018/2/layout/IconVerticalSolidList"/>
    <dgm:cxn modelId="{42066569-7815-45AB-BE5B-B82133482AD5}" type="presParOf" srcId="{944C5D46-40C9-4778-A576-FB9395E9E678}" destId="{76751778-BF07-4353-96C8-7A882A8939CC}" srcOrd="2" destOrd="0" presId="urn:microsoft.com/office/officeart/2018/2/layout/IconVerticalSolidList"/>
    <dgm:cxn modelId="{9E66D64B-F45F-4A10-98EF-F75E9B2379FF}" type="presParOf" srcId="{944C5D46-40C9-4778-A576-FB9395E9E678}" destId="{1CE94345-056A-4E71-84D7-8D4495242575}" srcOrd="3" destOrd="0" presId="urn:microsoft.com/office/officeart/2018/2/layout/IconVerticalSolidList"/>
    <dgm:cxn modelId="{34E5A07B-7862-4CD7-8156-23749543831B}" type="presParOf" srcId="{944C5D46-40C9-4778-A576-FB9395E9E678}" destId="{20BA308B-C094-475B-8F36-C62E8BC46DDE}" srcOrd="4" destOrd="0" presId="urn:microsoft.com/office/officeart/2018/2/layout/IconVerticalSolidList"/>
    <dgm:cxn modelId="{0AF06B98-EAE8-43DD-9AC5-0EF0769EC23D}" type="presParOf" srcId="{9CB02A6B-8061-4521-8178-73994D5B9299}" destId="{DE77C53E-993D-4464-852F-0F29F7EB24DC}" srcOrd="3" destOrd="0" presId="urn:microsoft.com/office/officeart/2018/2/layout/IconVerticalSolidList"/>
    <dgm:cxn modelId="{00AF1230-115B-437D-988D-859456E6563C}" type="presParOf" srcId="{9CB02A6B-8061-4521-8178-73994D5B9299}" destId="{21A8407A-65D6-49B4-B0F6-02097A1AE48B}" srcOrd="4" destOrd="0" presId="urn:microsoft.com/office/officeart/2018/2/layout/IconVerticalSolidList"/>
    <dgm:cxn modelId="{ED690E91-EEAE-4173-8FF5-CC4D5549A013}" type="presParOf" srcId="{21A8407A-65D6-49B4-B0F6-02097A1AE48B}" destId="{5D338D75-3699-42B1-B8EC-85023BE81053}" srcOrd="0" destOrd="0" presId="urn:microsoft.com/office/officeart/2018/2/layout/IconVerticalSolidList"/>
    <dgm:cxn modelId="{82BAB2D6-EFA5-4CA9-B7F4-9202CBDDC856}" type="presParOf" srcId="{21A8407A-65D6-49B4-B0F6-02097A1AE48B}" destId="{70D322B5-87D9-4237-9DD0-EC0CC3F400BE}" srcOrd="1" destOrd="0" presId="urn:microsoft.com/office/officeart/2018/2/layout/IconVerticalSolidList"/>
    <dgm:cxn modelId="{0F55DE59-E88A-4849-9BC6-7ABAAF1CF42B}" type="presParOf" srcId="{21A8407A-65D6-49B4-B0F6-02097A1AE48B}" destId="{B145CE88-BE01-4356-8CC0-57CD431C1767}" srcOrd="2" destOrd="0" presId="urn:microsoft.com/office/officeart/2018/2/layout/IconVerticalSolidList"/>
    <dgm:cxn modelId="{E5F283DD-C301-46D7-83EF-7F5140732BD0}" type="presParOf" srcId="{21A8407A-65D6-49B4-B0F6-02097A1AE48B}" destId="{726E39B3-CE35-4353-ABED-E20DFE87BEA8}" srcOrd="3" destOrd="0" presId="urn:microsoft.com/office/officeart/2018/2/layout/IconVerticalSolidList"/>
    <dgm:cxn modelId="{4108A313-5D4B-4B85-9460-A438E6A74EA7}" type="presParOf" srcId="{21A8407A-65D6-49B4-B0F6-02097A1AE48B}" destId="{5B71EED6-976A-4CCA-A046-FC4DFDB686A9}" srcOrd="4" destOrd="0" presId="urn:microsoft.com/office/officeart/2018/2/layout/IconVerticalSolidList"/>
    <dgm:cxn modelId="{F45CEA35-153A-4C2B-AFE9-89B7789073EB}" type="presParOf" srcId="{9CB02A6B-8061-4521-8178-73994D5B9299}" destId="{7542D75D-C316-4DBD-899B-2932F53F4014}" srcOrd="5" destOrd="0" presId="urn:microsoft.com/office/officeart/2018/2/layout/IconVerticalSolidList"/>
    <dgm:cxn modelId="{A8FE5902-C12B-40E4-A5E1-5C26719A1C37}" type="presParOf" srcId="{9CB02A6B-8061-4521-8178-73994D5B9299}" destId="{956BF96C-3A5B-46BC-A1DB-0C5A56FA9C7B}" srcOrd="6" destOrd="0" presId="urn:microsoft.com/office/officeart/2018/2/layout/IconVerticalSolidList"/>
    <dgm:cxn modelId="{7EB30188-689F-4B4C-87AD-C59B5C44F1B7}" type="presParOf" srcId="{956BF96C-3A5B-46BC-A1DB-0C5A56FA9C7B}" destId="{34D425D3-0B57-47AF-8C53-133C20496B24}" srcOrd="0" destOrd="0" presId="urn:microsoft.com/office/officeart/2018/2/layout/IconVerticalSolidList"/>
    <dgm:cxn modelId="{353723D8-1C18-4D00-87CE-0D7F36ED4997}" type="presParOf" srcId="{956BF96C-3A5B-46BC-A1DB-0C5A56FA9C7B}" destId="{8B084BB7-8A18-4EA1-845D-DA59A3842858}" srcOrd="1" destOrd="0" presId="urn:microsoft.com/office/officeart/2018/2/layout/IconVerticalSolidList"/>
    <dgm:cxn modelId="{8F69087A-5E1F-437B-AC8A-F52B2FFCD5AD}" type="presParOf" srcId="{956BF96C-3A5B-46BC-A1DB-0C5A56FA9C7B}" destId="{151CDE8B-89C5-4965-A76C-28C8F2483A8A}" srcOrd="2" destOrd="0" presId="urn:microsoft.com/office/officeart/2018/2/layout/IconVerticalSolidList"/>
    <dgm:cxn modelId="{E3090486-A014-4066-84F3-A60F6B18D5DF}" type="presParOf" srcId="{956BF96C-3A5B-46BC-A1DB-0C5A56FA9C7B}" destId="{B037EB90-1B7C-4D5C-8C51-0F890CA0486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DE5DCF-68A1-43DC-8DD2-8CD0E7918040}">
      <dsp:nvSpPr>
        <dsp:cNvPr id="0" name=""/>
        <dsp:cNvSpPr/>
      </dsp:nvSpPr>
      <dsp:spPr>
        <a:xfrm>
          <a:off x="0" y="2451"/>
          <a:ext cx="2508382" cy="107171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kern="1200" dirty="0"/>
            <a:t>Joint Tenancy</a:t>
          </a:r>
        </a:p>
      </dsp:txBody>
      <dsp:txXfrm>
        <a:off x="52317" y="54768"/>
        <a:ext cx="2403748" cy="967084"/>
      </dsp:txXfrm>
    </dsp:sp>
    <dsp:sp modelId="{8CBECF60-3FD9-43B9-9CC1-65691AA59437}">
      <dsp:nvSpPr>
        <dsp:cNvPr id="0" name=""/>
        <dsp:cNvSpPr/>
      </dsp:nvSpPr>
      <dsp:spPr>
        <a:xfrm>
          <a:off x="0" y="1127755"/>
          <a:ext cx="2508382" cy="1071718"/>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kern="1200" dirty="0"/>
            <a:t>Beneficiary Designations-life insurance, retirement accounts</a:t>
          </a:r>
        </a:p>
      </dsp:txBody>
      <dsp:txXfrm>
        <a:off x="52317" y="1180072"/>
        <a:ext cx="2403748" cy="967084"/>
      </dsp:txXfrm>
    </dsp:sp>
    <dsp:sp modelId="{45A6CA55-18A6-4C29-B036-4AA1E517D0E4}">
      <dsp:nvSpPr>
        <dsp:cNvPr id="0" name=""/>
        <dsp:cNvSpPr/>
      </dsp:nvSpPr>
      <dsp:spPr>
        <a:xfrm rot="5400000">
          <a:off x="4309367" y="559247"/>
          <a:ext cx="857375" cy="4459345"/>
        </a:xfrm>
        <a:prstGeom prst="round2Same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Distribution Options limited-may not reach desired beneficiaries</a:t>
          </a:r>
        </a:p>
        <a:p>
          <a:pPr marL="114300" lvl="1" indent="-114300" algn="l" defTabSz="533400">
            <a:lnSpc>
              <a:spcPct val="90000"/>
            </a:lnSpc>
            <a:spcBef>
              <a:spcPct val="0"/>
            </a:spcBef>
            <a:spcAft>
              <a:spcPct val="15000"/>
            </a:spcAft>
            <a:buChar char="•"/>
          </a:pPr>
          <a:r>
            <a:rPr lang="en-US" sz="1200" kern="1200" dirty="0"/>
            <a:t>No minor beneficiary options</a:t>
          </a:r>
        </a:p>
      </dsp:txBody>
      <dsp:txXfrm rot="-5400000">
        <a:off x="2508382" y="2402086"/>
        <a:ext cx="4417491" cy="773667"/>
      </dsp:txXfrm>
    </dsp:sp>
    <dsp:sp modelId="{DD2228C1-E88E-4200-87EF-A312B3B0C91C}">
      <dsp:nvSpPr>
        <dsp:cNvPr id="0" name=""/>
        <dsp:cNvSpPr/>
      </dsp:nvSpPr>
      <dsp:spPr>
        <a:xfrm>
          <a:off x="0" y="2253060"/>
          <a:ext cx="2508382" cy="1071718"/>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kern="1200" dirty="0"/>
            <a:t>POD-TOD Assets</a:t>
          </a:r>
        </a:p>
      </dsp:txBody>
      <dsp:txXfrm>
        <a:off x="52317" y="2305377"/>
        <a:ext cx="2403748" cy="967084"/>
      </dsp:txXfrm>
    </dsp:sp>
    <dsp:sp modelId="{86ED64CB-AAA4-479A-86F6-6235CEFFF649}">
      <dsp:nvSpPr>
        <dsp:cNvPr id="0" name=""/>
        <dsp:cNvSpPr/>
      </dsp:nvSpPr>
      <dsp:spPr>
        <a:xfrm rot="5400000">
          <a:off x="4309367" y="1684551"/>
          <a:ext cx="857375" cy="4459345"/>
        </a:xfrm>
        <a:prstGeom prst="round2Same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May not be made in time</a:t>
          </a:r>
        </a:p>
        <a:p>
          <a:pPr marL="114300" lvl="1" indent="-114300" algn="l" defTabSz="533400">
            <a:lnSpc>
              <a:spcPct val="90000"/>
            </a:lnSpc>
            <a:spcBef>
              <a:spcPct val="0"/>
            </a:spcBef>
            <a:spcAft>
              <a:spcPct val="15000"/>
            </a:spcAft>
            <a:buChar char="•"/>
          </a:pPr>
          <a:r>
            <a:rPr lang="en-US" sz="1200" kern="1200" dirty="0"/>
            <a:t>Gifts carry donor’s basis to donee</a:t>
          </a:r>
        </a:p>
      </dsp:txBody>
      <dsp:txXfrm rot="-5400000">
        <a:off x="2508382" y="3527390"/>
        <a:ext cx="4417491" cy="773667"/>
      </dsp:txXfrm>
    </dsp:sp>
    <dsp:sp modelId="{7C1619F3-9F9D-432D-BD72-87C7CB33863C}">
      <dsp:nvSpPr>
        <dsp:cNvPr id="0" name=""/>
        <dsp:cNvSpPr/>
      </dsp:nvSpPr>
      <dsp:spPr>
        <a:xfrm>
          <a:off x="0" y="3378365"/>
          <a:ext cx="2508382" cy="107171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kern="1200" dirty="0"/>
            <a:t>Lifetime Gifts</a:t>
          </a:r>
        </a:p>
      </dsp:txBody>
      <dsp:txXfrm>
        <a:off x="52317" y="3430682"/>
        <a:ext cx="2403748" cy="967084"/>
      </dsp:txXfrm>
    </dsp:sp>
    <dsp:sp modelId="{871D141B-B009-42E3-8C1B-93F4CA50AA5C}">
      <dsp:nvSpPr>
        <dsp:cNvPr id="0" name=""/>
        <dsp:cNvSpPr/>
      </dsp:nvSpPr>
      <dsp:spPr>
        <a:xfrm rot="5400000">
          <a:off x="4309367" y="2809856"/>
          <a:ext cx="857375" cy="4459345"/>
        </a:xfrm>
        <a:prstGeom prst="round2Same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Can protect interests for minors</a:t>
          </a:r>
        </a:p>
        <a:p>
          <a:pPr marL="114300" lvl="1" indent="-114300" algn="l" defTabSz="533400">
            <a:lnSpc>
              <a:spcPct val="90000"/>
            </a:lnSpc>
            <a:spcBef>
              <a:spcPct val="0"/>
            </a:spcBef>
            <a:spcAft>
              <a:spcPct val="15000"/>
            </a:spcAft>
            <a:buChar char="•"/>
          </a:pPr>
          <a:r>
            <a:rPr lang="en-US" sz="1200" kern="1200" dirty="0"/>
            <a:t>Can deal with distribution alternatives</a:t>
          </a:r>
        </a:p>
        <a:p>
          <a:pPr marL="114300" lvl="1" indent="-114300" algn="l" defTabSz="533400">
            <a:lnSpc>
              <a:spcPct val="90000"/>
            </a:lnSpc>
            <a:spcBef>
              <a:spcPct val="0"/>
            </a:spcBef>
            <a:spcAft>
              <a:spcPct val="15000"/>
            </a:spcAft>
            <a:buChar char="•"/>
          </a:pPr>
          <a:r>
            <a:rPr lang="en-US" sz="1200" kern="1200" dirty="0"/>
            <a:t>Can provide for management of assets during Grantor’s incapacity</a:t>
          </a:r>
        </a:p>
      </dsp:txBody>
      <dsp:txXfrm rot="-5400000">
        <a:off x="2508382" y="4652695"/>
        <a:ext cx="4417491" cy="773667"/>
      </dsp:txXfrm>
    </dsp:sp>
    <dsp:sp modelId="{33F0BE06-9CC4-4F34-A2A7-CE6B5A1D29A5}">
      <dsp:nvSpPr>
        <dsp:cNvPr id="0" name=""/>
        <dsp:cNvSpPr/>
      </dsp:nvSpPr>
      <dsp:spPr>
        <a:xfrm>
          <a:off x="0" y="4503670"/>
          <a:ext cx="2508382" cy="1071718"/>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kern="1200" dirty="0"/>
            <a:t>Revocable Living Trust</a:t>
          </a:r>
        </a:p>
      </dsp:txBody>
      <dsp:txXfrm>
        <a:off x="52317" y="4555987"/>
        <a:ext cx="2403748" cy="9670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6AC3FF-852F-4BE5-B699-FF102E232353}">
      <dsp:nvSpPr>
        <dsp:cNvPr id="0" name=""/>
        <dsp:cNvSpPr/>
      </dsp:nvSpPr>
      <dsp:spPr>
        <a:xfrm>
          <a:off x="0" y="2315"/>
          <a:ext cx="6967728" cy="117330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79C1747-B014-4573-94D5-6B089B8DC9FC}">
      <dsp:nvSpPr>
        <dsp:cNvPr id="0" name=""/>
        <dsp:cNvSpPr/>
      </dsp:nvSpPr>
      <dsp:spPr>
        <a:xfrm>
          <a:off x="354925" y="266309"/>
          <a:ext cx="645319" cy="64531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A279E59-06C7-4298-A5E5-054B0B760C2A}">
      <dsp:nvSpPr>
        <dsp:cNvPr id="0" name=""/>
        <dsp:cNvSpPr/>
      </dsp:nvSpPr>
      <dsp:spPr>
        <a:xfrm>
          <a:off x="1355170" y="2315"/>
          <a:ext cx="3135477" cy="11733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175" tIns="124175" rIns="124175" bIns="124175" numCol="1" spcCol="1270" anchor="ctr" anchorCtr="0">
          <a:noAutofit/>
        </a:bodyPr>
        <a:lstStyle/>
        <a:p>
          <a:pPr marL="0" lvl="0" indent="0" algn="l" defTabSz="933450">
            <a:lnSpc>
              <a:spcPct val="90000"/>
            </a:lnSpc>
            <a:spcBef>
              <a:spcPct val="0"/>
            </a:spcBef>
            <a:spcAft>
              <a:spcPct val="35000"/>
            </a:spcAft>
            <a:buNone/>
          </a:pPr>
          <a:r>
            <a:rPr lang="en-US" sz="2100" kern="1200" dirty="0"/>
            <a:t>Review/create estate planning documents</a:t>
          </a:r>
        </a:p>
      </dsp:txBody>
      <dsp:txXfrm>
        <a:off x="1355170" y="2315"/>
        <a:ext cx="3135477" cy="1173307"/>
      </dsp:txXfrm>
    </dsp:sp>
    <dsp:sp modelId="{9B2D065C-72F6-4A93-96A3-E9B861BFCA4F}">
      <dsp:nvSpPr>
        <dsp:cNvPr id="0" name=""/>
        <dsp:cNvSpPr/>
      </dsp:nvSpPr>
      <dsp:spPr>
        <a:xfrm>
          <a:off x="4490647" y="2315"/>
          <a:ext cx="2477080" cy="11733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175" tIns="124175" rIns="124175" bIns="124175" numCol="1" spcCol="1270" anchor="ctr" anchorCtr="0">
          <a:noAutofit/>
        </a:bodyPr>
        <a:lstStyle/>
        <a:p>
          <a:pPr marL="0" lvl="0" indent="0" algn="l" defTabSz="577850">
            <a:lnSpc>
              <a:spcPct val="90000"/>
            </a:lnSpc>
            <a:spcBef>
              <a:spcPct val="0"/>
            </a:spcBef>
            <a:spcAft>
              <a:spcPct val="35000"/>
            </a:spcAft>
            <a:buNone/>
          </a:pPr>
          <a:r>
            <a:rPr lang="en-US" sz="1300" kern="1200" dirty="0"/>
            <a:t>Trusts/Wills and conduit trust provisions</a:t>
          </a:r>
        </a:p>
      </dsp:txBody>
      <dsp:txXfrm>
        <a:off x="4490647" y="2315"/>
        <a:ext cx="2477080" cy="1173307"/>
      </dsp:txXfrm>
    </dsp:sp>
    <dsp:sp modelId="{3444FCFA-C7E8-4D7D-A797-94EE687DFEC6}">
      <dsp:nvSpPr>
        <dsp:cNvPr id="0" name=""/>
        <dsp:cNvSpPr/>
      </dsp:nvSpPr>
      <dsp:spPr>
        <a:xfrm>
          <a:off x="0" y="1468949"/>
          <a:ext cx="6967728" cy="117330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CC939B6-3718-4563-BF38-0551DADDFC3C}">
      <dsp:nvSpPr>
        <dsp:cNvPr id="0" name=""/>
        <dsp:cNvSpPr/>
      </dsp:nvSpPr>
      <dsp:spPr>
        <a:xfrm>
          <a:off x="354925" y="1732943"/>
          <a:ext cx="645319" cy="64531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CE94345-056A-4E71-84D7-8D4495242575}">
      <dsp:nvSpPr>
        <dsp:cNvPr id="0" name=""/>
        <dsp:cNvSpPr/>
      </dsp:nvSpPr>
      <dsp:spPr>
        <a:xfrm>
          <a:off x="1355170" y="1468949"/>
          <a:ext cx="3135477" cy="11733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175" tIns="124175" rIns="124175" bIns="124175" numCol="1" spcCol="1270" anchor="ctr" anchorCtr="0">
          <a:noAutofit/>
        </a:bodyPr>
        <a:lstStyle/>
        <a:p>
          <a:pPr marL="0" lvl="0" indent="0" algn="l" defTabSz="933450">
            <a:lnSpc>
              <a:spcPct val="90000"/>
            </a:lnSpc>
            <a:spcBef>
              <a:spcPct val="0"/>
            </a:spcBef>
            <a:spcAft>
              <a:spcPct val="35000"/>
            </a:spcAft>
            <a:buNone/>
          </a:pPr>
          <a:r>
            <a:rPr lang="en-US" sz="2100" kern="1200" dirty="0"/>
            <a:t>Discuss estate planning strategies that will shift income tax liability</a:t>
          </a:r>
        </a:p>
      </dsp:txBody>
      <dsp:txXfrm>
        <a:off x="1355170" y="1468949"/>
        <a:ext cx="3135477" cy="1173307"/>
      </dsp:txXfrm>
    </dsp:sp>
    <dsp:sp modelId="{20BA308B-C094-475B-8F36-C62E8BC46DDE}">
      <dsp:nvSpPr>
        <dsp:cNvPr id="0" name=""/>
        <dsp:cNvSpPr/>
      </dsp:nvSpPr>
      <dsp:spPr>
        <a:xfrm>
          <a:off x="4490647" y="1468949"/>
          <a:ext cx="2477080" cy="11733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175" tIns="124175" rIns="124175" bIns="124175" numCol="1" spcCol="1270" anchor="ctr" anchorCtr="0">
          <a:noAutofit/>
        </a:bodyPr>
        <a:lstStyle/>
        <a:p>
          <a:pPr marL="0" lvl="0" indent="0" algn="l" defTabSz="577850">
            <a:lnSpc>
              <a:spcPct val="90000"/>
            </a:lnSpc>
            <a:spcBef>
              <a:spcPct val="0"/>
            </a:spcBef>
            <a:spcAft>
              <a:spcPct val="35000"/>
            </a:spcAft>
            <a:buNone/>
          </a:pPr>
          <a:r>
            <a:rPr lang="en-US" sz="1300" kern="1200" dirty="0"/>
            <a:t>Lifetime gifting, grantor/non-grantor trusts, tax basis </a:t>
          </a:r>
        </a:p>
        <a:p>
          <a:pPr marL="0" lvl="0" indent="0" algn="l" defTabSz="577850">
            <a:lnSpc>
              <a:spcPct val="90000"/>
            </a:lnSpc>
            <a:spcBef>
              <a:spcPct val="0"/>
            </a:spcBef>
            <a:spcAft>
              <a:spcPct val="35000"/>
            </a:spcAft>
            <a:buNone/>
          </a:pPr>
          <a:r>
            <a:rPr lang="en-US" sz="1300" kern="1200" dirty="0"/>
            <a:t>May be a limited market right now</a:t>
          </a:r>
        </a:p>
      </dsp:txBody>
      <dsp:txXfrm>
        <a:off x="4490647" y="1468949"/>
        <a:ext cx="2477080" cy="1173307"/>
      </dsp:txXfrm>
    </dsp:sp>
    <dsp:sp modelId="{5D338D75-3699-42B1-B8EC-85023BE81053}">
      <dsp:nvSpPr>
        <dsp:cNvPr id="0" name=""/>
        <dsp:cNvSpPr/>
      </dsp:nvSpPr>
      <dsp:spPr>
        <a:xfrm>
          <a:off x="0" y="2935583"/>
          <a:ext cx="6967728" cy="1173307"/>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0D322B5-87D9-4237-9DD0-EC0CC3F400BE}">
      <dsp:nvSpPr>
        <dsp:cNvPr id="0" name=""/>
        <dsp:cNvSpPr/>
      </dsp:nvSpPr>
      <dsp:spPr>
        <a:xfrm>
          <a:off x="354925" y="3199577"/>
          <a:ext cx="645319" cy="64531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26E39B3-CE35-4353-ABED-E20DFE87BEA8}">
      <dsp:nvSpPr>
        <dsp:cNvPr id="0" name=""/>
        <dsp:cNvSpPr/>
      </dsp:nvSpPr>
      <dsp:spPr>
        <a:xfrm>
          <a:off x="1355170" y="2935583"/>
          <a:ext cx="3135477" cy="11733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175" tIns="124175" rIns="124175" bIns="124175" numCol="1" spcCol="1270" anchor="ctr" anchorCtr="0">
          <a:noAutofit/>
        </a:bodyPr>
        <a:lstStyle/>
        <a:p>
          <a:pPr marL="0" lvl="0" indent="0" algn="l" defTabSz="933450">
            <a:lnSpc>
              <a:spcPct val="90000"/>
            </a:lnSpc>
            <a:spcBef>
              <a:spcPct val="0"/>
            </a:spcBef>
            <a:spcAft>
              <a:spcPct val="35000"/>
            </a:spcAft>
            <a:buNone/>
          </a:pPr>
          <a:r>
            <a:rPr lang="en-US" sz="2100" kern="1200" dirty="0"/>
            <a:t>Discuss implications of increased estate, gift and GST exemptions</a:t>
          </a:r>
        </a:p>
      </dsp:txBody>
      <dsp:txXfrm>
        <a:off x="1355170" y="2935583"/>
        <a:ext cx="3135477" cy="1173307"/>
      </dsp:txXfrm>
    </dsp:sp>
    <dsp:sp modelId="{5B71EED6-976A-4CCA-A046-FC4DFDB686A9}">
      <dsp:nvSpPr>
        <dsp:cNvPr id="0" name=""/>
        <dsp:cNvSpPr/>
      </dsp:nvSpPr>
      <dsp:spPr>
        <a:xfrm>
          <a:off x="4490647" y="2935583"/>
          <a:ext cx="2477080" cy="11733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175" tIns="124175" rIns="124175" bIns="124175" numCol="1" spcCol="1270" anchor="ctr" anchorCtr="0">
          <a:noAutofit/>
        </a:bodyPr>
        <a:lstStyle/>
        <a:p>
          <a:pPr marL="0" lvl="0" indent="0" algn="l" defTabSz="577850">
            <a:lnSpc>
              <a:spcPct val="90000"/>
            </a:lnSpc>
            <a:spcBef>
              <a:spcPct val="0"/>
            </a:spcBef>
            <a:spcAft>
              <a:spcPct val="35000"/>
            </a:spcAft>
            <a:buNone/>
          </a:pPr>
          <a:r>
            <a:rPr lang="en-US" sz="1300" kern="1200" dirty="0"/>
            <a:t>“Big” gifts, GST gifts and gifts to unwind existing strategies</a:t>
          </a:r>
        </a:p>
      </dsp:txBody>
      <dsp:txXfrm>
        <a:off x="4490647" y="2935583"/>
        <a:ext cx="2477080" cy="1173307"/>
      </dsp:txXfrm>
    </dsp:sp>
    <dsp:sp modelId="{34D425D3-0B57-47AF-8C53-133C20496B24}">
      <dsp:nvSpPr>
        <dsp:cNvPr id="0" name=""/>
        <dsp:cNvSpPr/>
      </dsp:nvSpPr>
      <dsp:spPr>
        <a:xfrm>
          <a:off x="0" y="4402217"/>
          <a:ext cx="6967728" cy="1173307"/>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B084BB7-8A18-4EA1-845D-DA59A3842858}">
      <dsp:nvSpPr>
        <dsp:cNvPr id="0" name=""/>
        <dsp:cNvSpPr/>
      </dsp:nvSpPr>
      <dsp:spPr>
        <a:xfrm>
          <a:off x="354925" y="4666211"/>
          <a:ext cx="645319" cy="64531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037EB90-1B7C-4D5C-8C51-0F890CA0486C}">
      <dsp:nvSpPr>
        <dsp:cNvPr id="0" name=""/>
        <dsp:cNvSpPr/>
      </dsp:nvSpPr>
      <dsp:spPr>
        <a:xfrm>
          <a:off x="1355170" y="4402217"/>
          <a:ext cx="5612557" cy="11733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175" tIns="124175" rIns="124175" bIns="124175" numCol="1" spcCol="1270" anchor="ctr" anchorCtr="0">
          <a:noAutofit/>
        </a:bodyPr>
        <a:lstStyle/>
        <a:p>
          <a:pPr marL="0" lvl="0" indent="0" algn="l" defTabSz="933450">
            <a:lnSpc>
              <a:spcPct val="90000"/>
            </a:lnSpc>
            <a:spcBef>
              <a:spcPct val="0"/>
            </a:spcBef>
            <a:spcAft>
              <a:spcPct val="35000"/>
            </a:spcAft>
            <a:buNone/>
          </a:pPr>
          <a:r>
            <a:rPr lang="en-US" sz="2100" kern="1200" dirty="0"/>
            <a:t>Confer with CPAs and other tax advisors to maximize annual income tax strategies</a:t>
          </a:r>
        </a:p>
      </dsp:txBody>
      <dsp:txXfrm>
        <a:off x="1355170" y="4402217"/>
        <a:ext cx="5612557" cy="1173307"/>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97175D-802A-483F-BBEA-3A8E141C0254}" type="datetimeFigureOut">
              <a:rPr lang="en-US" smtClean="0"/>
              <a:t>4/15/2022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7BE5F7-966D-480F-86E2-C2E71FD42855}" type="slidenum">
              <a:rPr lang="en-US" smtClean="0"/>
              <a:t>‹#›</a:t>
            </a:fld>
            <a:endParaRPr lang="en-US" dirty="0"/>
          </a:p>
        </p:txBody>
      </p:sp>
    </p:spTree>
    <p:extLst>
      <p:ext uri="{BB962C8B-B14F-4D97-AF65-F5344CB8AC3E}">
        <p14:creationId xmlns:p14="http://schemas.microsoft.com/office/powerpoint/2010/main" val="3545875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74E3C4B3-7F3B-4C0B-9AD8-E669ACC5D75E}"/>
              </a:ext>
            </a:extLst>
          </p:cNvPr>
          <p:cNvSpPr>
            <a:spLocks noGrp="1" noRot="1" noChangeAspect="1" noChangeArrowheads="1" noTextEdit="1"/>
          </p:cNvSpPr>
          <p:nvPr>
            <p:ph type="sldImg"/>
          </p:nvPr>
        </p:nvSpPr>
        <p:spPr>
          <a:ln/>
        </p:spPr>
      </p:sp>
      <p:sp>
        <p:nvSpPr>
          <p:cNvPr id="15363" name="Notes Placeholder 2">
            <a:extLst>
              <a:ext uri="{FF2B5EF4-FFF2-40B4-BE49-F238E27FC236}">
                <a16:creationId xmlns:a16="http://schemas.microsoft.com/office/drawing/2014/main" id="{96EB8D62-BC89-4199-A32B-3955D907D84A}"/>
              </a:ext>
            </a:extLst>
          </p:cNvPr>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ltLang="en-US" dirty="0">
              <a:latin typeface="Arial" panose="020B0604020202020204" pitchFamily="34" charset="0"/>
            </a:endParaRPr>
          </a:p>
        </p:txBody>
      </p:sp>
    </p:spTree>
    <p:extLst>
      <p:ext uri="{BB962C8B-B14F-4D97-AF65-F5344CB8AC3E}">
        <p14:creationId xmlns:p14="http://schemas.microsoft.com/office/powerpoint/2010/main" val="4234392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grantor sells property to the IDGT in exchange for a note. The sale is not taxable because the sale of assets from the grantor to his or her grantor trust is not recognized. The interest on the note is also not taxed because of the grantor trust status. If the note equals the fair market value of the asset sold to the IDGT, then there is no gift.</a:t>
            </a:r>
            <a:r>
              <a:rPr lang="en-US" baseline="0" dirty="0"/>
              <a:t> </a:t>
            </a:r>
            <a:r>
              <a:rPr lang="en-US" dirty="0"/>
              <a:t>Additionally, any income that the asset produces in the trust is taxed to the grantor. Upon the grantor’s death, the outstanding balance on the note would be included in his or her estate, thus the note sale to the IDGT freezes the value of the asset so that appreciation after the sale is excluded from the grantor’s taxable. </a:t>
            </a:r>
          </a:p>
        </p:txBody>
      </p:sp>
      <p:sp>
        <p:nvSpPr>
          <p:cNvPr id="4" name="Slide Number Placeholder 3"/>
          <p:cNvSpPr>
            <a:spLocks noGrp="1"/>
          </p:cNvSpPr>
          <p:nvPr>
            <p:ph type="sldNum" sz="quarter" idx="5"/>
          </p:nvPr>
        </p:nvSpPr>
        <p:spPr/>
        <p:txBody>
          <a:bodyPr/>
          <a:lstStyle/>
          <a:p>
            <a:fld id="{7A1F89CE-B11E-4B43-8965-14FAD4C271C6}" type="slidenum">
              <a:rPr lang="en-US" smtClean="0"/>
              <a:t>12</a:t>
            </a:fld>
            <a:endParaRPr lang="en-US" dirty="0"/>
          </a:p>
        </p:txBody>
      </p:sp>
    </p:spTree>
    <p:extLst>
      <p:ext uri="{BB962C8B-B14F-4D97-AF65-F5344CB8AC3E}">
        <p14:creationId xmlns:p14="http://schemas.microsoft.com/office/powerpoint/2010/main" val="28666116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clients who have large IRA balances that have been hit by the recent market decline, Roth IRA conversions may be very advantageous now. Being able to convert assets that have dropped in value but are expected to rebound and further increase in value in the future could add to the benefit of doing a Roth IRA conversion. Many investors expect asset values to go back up when the Coronavirus is under control, so for those who hold this belief, now is the time to do a Roth IRA conversion.</a:t>
            </a:r>
          </a:p>
        </p:txBody>
      </p:sp>
      <p:sp>
        <p:nvSpPr>
          <p:cNvPr id="4" name="Slide Number Placeholder 3"/>
          <p:cNvSpPr>
            <a:spLocks noGrp="1"/>
          </p:cNvSpPr>
          <p:nvPr>
            <p:ph type="sldNum" sz="quarter" idx="5"/>
          </p:nvPr>
        </p:nvSpPr>
        <p:spPr/>
        <p:txBody>
          <a:bodyPr/>
          <a:lstStyle/>
          <a:p>
            <a:fld id="{7A1F89CE-B11E-4B43-8965-14FAD4C271C6}" type="slidenum">
              <a:rPr lang="en-US" smtClean="0"/>
              <a:t>27</a:t>
            </a:fld>
            <a:endParaRPr lang="en-US" dirty="0"/>
          </a:p>
        </p:txBody>
      </p:sp>
    </p:spTree>
    <p:extLst>
      <p:ext uri="{BB962C8B-B14F-4D97-AF65-F5344CB8AC3E}">
        <p14:creationId xmlns:p14="http://schemas.microsoft.com/office/powerpoint/2010/main" val="608454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4/15/2022</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80559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4/15/2022</a:t>
            </a:fld>
            <a:endParaRPr lang="en-US" dirty="0"/>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157840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4/15/2022</a:t>
            </a:fld>
            <a:endParaRPr lang="en-US" dirty="0"/>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10545716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1826684" y="301625"/>
            <a:ext cx="9751483" cy="1143000"/>
          </a:xfrm>
        </p:spPr>
        <p:txBody>
          <a:bodyPr/>
          <a:lstStyle/>
          <a:p>
            <a:r>
              <a:rPr lang="en-US"/>
              <a:t>Click to edit Master title style</a:t>
            </a:r>
          </a:p>
        </p:txBody>
      </p:sp>
      <p:sp>
        <p:nvSpPr>
          <p:cNvPr id="3" name="Content Placeholder 2"/>
          <p:cNvSpPr>
            <a:spLocks noGrp="1"/>
          </p:cNvSpPr>
          <p:nvPr>
            <p:ph sz="half" idx="1"/>
          </p:nvPr>
        </p:nvSpPr>
        <p:spPr>
          <a:xfrm>
            <a:off x="1826684" y="1827213"/>
            <a:ext cx="9751483"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826684" y="3960813"/>
            <a:ext cx="9751483"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a:extLst>
              <a:ext uri="{FF2B5EF4-FFF2-40B4-BE49-F238E27FC236}">
                <a16:creationId xmlns:a16="http://schemas.microsoft.com/office/drawing/2014/main" id="{466437F1-59C6-4395-9B70-E9CF7FBAB3AC}"/>
              </a:ext>
            </a:extLst>
          </p:cNvPr>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9">
            <a:extLst>
              <a:ext uri="{FF2B5EF4-FFF2-40B4-BE49-F238E27FC236}">
                <a16:creationId xmlns:a16="http://schemas.microsoft.com/office/drawing/2014/main" id="{939ACE4D-0413-4E29-A649-62FD8C79FA6E}"/>
              </a:ext>
            </a:extLst>
          </p:cNvPr>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10">
            <a:extLst>
              <a:ext uri="{FF2B5EF4-FFF2-40B4-BE49-F238E27FC236}">
                <a16:creationId xmlns:a16="http://schemas.microsoft.com/office/drawing/2014/main" id="{7A3DCB5E-E99F-4F45-BA42-BFDA04D3E371}"/>
              </a:ext>
            </a:extLst>
          </p:cNvPr>
          <p:cNvSpPr>
            <a:spLocks noGrp="1" noChangeArrowheads="1"/>
          </p:cNvSpPr>
          <p:nvPr>
            <p:ph type="sldNum" sz="quarter" idx="12"/>
          </p:nvPr>
        </p:nvSpPr>
        <p:spPr>
          <a:ln/>
        </p:spPr>
        <p:txBody>
          <a:bodyPr/>
          <a:lstStyle>
            <a:lvl1pPr>
              <a:defRPr/>
            </a:lvl1pPr>
          </a:lstStyle>
          <a:p>
            <a:pPr>
              <a:defRPr/>
            </a:pPr>
            <a:fld id="{A6A0F477-0F08-4447-81CF-A1E96EE7DD46}" type="slidenum">
              <a:rPr lang="en-US" altLang="en-US"/>
              <a:pPr>
                <a:defRPr/>
              </a:pPr>
              <a:t>‹#›</a:t>
            </a:fld>
            <a:endParaRPr lang="en-US" altLang="en-US" dirty="0"/>
          </a:p>
        </p:txBody>
      </p:sp>
    </p:spTree>
    <p:extLst>
      <p:ext uri="{BB962C8B-B14F-4D97-AF65-F5344CB8AC3E}">
        <p14:creationId xmlns:p14="http://schemas.microsoft.com/office/powerpoint/2010/main" val="3017131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4/15/2022</a:t>
            </a:fld>
            <a:endParaRPr lang="en-US" dirty="0"/>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1372540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4/15/2022</a:t>
            </a:fld>
            <a:endParaRPr lang="en-US" dirty="0"/>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213376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4/15/2022</a:t>
            </a:fld>
            <a:endParaRPr lang="en-US" dirty="0"/>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2032076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4/15/2022</a:t>
            </a:fld>
            <a:endParaRPr lang="en-US" dirty="0"/>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137596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4/15/2022</a:t>
            </a:fld>
            <a:endParaRPr lang="en-US" dirty="0"/>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25706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4/15/2022</a:t>
            </a:fld>
            <a:endParaRPr lang="en-US" dirty="0"/>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4217671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4/15/2022</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4281351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4/15/2022</a:t>
            </a:fld>
            <a:endParaRPr lang="en-US" dirty="0"/>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1794029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4/15/2022</a:t>
            </a:fld>
            <a:endParaRPr lang="en-US" dirty="0"/>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dirty="0"/>
          </a:p>
        </p:txBody>
      </p:sp>
    </p:spTree>
    <p:extLst>
      <p:ext uri="{BB962C8B-B14F-4D97-AF65-F5344CB8AC3E}">
        <p14:creationId xmlns:p14="http://schemas.microsoft.com/office/powerpoint/2010/main" val="982233201"/>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89" r:id="rId6"/>
    <p:sldLayoutId id="2147483685" r:id="rId7"/>
    <p:sldLayoutId id="2147483686" r:id="rId8"/>
    <p:sldLayoutId id="2147483687" r:id="rId9"/>
    <p:sldLayoutId id="2147483697" r:id="rId10"/>
    <p:sldLayoutId id="2147483690" r:id="rId11"/>
    <p:sldLayoutId id="2147483698"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19">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descr="Blur motion lights of traffic">
            <a:extLst>
              <a:ext uri="{FF2B5EF4-FFF2-40B4-BE49-F238E27FC236}">
                <a16:creationId xmlns:a16="http://schemas.microsoft.com/office/drawing/2014/main" id="{15A75D5D-43DC-3FE2-976A-0B27C3993F5B}"/>
              </a:ext>
            </a:extLst>
          </p:cNvPr>
          <p:cNvPicPr>
            <a:picLocks noChangeAspect="1"/>
          </p:cNvPicPr>
          <p:nvPr/>
        </p:nvPicPr>
        <p:blipFill rotWithShape="1">
          <a:blip r:embed="rId2"/>
          <a:srcRect l="344" r="17812" b="1"/>
          <a:stretch/>
        </p:blipFill>
        <p:spPr>
          <a:xfrm>
            <a:off x="3523488" y="10"/>
            <a:ext cx="8668512" cy="6857990"/>
          </a:xfrm>
          <a:prstGeom prst="rect">
            <a:avLst/>
          </a:prstGeom>
        </p:spPr>
      </p:pic>
      <p:sp>
        <p:nvSpPr>
          <p:cNvPr id="33" name="Rectangle 21">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B48044B-BA60-4092-8940-DE525A3659CB}"/>
              </a:ext>
            </a:extLst>
          </p:cNvPr>
          <p:cNvSpPr>
            <a:spLocks noGrp="1"/>
          </p:cNvSpPr>
          <p:nvPr>
            <p:ph type="ctrTitle"/>
          </p:nvPr>
        </p:nvSpPr>
        <p:spPr>
          <a:xfrm>
            <a:off x="477981" y="1122363"/>
            <a:ext cx="4023360" cy="3204134"/>
          </a:xfrm>
        </p:spPr>
        <p:txBody>
          <a:bodyPr anchor="b">
            <a:normAutofit/>
          </a:bodyPr>
          <a:lstStyle/>
          <a:p>
            <a:r>
              <a:rPr lang="en-US" sz="4100" dirty="0"/>
              <a:t>Estate Planning in 2022: Feeling Insecure </a:t>
            </a:r>
            <a:br>
              <a:rPr lang="en-US" sz="4100" dirty="0"/>
            </a:br>
            <a:r>
              <a:rPr lang="en-US" sz="4100" dirty="0"/>
              <a:t>about the </a:t>
            </a:r>
            <a:br>
              <a:rPr lang="en-US" sz="4100" dirty="0"/>
            </a:br>
            <a:r>
              <a:rPr lang="en-US" sz="4100" dirty="0"/>
              <a:t>SECURE Act</a:t>
            </a:r>
          </a:p>
        </p:txBody>
      </p:sp>
      <p:sp>
        <p:nvSpPr>
          <p:cNvPr id="3" name="Subtitle 2">
            <a:extLst>
              <a:ext uri="{FF2B5EF4-FFF2-40B4-BE49-F238E27FC236}">
                <a16:creationId xmlns:a16="http://schemas.microsoft.com/office/drawing/2014/main" id="{7725E280-6769-499A-A9BF-F3AC099211CD}"/>
              </a:ext>
            </a:extLst>
          </p:cNvPr>
          <p:cNvSpPr>
            <a:spLocks noGrp="1"/>
          </p:cNvSpPr>
          <p:nvPr>
            <p:ph type="subTitle" idx="1"/>
          </p:nvPr>
        </p:nvSpPr>
        <p:spPr>
          <a:xfrm>
            <a:off x="477980" y="4872922"/>
            <a:ext cx="4023359" cy="1208141"/>
          </a:xfrm>
        </p:spPr>
        <p:txBody>
          <a:bodyPr>
            <a:normAutofit/>
          </a:bodyPr>
          <a:lstStyle/>
          <a:p>
            <a:pPr>
              <a:lnSpc>
                <a:spcPct val="100000"/>
              </a:lnSpc>
            </a:pPr>
            <a:r>
              <a:rPr lang="en-US" sz="1100" dirty="0"/>
              <a:t>Andy Ellis</a:t>
            </a:r>
          </a:p>
          <a:p>
            <a:pPr>
              <a:lnSpc>
                <a:spcPct val="100000"/>
              </a:lnSpc>
            </a:pPr>
            <a:r>
              <a:rPr lang="en-US" sz="1100" dirty="0"/>
              <a:t>Arthur-Green, LLP</a:t>
            </a:r>
          </a:p>
          <a:p>
            <a:pPr>
              <a:lnSpc>
                <a:spcPct val="100000"/>
              </a:lnSpc>
            </a:pPr>
            <a:r>
              <a:rPr lang="en-US" sz="1100" dirty="0"/>
              <a:t>801 Poyntz Avenue</a:t>
            </a:r>
          </a:p>
          <a:p>
            <a:pPr>
              <a:lnSpc>
                <a:spcPct val="100000"/>
              </a:lnSpc>
            </a:pPr>
            <a:r>
              <a:rPr lang="en-US" sz="1100" dirty="0"/>
              <a:t>Manhattan, KS 66502</a:t>
            </a:r>
          </a:p>
          <a:p>
            <a:pPr>
              <a:lnSpc>
                <a:spcPct val="100000"/>
              </a:lnSpc>
            </a:pPr>
            <a:endParaRPr lang="en-US" sz="1100" dirty="0"/>
          </a:p>
        </p:txBody>
      </p:sp>
      <p:sp>
        <p:nvSpPr>
          <p:cNvPr id="34" name="Rectangle 23">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5" name="Rectangle 25">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2">
              <a:lumMod val="25000"/>
              <a:lumOff val="75000"/>
            </a:schemeClr>
          </a:solidFill>
          <a:ln w="3175">
            <a:solidFill>
              <a:schemeClr val="tx2">
                <a:lumMod val="25000"/>
                <a:lumOff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5154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777E57D-6A88-4B5B-A068-2BA7FF4E8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10DB2C4-B20C-49F5-A2D6-B9B2FBB86933}"/>
              </a:ext>
            </a:extLst>
          </p:cNvPr>
          <p:cNvSpPr>
            <a:spLocks noGrp="1"/>
          </p:cNvSpPr>
          <p:nvPr>
            <p:ph type="title"/>
          </p:nvPr>
        </p:nvSpPr>
        <p:spPr>
          <a:xfrm>
            <a:off x="841248" y="503132"/>
            <a:ext cx="10509504" cy="1974892"/>
          </a:xfrm>
        </p:spPr>
        <p:txBody>
          <a:bodyPr anchor="b">
            <a:normAutofit/>
          </a:bodyPr>
          <a:lstStyle/>
          <a:p>
            <a:r>
              <a:rPr lang="en-US" sz="4600" dirty="0"/>
              <a:t>Consider How Changes to Income Tax Structure Affects Estate Planning</a:t>
            </a:r>
          </a:p>
        </p:txBody>
      </p:sp>
      <p:sp>
        <p:nvSpPr>
          <p:cNvPr id="10" name="Rectangle 9">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2894076"/>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846EACBC-71E1-4026-A005-B94BE4B04DC4}"/>
              </a:ext>
            </a:extLst>
          </p:cNvPr>
          <p:cNvSpPr>
            <a:spLocks noGrp="1"/>
          </p:cNvSpPr>
          <p:nvPr>
            <p:ph idx="1"/>
          </p:nvPr>
        </p:nvSpPr>
        <p:spPr>
          <a:xfrm>
            <a:off x="841248" y="3328416"/>
            <a:ext cx="10509504" cy="2715768"/>
          </a:xfrm>
        </p:spPr>
        <p:txBody>
          <a:bodyPr>
            <a:normAutofit/>
          </a:bodyPr>
          <a:lstStyle/>
          <a:p>
            <a:r>
              <a:rPr lang="en-US" sz="2000" dirty="0"/>
              <a:t>Tax basis management</a:t>
            </a:r>
          </a:p>
          <a:p>
            <a:pPr lvl="1"/>
            <a:r>
              <a:rPr lang="en-US" sz="2000" dirty="0"/>
              <a:t>Maximize use of step-up in basis</a:t>
            </a:r>
          </a:p>
          <a:p>
            <a:pPr lvl="2"/>
            <a:r>
              <a:rPr lang="en-US" dirty="0"/>
              <a:t>Hold low basis assets until death</a:t>
            </a:r>
          </a:p>
          <a:p>
            <a:pPr lvl="2"/>
            <a:r>
              <a:rPr lang="en-US" dirty="0"/>
              <a:t>Transfer high basis property to irrevocable trusts </a:t>
            </a:r>
          </a:p>
          <a:p>
            <a:pPr lvl="2"/>
            <a:r>
              <a:rPr lang="en-US" dirty="0"/>
              <a:t>Use low basis property for charitable purposes</a:t>
            </a:r>
          </a:p>
          <a:p>
            <a:pPr lvl="2"/>
            <a:r>
              <a:rPr lang="en-US" dirty="0"/>
              <a:t>Use powers of appointment in trusts to ensure step-up</a:t>
            </a:r>
          </a:p>
        </p:txBody>
      </p:sp>
    </p:spTree>
    <p:extLst>
      <p:ext uri="{BB962C8B-B14F-4D97-AF65-F5344CB8AC3E}">
        <p14:creationId xmlns:p14="http://schemas.microsoft.com/office/powerpoint/2010/main" val="272076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D3C30-0E3B-484B-ADB9-FC9FEEC91DAA}"/>
              </a:ext>
            </a:extLst>
          </p:cNvPr>
          <p:cNvSpPr>
            <a:spLocks noGrp="1"/>
          </p:cNvSpPr>
          <p:nvPr>
            <p:ph type="title"/>
          </p:nvPr>
        </p:nvSpPr>
        <p:spPr/>
        <p:txBody>
          <a:bodyPr/>
          <a:lstStyle/>
          <a:p>
            <a:r>
              <a:rPr lang="en-US" dirty="0"/>
              <a:t>Consider Elder Care Discussion</a:t>
            </a:r>
          </a:p>
        </p:txBody>
      </p:sp>
      <p:sp>
        <p:nvSpPr>
          <p:cNvPr id="3" name="Content Placeholder 2">
            <a:extLst>
              <a:ext uri="{FF2B5EF4-FFF2-40B4-BE49-F238E27FC236}">
                <a16:creationId xmlns:a16="http://schemas.microsoft.com/office/drawing/2014/main" id="{41E3AE03-7AE9-44F0-BFF9-EACCD7733071}"/>
              </a:ext>
            </a:extLst>
          </p:cNvPr>
          <p:cNvSpPr>
            <a:spLocks noGrp="1"/>
          </p:cNvSpPr>
          <p:nvPr>
            <p:ph idx="1"/>
          </p:nvPr>
        </p:nvSpPr>
        <p:spPr/>
        <p:txBody>
          <a:bodyPr>
            <a:normAutofit fontScale="77500" lnSpcReduction="20000"/>
          </a:bodyPr>
          <a:lstStyle/>
          <a:p>
            <a:r>
              <a:rPr lang="en-US" dirty="0"/>
              <a:t>Is it possible that a client will need to enter a nursing home in the next five years?</a:t>
            </a:r>
          </a:p>
          <a:p>
            <a:r>
              <a:rPr lang="en-US" dirty="0"/>
              <a:t>How does the client plan to pay for it?</a:t>
            </a:r>
          </a:p>
          <a:p>
            <a:r>
              <a:rPr lang="en-US" dirty="0"/>
              <a:t>If client will need Medicaid assistance, need to discuss options and strategies.</a:t>
            </a:r>
          </a:p>
          <a:p>
            <a:pPr lvl="1"/>
            <a:r>
              <a:rPr lang="en-US" dirty="0"/>
              <a:t>Retitling assets to avoid “name on the check rule”</a:t>
            </a:r>
          </a:p>
          <a:p>
            <a:pPr lvl="1"/>
            <a:r>
              <a:rPr lang="en-US" dirty="0"/>
              <a:t>Revisions to beneficiary designations</a:t>
            </a:r>
          </a:p>
          <a:p>
            <a:pPr lvl="1"/>
            <a:r>
              <a:rPr lang="en-US" dirty="0"/>
              <a:t>Converting “exempt” assets to “non-exempt” assets</a:t>
            </a:r>
          </a:p>
          <a:p>
            <a:pPr lvl="1"/>
            <a:r>
              <a:rPr lang="en-US" dirty="0"/>
              <a:t>Spending down assets for spousal division of asset purposes</a:t>
            </a:r>
          </a:p>
          <a:p>
            <a:r>
              <a:rPr lang="en-US" dirty="0"/>
              <a:t>More on this later if we have time</a:t>
            </a:r>
          </a:p>
          <a:p>
            <a:pPr lvl="1"/>
            <a:endParaRPr lang="en-US" dirty="0"/>
          </a:p>
        </p:txBody>
      </p:sp>
    </p:spTree>
    <p:extLst>
      <p:ext uri="{BB962C8B-B14F-4D97-AF65-F5344CB8AC3E}">
        <p14:creationId xmlns:p14="http://schemas.microsoft.com/office/powerpoint/2010/main" val="2521004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Freeform: Shape 9">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662D273-98A0-4BF9-993E-34D4E821A231}"/>
              </a:ext>
            </a:extLst>
          </p:cNvPr>
          <p:cNvSpPr>
            <a:spLocks noGrp="1"/>
          </p:cNvSpPr>
          <p:nvPr>
            <p:ph type="title"/>
          </p:nvPr>
        </p:nvSpPr>
        <p:spPr>
          <a:xfrm>
            <a:off x="621792" y="1161288"/>
            <a:ext cx="3602736" cy="4526280"/>
          </a:xfrm>
        </p:spPr>
        <p:txBody>
          <a:bodyPr>
            <a:normAutofit/>
          </a:bodyPr>
          <a:lstStyle/>
          <a:p>
            <a:r>
              <a:rPr lang="en-US" dirty="0"/>
              <a:t>Estate Planning Strategies Remaining Effective</a:t>
            </a:r>
          </a:p>
        </p:txBody>
      </p:sp>
      <p:sp>
        <p:nvSpPr>
          <p:cNvPr id="14" name="Rectangle 13">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2A2E2FC4-A0B1-4729-AE55-5998C6B42F16}"/>
              </a:ext>
            </a:extLst>
          </p:cNvPr>
          <p:cNvSpPr>
            <a:spLocks noGrp="1"/>
          </p:cNvSpPr>
          <p:nvPr>
            <p:ph idx="1"/>
          </p:nvPr>
        </p:nvSpPr>
        <p:spPr>
          <a:xfrm>
            <a:off x="5434149" y="932688"/>
            <a:ext cx="5916603" cy="4992624"/>
          </a:xfrm>
        </p:spPr>
        <p:txBody>
          <a:bodyPr anchor="ctr">
            <a:normAutofit/>
          </a:bodyPr>
          <a:lstStyle/>
          <a:p>
            <a:r>
              <a:rPr lang="en-US" sz="2000" dirty="0"/>
              <a:t>Dynasty (GST-Skipping) Trusts</a:t>
            </a:r>
          </a:p>
          <a:p>
            <a:r>
              <a:rPr lang="en-US" sz="2000" dirty="0"/>
              <a:t>Intentionally Defective Grantor Trust Sales</a:t>
            </a:r>
          </a:p>
          <a:p>
            <a:r>
              <a:rPr lang="en-US" sz="2000" dirty="0"/>
              <a:t>Valuation Discounts (lack of marketability, lack of control)</a:t>
            </a:r>
          </a:p>
          <a:p>
            <a:r>
              <a:rPr lang="en-US" sz="2000" dirty="0"/>
              <a:t>Annual exclusion gifts</a:t>
            </a:r>
          </a:p>
          <a:p>
            <a:r>
              <a:rPr lang="en-US" sz="2000" dirty="0"/>
              <a:t>Marital deduction planning</a:t>
            </a:r>
          </a:p>
          <a:p>
            <a:r>
              <a:rPr lang="en-US" sz="2000" dirty="0"/>
              <a:t>Creditor protection planning</a:t>
            </a:r>
          </a:p>
          <a:p>
            <a:r>
              <a:rPr lang="en-US" sz="2000" dirty="0"/>
              <a:t>Using and maximizing IRAs and other retirement plan benefits – UPDATE BENEFICIARY DESIGNATIONS!!!</a:t>
            </a:r>
          </a:p>
          <a:p>
            <a:r>
              <a:rPr lang="en-US" sz="2000" dirty="0"/>
              <a:t>Elder law discussion</a:t>
            </a:r>
          </a:p>
        </p:txBody>
      </p:sp>
    </p:spTree>
    <p:extLst>
      <p:ext uri="{BB962C8B-B14F-4D97-AF65-F5344CB8AC3E}">
        <p14:creationId xmlns:p14="http://schemas.microsoft.com/office/powerpoint/2010/main" val="255029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8">
            <a:extLst>
              <a:ext uri="{FF2B5EF4-FFF2-40B4-BE49-F238E27FC236}">
                <a16:creationId xmlns:a16="http://schemas.microsoft.com/office/drawing/2014/main" id="{B5416EBC-B41E-4F8A-BE9F-07301B682C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8" name="Rectangle 10">
            <a:extLst>
              <a:ext uri="{FF2B5EF4-FFF2-40B4-BE49-F238E27FC236}">
                <a16:creationId xmlns:a16="http://schemas.microsoft.com/office/drawing/2014/main" id="{AFF79527-C7F1-4E06-8126-A8E8C5FEBF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220F12A-BA56-4A77-AED5-228ED4FC1CB4}"/>
              </a:ext>
            </a:extLst>
          </p:cNvPr>
          <p:cNvSpPr>
            <a:spLocks noGrp="1"/>
          </p:cNvSpPr>
          <p:nvPr>
            <p:ph type="title"/>
          </p:nvPr>
        </p:nvSpPr>
        <p:spPr>
          <a:xfrm>
            <a:off x="868680" y="1719072"/>
            <a:ext cx="3103427" cy="3520440"/>
          </a:xfrm>
        </p:spPr>
        <p:txBody>
          <a:bodyPr anchor="t">
            <a:normAutofit/>
          </a:bodyPr>
          <a:lstStyle/>
          <a:p>
            <a:r>
              <a:rPr lang="en-US" sz="2500" dirty="0"/>
              <a:t>Advisor Recommendation:</a:t>
            </a:r>
            <a:br>
              <a:rPr lang="en-US" sz="2500" dirty="0"/>
            </a:br>
            <a:r>
              <a:rPr lang="en-US" sz="2500" dirty="0"/>
              <a:t>Create a Client Estate Planning Checklist</a:t>
            </a:r>
          </a:p>
        </p:txBody>
      </p:sp>
      <p:sp>
        <p:nvSpPr>
          <p:cNvPr id="19" name="Rectangle 12">
            <a:extLst>
              <a:ext uri="{FF2B5EF4-FFF2-40B4-BE49-F238E27FC236}">
                <a16:creationId xmlns:a16="http://schemas.microsoft.com/office/drawing/2014/main" id="{55986208-8A53-4E92-9197-6B57BCCB2F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20" name="Content Placeholder 2">
            <a:extLst>
              <a:ext uri="{FF2B5EF4-FFF2-40B4-BE49-F238E27FC236}">
                <a16:creationId xmlns:a16="http://schemas.microsoft.com/office/drawing/2014/main" id="{C0DC4E72-341A-A743-F9C8-1410C332284B}"/>
              </a:ext>
            </a:extLst>
          </p:cNvPr>
          <p:cNvGraphicFramePr>
            <a:graphicFrameLocks noGrp="1"/>
          </p:cNvGraphicFramePr>
          <p:nvPr>
            <p:ph idx="1"/>
            <p:extLst>
              <p:ext uri="{D42A27DB-BD31-4B8C-83A1-F6EECF244321}">
                <p14:modId xmlns:p14="http://schemas.microsoft.com/office/powerpoint/2010/main" val="3318176780"/>
              </p:ext>
            </p:extLst>
          </p:nvPr>
        </p:nvGraphicFramePr>
        <p:xfrm>
          <a:off x="4727448" y="640080"/>
          <a:ext cx="6967728" cy="5577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6168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777E57D-6A88-4B5B-A068-2BA7FF4E8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4CD4475-87F4-4E3B-A5D8-7FD0CCC73D9C}"/>
              </a:ext>
            </a:extLst>
          </p:cNvPr>
          <p:cNvSpPr>
            <a:spLocks noGrp="1"/>
          </p:cNvSpPr>
          <p:nvPr>
            <p:ph type="title"/>
          </p:nvPr>
        </p:nvSpPr>
        <p:spPr>
          <a:xfrm>
            <a:off x="841248" y="503132"/>
            <a:ext cx="10509504" cy="1974892"/>
          </a:xfrm>
        </p:spPr>
        <p:txBody>
          <a:bodyPr anchor="b">
            <a:normAutofit/>
          </a:bodyPr>
          <a:lstStyle/>
          <a:p>
            <a:r>
              <a:rPr lang="en-US" sz="4200" dirty="0"/>
              <a:t>The Setting Every Community Up for Retirement Enhancement Act of 2019 (“SECURE Act”)</a:t>
            </a:r>
          </a:p>
        </p:txBody>
      </p:sp>
      <p:sp>
        <p:nvSpPr>
          <p:cNvPr id="10" name="Rectangle 9">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2894076"/>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0276488A-B263-4F29-84C8-3A7246767E25}"/>
              </a:ext>
            </a:extLst>
          </p:cNvPr>
          <p:cNvSpPr>
            <a:spLocks noGrp="1"/>
          </p:cNvSpPr>
          <p:nvPr>
            <p:ph idx="1"/>
          </p:nvPr>
        </p:nvSpPr>
        <p:spPr>
          <a:xfrm>
            <a:off x="841248" y="3328416"/>
            <a:ext cx="10509504" cy="2715768"/>
          </a:xfrm>
        </p:spPr>
        <p:txBody>
          <a:bodyPr>
            <a:normAutofit fontScale="92500"/>
          </a:bodyPr>
          <a:lstStyle/>
          <a:p>
            <a:r>
              <a:rPr lang="en-US" sz="2000" dirty="0"/>
              <a:t>Signed into law by President Trump on December 20, 2019</a:t>
            </a:r>
          </a:p>
          <a:p>
            <a:r>
              <a:rPr lang="en-US" sz="2000" dirty="0"/>
              <a:t>Enacted as part of an end-of-year appropriations act </a:t>
            </a:r>
          </a:p>
          <a:p>
            <a:r>
              <a:rPr lang="en-US" sz="2000" dirty="0"/>
              <a:t>Focuses on law related to retirement accounts</a:t>
            </a:r>
          </a:p>
          <a:p>
            <a:r>
              <a:rPr lang="en-US" sz="2000" dirty="0"/>
              <a:t>February 23, 2022 – IRS issued extensive proposed regulations bringing much-needed clarity – 275 pages worth</a:t>
            </a:r>
          </a:p>
          <a:p>
            <a:r>
              <a:rPr lang="en-US" sz="2000" dirty="0"/>
              <a:t>Not final, but can operate under the assumption that such regulations will be law eventually</a:t>
            </a:r>
          </a:p>
          <a:p>
            <a:endParaRPr lang="en-US" sz="2000" dirty="0"/>
          </a:p>
        </p:txBody>
      </p:sp>
    </p:spTree>
    <p:extLst>
      <p:ext uri="{BB962C8B-B14F-4D97-AF65-F5344CB8AC3E}">
        <p14:creationId xmlns:p14="http://schemas.microsoft.com/office/powerpoint/2010/main" val="574291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57C498B5-E450-4EE9-8751-4B0CB1A098A4}"/>
              </a:ext>
            </a:extLst>
          </p:cNvPr>
          <p:cNvSpPr>
            <a:spLocks noGrp="1" noChangeArrowheads="1"/>
          </p:cNvSpPr>
          <p:nvPr>
            <p:ph type="title"/>
          </p:nvPr>
        </p:nvSpPr>
        <p:spPr/>
        <p:txBody>
          <a:bodyPr>
            <a:normAutofit/>
          </a:bodyPr>
          <a:lstStyle/>
          <a:p>
            <a:r>
              <a:rPr lang="en-US" altLang="en-US" dirty="0"/>
              <a:t>SECURE Act Continued</a:t>
            </a:r>
          </a:p>
        </p:txBody>
      </p:sp>
      <p:sp>
        <p:nvSpPr>
          <p:cNvPr id="36867" name="Content Placeholder 2">
            <a:extLst>
              <a:ext uri="{FF2B5EF4-FFF2-40B4-BE49-F238E27FC236}">
                <a16:creationId xmlns:a16="http://schemas.microsoft.com/office/drawing/2014/main" id="{5A9D1AE6-1052-4505-BF06-955CFE01313A}"/>
              </a:ext>
            </a:extLst>
          </p:cNvPr>
          <p:cNvSpPr>
            <a:spLocks noGrp="1" noChangeArrowheads="1"/>
          </p:cNvSpPr>
          <p:nvPr>
            <p:ph idx="1"/>
          </p:nvPr>
        </p:nvSpPr>
        <p:spPr/>
        <p:txBody>
          <a:bodyPr>
            <a:normAutofit fontScale="92500" lnSpcReduction="20000"/>
          </a:bodyPr>
          <a:lstStyle/>
          <a:p>
            <a:pPr>
              <a:buClr>
                <a:schemeClr val="tx1"/>
              </a:buClr>
              <a:buFont typeface="Arial" panose="020B0604020202020204" pitchFamily="34" charset="0"/>
              <a:buChar char="•"/>
            </a:pPr>
            <a:r>
              <a:rPr lang="en-US" altLang="en-US" sz="2400" dirty="0">
                <a:latin typeface="Avenir Next LT Pro (Headings)"/>
                <a:cs typeface="Times New Roman" panose="02020603050405020304" pitchFamily="18" charset="0"/>
              </a:rPr>
              <a:t>Generally, persons inheriting Retirement Account/IRA after 2019 must take distribution of Retirement Account/IRA assets by the end of 10th calendar year following death of participant</a:t>
            </a:r>
          </a:p>
          <a:p>
            <a:pPr lvl="1">
              <a:buClr>
                <a:schemeClr val="tx1"/>
              </a:buClr>
              <a:buFont typeface="Arial" panose="020B0604020202020204" pitchFamily="34" charset="0"/>
              <a:buChar char="•"/>
            </a:pPr>
            <a:r>
              <a:rPr lang="en-US" altLang="en-US" sz="2400" dirty="0">
                <a:latin typeface="Avenir Next LT Pro (Headings)"/>
                <a:cs typeface="Times New Roman" panose="02020603050405020304" pitchFamily="18" charset="0"/>
              </a:rPr>
              <a:t>Generally, eliminates Stretch IRA (i.e., paid over life expectancy of beneficiary)</a:t>
            </a:r>
          </a:p>
          <a:p>
            <a:pPr lvl="1">
              <a:buClr>
                <a:schemeClr val="tx1"/>
              </a:buClr>
              <a:buFont typeface="Arial" panose="020B0604020202020204" pitchFamily="34" charset="0"/>
              <a:buChar char="•"/>
            </a:pPr>
            <a:r>
              <a:rPr lang="en-US" altLang="en-US" sz="2400" dirty="0">
                <a:latin typeface="Avenir Next LT Pro (Headings)"/>
                <a:cs typeface="Times New Roman" panose="02020603050405020304" pitchFamily="18" charset="0"/>
              </a:rPr>
              <a:t>Must take within 5th calendar year if payable to non-individual such as an estate or charity</a:t>
            </a:r>
          </a:p>
          <a:p>
            <a:pPr>
              <a:buClr>
                <a:schemeClr val="tx1"/>
              </a:buClr>
            </a:pPr>
            <a:r>
              <a:rPr lang="en-US" altLang="en-US" dirty="0">
                <a:latin typeface="Avenir Next LT Pro (Headings)"/>
                <a:cs typeface="Times New Roman" panose="02020603050405020304" pitchFamily="18" charset="0"/>
              </a:rPr>
              <a:t>What follows is a </a:t>
            </a:r>
            <a:r>
              <a:rPr lang="en-US" altLang="en-US" u="sng" dirty="0">
                <a:latin typeface="Avenir Next LT Pro (Headings)"/>
                <a:cs typeface="Times New Roman" panose="02020603050405020304" pitchFamily="18" charset="0"/>
              </a:rPr>
              <a:t>greatly</a:t>
            </a:r>
            <a:r>
              <a:rPr lang="en-US" altLang="en-US" dirty="0">
                <a:latin typeface="Avenir Next LT Pro (Headings)"/>
                <a:cs typeface="Times New Roman" panose="02020603050405020304" pitchFamily="18" charset="0"/>
              </a:rPr>
              <a:t> simplified summary of the SECURE Act and regulations interpreting the SECURE Act.  Not intended to be exhaustive of all scenarios and still an evolving area of law.</a:t>
            </a:r>
          </a:p>
        </p:txBody>
      </p:sp>
    </p:spTree>
    <p:extLst>
      <p:ext uri="{BB962C8B-B14F-4D97-AF65-F5344CB8AC3E}">
        <p14:creationId xmlns:p14="http://schemas.microsoft.com/office/powerpoint/2010/main" val="2873238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4" name="Rectangle 13">
            <a:extLst>
              <a:ext uri="{FF2B5EF4-FFF2-40B4-BE49-F238E27FC236}">
                <a16:creationId xmlns:a16="http://schemas.microsoft.com/office/drawing/2014/main" id="{B4CE5841-C184-4A70-A609-5FE4A50783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F8E7BEC-AA27-43FA-88A9-1D1D5C40B612}"/>
              </a:ext>
            </a:extLst>
          </p:cNvPr>
          <p:cNvSpPr txBox="1">
            <a:spLocks noChangeArrowheads="1"/>
          </p:cNvSpPr>
          <p:nvPr/>
        </p:nvSpPr>
        <p:spPr>
          <a:xfrm>
            <a:off x="841248" y="1683169"/>
            <a:ext cx="4068849" cy="4148586"/>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en-US" altLang="en-US" sz="4800" dirty="0"/>
              <a:t>SECURE Act Continued</a:t>
            </a:r>
          </a:p>
        </p:txBody>
      </p:sp>
      <p:sp>
        <p:nvSpPr>
          <p:cNvPr id="3" name="Content Placeholder 2">
            <a:extLst>
              <a:ext uri="{FF2B5EF4-FFF2-40B4-BE49-F238E27FC236}">
                <a16:creationId xmlns:a16="http://schemas.microsoft.com/office/drawing/2014/main" id="{B1CAA351-E47E-4B6F-A5F4-9392621AADF6}"/>
              </a:ext>
            </a:extLst>
          </p:cNvPr>
          <p:cNvSpPr txBox="1">
            <a:spLocks noChangeArrowheads="1"/>
          </p:cNvSpPr>
          <p:nvPr/>
        </p:nvSpPr>
        <p:spPr>
          <a:xfrm>
            <a:off x="5532504" y="1683170"/>
            <a:ext cx="5818248" cy="4148585"/>
          </a:xfrm>
          <a:prstGeom prst="rect">
            <a:avLst/>
          </a:prstGeom>
        </p:spPr>
        <p:txBody>
          <a:bodyPr vert="horz" lIns="91440" tIns="45720" rIns="91440" bIns="45720" rtlCol="0">
            <a:norm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chemeClr val="tx1"/>
              </a:buClr>
            </a:pPr>
            <a:r>
              <a:rPr lang="en-US" altLang="en-US" sz="2000" dirty="0"/>
              <a:t>Three kinds of retirement plan beneficiaries:</a:t>
            </a:r>
          </a:p>
          <a:p>
            <a:pPr lvl="1">
              <a:buClr>
                <a:schemeClr val="tx1"/>
              </a:buClr>
            </a:pPr>
            <a:r>
              <a:rPr lang="en-US" altLang="en-US" sz="2000" dirty="0"/>
              <a:t>Non-Designated Beneficiaries</a:t>
            </a:r>
          </a:p>
          <a:p>
            <a:pPr lvl="1">
              <a:buClr>
                <a:schemeClr val="tx1"/>
              </a:buClr>
            </a:pPr>
            <a:r>
              <a:rPr lang="en-US" altLang="en-US" sz="2000" dirty="0"/>
              <a:t>Non-Eligible Designated Beneficiaries</a:t>
            </a:r>
          </a:p>
          <a:p>
            <a:pPr lvl="1">
              <a:buClr>
                <a:schemeClr val="tx1"/>
              </a:buClr>
            </a:pPr>
            <a:r>
              <a:rPr lang="en-US" altLang="en-US" sz="2000" dirty="0"/>
              <a:t>Eligible Designated Beneficiaries</a:t>
            </a:r>
          </a:p>
        </p:txBody>
      </p:sp>
      <p:sp>
        <p:nvSpPr>
          <p:cNvPr id="16" name="Rectangle 15">
            <a:extLst>
              <a:ext uri="{FF2B5EF4-FFF2-40B4-BE49-F238E27FC236}">
                <a16:creationId xmlns:a16="http://schemas.microsoft.com/office/drawing/2014/main" id="{CD1AAA2C-FBBE-42AA-B869-31D524B765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6112341"/>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5F937BBF-9326-4230-AB1B-F1795E3505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916936" y="4000284"/>
            <a:ext cx="54864" cy="42062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205447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57C498B5-E450-4EE9-8751-4B0CB1A098A4}"/>
              </a:ext>
            </a:extLst>
          </p:cNvPr>
          <p:cNvSpPr>
            <a:spLocks noGrp="1" noChangeArrowheads="1"/>
          </p:cNvSpPr>
          <p:nvPr>
            <p:ph type="title"/>
          </p:nvPr>
        </p:nvSpPr>
        <p:spPr/>
        <p:txBody>
          <a:bodyPr>
            <a:normAutofit/>
          </a:bodyPr>
          <a:lstStyle/>
          <a:p>
            <a:r>
              <a:rPr lang="en-US" altLang="en-US" dirty="0"/>
              <a:t>Non-Designated Beneficiary</a:t>
            </a:r>
          </a:p>
        </p:txBody>
      </p:sp>
      <p:sp>
        <p:nvSpPr>
          <p:cNvPr id="36867" name="Content Placeholder 2">
            <a:extLst>
              <a:ext uri="{FF2B5EF4-FFF2-40B4-BE49-F238E27FC236}">
                <a16:creationId xmlns:a16="http://schemas.microsoft.com/office/drawing/2014/main" id="{5A9D1AE6-1052-4505-BF06-955CFE01313A}"/>
              </a:ext>
            </a:extLst>
          </p:cNvPr>
          <p:cNvSpPr>
            <a:spLocks noGrp="1" noChangeArrowheads="1"/>
          </p:cNvSpPr>
          <p:nvPr>
            <p:ph idx="1"/>
          </p:nvPr>
        </p:nvSpPr>
        <p:spPr/>
        <p:txBody>
          <a:bodyPr>
            <a:normAutofit fontScale="85000" lnSpcReduction="10000"/>
          </a:bodyPr>
          <a:lstStyle/>
          <a:p>
            <a:pPr>
              <a:buClr>
                <a:schemeClr val="tx1"/>
              </a:buClr>
              <a:buFont typeface="Arial" panose="020B0604020202020204" pitchFamily="34" charset="0"/>
              <a:buChar char="•"/>
            </a:pPr>
            <a:r>
              <a:rPr lang="en-US" altLang="en-US" sz="2400" dirty="0">
                <a:latin typeface="Avenir Next LT Pro (Headings)"/>
                <a:cs typeface="Times New Roman" panose="02020603050405020304" pitchFamily="18" charset="0"/>
              </a:rPr>
              <a:t>Not a human person</a:t>
            </a:r>
          </a:p>
          <a:p>
            <a:pPr>
              <a:buClr>
                <a:schemeClr val="tx1"/>
              </a:buClr>
              <a:buFont typeface="Arial" panose="020B0604020202020204" pitchFamily="34" charset="0"/>
              <a:buChar char="•"/>
            </a:pPr>
            <a:r>
              <a:rPr lang="en-US" altLang="en-US" sz="2400" dirty="0">
                <a:latin typeface="Avenir Next LT Pro (Headings)"/>
                <a:cs typeface="Times New Roman" panose="02020603050405020304" pitchFamily="18" charset="0"/>
              </a:rPr>
              <a:t>Examples:</a:t>
            </a:r>
          </a:p>
          <a:p>
            <a:pPr lvl="1">
              <a:buClr>
                <a:schemeClr val="tx1"/>
              </a:buClr>
            </a:pPr>
            <a:r>
              <a:rPr lang="en-US" altLang="en-US" sz="2000" dirty="0">
                <a:latin typeface="Avenir Next LT Pro (Headings)"/>
                <a:cs typeface="Times New Roman" panose="02020603050405020304" pitchFamily="18" charset="0"/>
              </a:rPr>
              <a:t>Estate</a:t>
            </a:r>
          </a:p>
          <a:p>
            <a:pPr lvl="1">
              <a:buClr>
                <a:schemeClr val="tx1"/>
              </a:buClr>
            </a:pPr>
            <a:r>
              <a:rPr lang="en-US" altLang="en-US" sz="2000" dirty="0">
                <a:latin typeface="Avenir Next LT Pro (Headings)"/>
                <a:cs typeface="Times New Roman" panose="02020603050405020304" pitchFamily="18" charset="0"/>
              </a:rPr>
              <a:t>Charity</a:t>
            </a:r>
          </a:p>
          <a:p>
            <a:pPr lvl="1">
              <a:buClr>
                <a:schemeClr val="tx1"/>
              </a:buClr>
            </a:pPr>
            <a:r>
              <a:rPr lang="en-US" altLang="en-US" sz="2000" dirty="0">
                <a:latin typeface="Avenir Next LT Pro (Headings)"/>
                <a:cs typeface="Times New Roman" panose="02020603050405020304" pitchFamily="18" charset="0"/>
              </a:rPr>
              <a:t>Non-qualifying trust (non-see-through trust) – trust where not all of the beneficiaries are people</a:t>
            </a:r>
          </a:p>
          <a:p>
            <a:pPr>
              <a:buClr>
                <a:schemeClr val="tx1"/>
              </a:buClr>
            </a:pPr>
            <a:r>
              <a:rPr lang="en-US" altLang="en-US" sz="2400" dirty="0">
                <a:latin typeface="Avenir Next LT Pro (Headings)"/>
                <a:cs typeface="Times New Roman" panose="02020603050405020304" pitchFamily="18" charset="0"/>
              </a:rPr>
              <a:t>No change from prior law with SECURE Act:</a:t>
            </a:r>
          </a:p>
          <a:p>
            <a:pPr lvl="1">
              <a:buClr>
                <a:schemeClr val="tx1"/>
              </a:buClr>
            </a:pPr>
            <a:r>
              <a:rPr lang="en-US" altLang="en-US" sz="2000" dirty="0">
                <a:latin typeface="Avenir Next LT Pro (Headings)"/>
                <a:cs typeface="Times New Roman" panose="02020603050405020304" pitchFamily="18" charset="0"/>
              </a:rPr>
              <a:t>If owner dies before his or her RBD (Required Beginning Date – usually April 1 after the year of the owner’s 72</a:t>
            </a:r>
            <a:r>
              <a:rPr lang="en-US" altLang="en-US" sz="2000" baseline="30000" dirty="0">
                <a:latin typeface="Avenir Next LT Pro (Headings)"/>
                <a:cs typeface="Times New Roman" panose="02020603050405020304" pitchFamily="18" charset="0"/>
              </a:rPr>
              <a:t>nd</a:t>
            </a:r>
            <a:r>
              <a:rPr lang="en-US" altLang="en-US" sz="2000" dirty="0">
                <a:latin typeface="Avenir Next LT Pro (Headings)"/>
                <a:cs typeface="Times New Roman" panose="02020603050405020304" pitchFamily="18" charset="0"/>
              </a:rPr>
              <a:t> birthday – when the owner is 73 1/4), then account must be withdrawn by the end of the 5</a:t>
            </a:r>
            <a:r>
              <a:rPr lang="en-US" altLang="en-US" sz="2000" baseline="30000" dirty="0">
                <a:latin typeface="Avenir Next LT Pro (Headings)"/>
                <a:cs typeface="Times New Roman" panose="02020603050405020304" pitchFamily="18" charset="0"/>
              </a:rPr>
              <a:t>th</a:t>
            </a:r>
            <a:r>
              <a:rPr lang="en-US" altLang="en-US" sz="2000" dirty="0">
                <a:latin typeface="Avenir Next LT Pro (Headings)"/>
                <a:cs typeface="Times New Roman" panose="02020603050405020304" pitchFamily="18" charset="0"/>
              </a:rPr>
              <a:t> year after death (the “five year rule”)</a:t>
            </a:r>
          </a:p>
          <a:p>
            <a:pPr lvl="1">
              <a:buClr>
                <a:schemeClr val="tx1"/>
              </a:buClr>
            </a:pPr>
            <a:r>
              <a:rPr lang="en-US" altLang="en-US" sz="2000" dirty="0">
                <a:latin typeface="Avenir Next LT Pro (Headings)"/>
                <a:cs typeface="Times New Roman" panose="02020603050405020304" pitchFamily="18" charset="0"/>
              </a:rPr>
              <a:t>If owner dies on or after the RBD, RMDs must be taken over the deceased IRA owner’s remaining life expectancy</a:t>
            </a:r>
          </a:p>
        </p:txBody>
      </p:sp>
    </p:spTree>
    <p:extLst>
      <p:ext uri="{BB962C8B-B14F-4D97-AF65-F5344CB8AC3E}">
        <p14:creationId xmlns:p14="http://schemas.microsoft.com/office/powerpoint/2010/main" val="2522465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74" name="Freeform: Shape 73">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76" name="Freeform: Shape 75">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6866" name="Title 1">
            <a:extLst>
              <a:ext uri="{FF2B5EF4-FFF2-40B4-BE49-F238E27FC236}">
                <a16:creationId xmlns:a16="http://schemas.microsoft.com/office/drawing/2014/main" id="{57C498B5-E450-4EE9-8751-4B0CB1A098A4}"/>
              </a:ext>
            </a:extLst>
          </p:cNvPr>
          <p:cNvSpPr>
            <a:spLocks noGrp="1" noChangeArrowheads="1"/>
          </p:cNvSpPr>
          <p:nvPr>
            <p:ph type="title"/>
          </p:nvPr>
        </p:nvSpPr>
        <p:spPr>
          <a:xfrm>
            <a:off x="621792" y="1161288"/>
            <a:ext cx="3602736" cy="4526280"/>
          </a:xfrm>
        </p:spPr>
        <p:txBody>
          <a:bodyPr>
            <a:normAutofit/>
          </a:bodyPr>
          <a:lstStyle/>
          <a:p>
            <a:r>
              <a:rPr lang="en-US" altLang="en-US" dirty="0"/>
              <a:t>Non-eligible Designated Beneficiary</a:t>
            </a:r>
          </a:p>
        </p:txBody>
      </p:sp>
      <p:sp>
        <p:nvSpPr>
          <p:cNvPr id="78" name="Rectangle 77">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6867" name="Content Placeholder 2">
            <a:extLst>
              <a:ext uri="{FF2B5EF4-FFF2-40B4-BE49-F238E27FC236}">
                <a16:creationId xmlns:a16="http://schemas.microsoft.com/office/drawing/2014/main" id="{5A9D1AE6-1052-4505-BF06-955CFE01313A}"/>
              </a:ext>
            </a:extLst>
          </p:cNvPr>
          <p:cNvSpPr>
            <a:spLocks noGrp="1" noChangeArrowheads="1"/>
          </p:cNvSpPr>
          <p:nvPr>
            <p:ph idx="1"/>
          </p:nvPr>
        </p:nvSpPr>
        <p:spPr>
          <a:xfrm>
            <a:off x="5434149" y="932688"/>
            <a:ext cx="5916603" cy="4992624"/>
          </a:xfrm>
        </p:spPr>
        <p:txBody>
          <a:bodyPr anchor="ctr">
            <a:normAutofit/>
          </a:bodyPr>
          <a:lstStyle/>
          <a:p>
            <a:pPr>
              <a:buClr>
                <a:schemeClr val="tx1"/>
              </a:buClr>
              <a:buFont typeface="Arial" panose="020B0604020202020204" pitchFamily="34" charset="0"/>
              <a:buChar char="•"/>
            </a:pPr>
            <a:r>
              <a:rPr lang="en-US" altLang="en-US" sz="2000" dirty="0">
                <a:latin typeface="Avenir Next LT Pro (Headings)"/>
                <a:cs typeface="Times New Roman" panose="02020603050405020304" pitchFamily="18" charset="0"/>
              </a:rPr>
              <a:t>All designated beneficiaries who do not qualify as Eligible Designated Beneficiaries</a:t>
            </a:r>
          </a:p>
          <a:p>
            <a:pPr>
              <a:buClr>
                <a:schemeClr val="tx1"/>
              </a:buClr>
              <a:buFont typeface="Arial" panose="020B0604020202020204" pitchFamily="34" charset="0"/>
              <a:buChar char="•"/>
            </a:pPr>
            <a:r>
              <a:rPr lang="en-US" altLang="en-US" sz="2000" dirty="0">
                <a:latin typeface="Avenir Next LT Pro (Headings)"/>
                <a:cs typeface="Times New Roman" panose="02020603050405020304" pitchFamily="18" charset="0"/>
              </a:rPr>
              <a:t>Examples: Grandchildren, older children, look-through trusts</a:t>
            </a:r>
          </a:p>
          <a:p>
            <a:pPr>
              <a:buClr>
                <a:schemeClr val="tx1"/>
              </a:buClr>
              <a:buFont typeface="Arial" panose="020B0604020202020204" pitchFamily="34" charset="0"/>
              <a:buChar char="•"/>
            </a:pPr>
            <a:r>
              <a:rPr lang="en-US" altLang="en-US" sz="2000" dirty="0">
                <a:latin typeface="Avenir Next LT Pro (Headings)"/>
                <a:cs typeface="Times New Roman" panose="02020603050405020304" pitchFamily="18" charset="0"/>
              </a:rPr>
              <a:t>Entire account must be emptied by the end of the 10</a:t>
            </a:r>
            <a:r>
              <a:rPr lang="en-US" altLang="en-US" sz="2000" baseline="30000" dirty="0">
                <a:latin typeface="Avenir Next LT Pro (Headings)"/>
                <a:cs typeface="Times New Roman" panose="02020603050405020304" pitchFamily="18" charset="0"/>
              </a:rPr>
              <a:t>th</a:t>
            </a:r>
            <a:r>
              <a:rPr lang="en-US" altLang="en-US" sz="2000" dirty="0">
                <a:latin typeface="Avenir Next LT Pro (Headings)"/>
                <a:cs typeface="Times New Roman" panose="02020603050405020304" pitchFamily="18" charset="0"/>
              </a:rPr>
              <a:t> year after death (the “ten-year rule”)</a:t>
            </a:r>
          </a:p>
          <a:p>
            <a:pPr>
              <a:buClr>
                <a:schemeClr val="tx1"/>
              </a:buClr>
              <a:buFont typeface="Arial" panose="020B0604020202020204" pitchFamily="34" charset="0"/>
              <a:buChar char="•"/>
            </a:pPr>
            <a:r>
              <a:rPr lang="en-US" altLang="en-US" sz="2000" b="1" u="sng" dirty="0">
                <a:latin typeface="Avenir Next LT Pro (Headings)"/>
                <a:cs typeface="Times New Roman" panose="02020603050405020304" pitchFamily="18" charset="0"/>
              </a:rPr>
              <a:t>Regulatory Note</a:t>
            </a:r>
            <a:r>
              <a:rPr lang="en-US" altLang="en-US" sz="2000" dirty="0">
                <a:latin typeface="Avenir Next LT Pro (Headings)"/>
                <a:cs typeface="Times New Roman" panose="02020603050405020304" pitchFamily="18" charset="0"/>
              </a:rPr>
              <a:t>: If IRA owner died after the owner’s RBD, the new proposed regulations require that distributions be taken each year – cannot just wait until year ten and make a lump-sum distribution.  If IRA owner died before RBD, can still wait until year 10.</a:t>
            </a:r>
          </a:p>
        </p:txBody>
      </p:sp>
    </p:spTree>
    <p:extLst>
      <p:ext uri="{BB962C8B-B14F-4D97-AF65-F5344CB8AC3E}">
        <p14:creationId xmlns:p14="http://schemas.microsoft.com/office/powerpoint/2010/main" val="42401144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57C498B5-E450-4EE9-8751-4B0CB1A098A4}"/>
              </a:ext>
            </a:extLst>
          </p:cNvPr>
          <p:cNvSpPr>
            <a:spLocks noGrp="1" noChangeArrowheads="1"/>
          </p:cNvSpPr>
          <p:nvPr>
            <p:ph type="title"/>
          </p:nvPr>
        </p:nvSpPr>
        <p:spPr/>
        <p:txBody>
          <a:bodyPr>
            <a:normAutofit/>
          </a:bodyPr>
          <a:lstStyle/>
          <a:p>
            <a:r>
              <a:rPr lang="en-US" altLang="en-US" dirty="0"/>
              <a:t>Eligible Designated Beneficiaries</a:t>
            </a:r>
          </a:p>
        </p:txBody>
      </p:sp>
      <p:sp>
        <p:nvSpPr>
          <p:cNvPr id="36867" name="Content Placeholder 2">
            <a:extLst>
              <a:ext uri="{FF2B5EF4-FFF2-40B4-BE49-F238E27FC236}">
                <a16:creationId xmlns:a16="http://schemas.microsoft.com/office/drawing/2014/main" id="{5A9D1AE6-1052-4505-BF06-955CFE01313A}"/>
              </a:ext>
            </a:extLst>
          </p:cNvPr>
          <p:cNvSpPr>
            <a:spLocks noGrp="1" noChangeArrowheads="1"/>
          </p:cNvSpPr>
          <p:nvPr>
            <p:ph idx="1"/>
          </p:nvPr>
        </p:nvSpPr>
        <p:spPr/>
        <p:txBody>
          <a:bodyPr/>
          <a:lstStyle/>
          <a:p>
            <a:pPr>
              <a:buClr>
                <a:schemeClr val="tx1"/>
              </a:buClr>
              <a:buFont typeface="Arial" panose="020B0604020202020204" pitchFamily="34" charset="0"/>
              <a:buChar char="•"/>
            </a:pPr>
            <a:r>
              <a:rPr lang="en-US" altLang="en-US" sz="2400" dirty="0">
                <a:latin typeface="Avenir Next LT Pro (Headings)"/>
                <a:cs typeface="Times New Roman" panose="02020603050405020304" pitchFamily="18" charset="0"/>
              </a:rPr>
              <a:t>Stretch IRA still applies!</a:t>
            </a:r>
          </a:p>
          <a:p>
            <a:pPr>
              <a:buClr>
                <a:schemeClr val="tx1"/>
              </a:buClr>
              <a:buFont typeface="Arial" panose="020B0604020202020204" pitchFamily="34" charset="0"/>
              <a:buChar char="•"/>
            </a:pPr>
            <a:r>
              <a:rPr lang="en-US" altLang="en-US" sz="2400" dirty="0">
                <a:latin typeface="Avenir Next LT Pro (Headings)"/>
                <a:cs typeface="Times New Roman" panose="02020603050405020304" pitchFamily="18" charset="0"/>
              </a:rPr>
              <a:t>Ten-year rule and five-year rule do not.</a:t>
            </a:r>
          </a:p>
          <a:p>
            <a:pPr>
              <a:buClr>
                <a:schemeClr val="tx1"/>
              </a:buClr>
              <a:buFont typeface="Arial" panose="020B0604020202020204" pitchFamily="34" charset="0"/>
              <a:buChar char="•"/>
            </a:pPr>
            <a:r>
              <a:rPr lang="en-US" altLang="en-US" sz="2400" dirty="0">
                <a:latin typeface="Avenir Next LT Pro (Headings)"/>
                <a:cs typeface="Times New Roman" panose="02020603050405020304" pitchFamily="18" charset="0"/>
              </a:rPr>
              <a:t>An Eligible Designated Beneficiary must be a Designated Beneficiary – it’s in the name…</a:t>
            </a:r>
          </a:p>
          <a:p>
            <a:pPr>
              <a:buClr>
                <a:schemeClr val="tx1"/>
              </a:buClr>
              <a:buFont typeface="Arial" panose="020B0604020202020204" pitchFamily="34" charset="0"/>
              <a:buChar char="•"/>
            </a:pPr>
            <a:endParaRPr lang="en-US" altLang="en-US" sz="2400" dirty="0">
              <a:latin typeface="Avenir Next LT Pro (Headings)"/>
              <a:cs typeface="Times New Roman" panose="02020603050405020304" pitchFamily="18" charset="0"/>
            </a:endParaRPr>
          </a:p>
        </p:txBody>
      </p:sp>
    </p:spTree>
    <p:extLst>
      <p:ext uri="{BB962C8B-B14F-4D97-AF65-F5344CB8AC3E}">
        <p14:creationId xmlns:p14="http://schemas.microsoft.com/office/powerpoint/2010/main" val="1564412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46C50-6762-4297-B81A-63D60B792FEE}"/>
              </a:ext>
            </a:extLst>
          </p:cNvPr>
          <p:cNvSpPr>
            <a:spLocks noGrp="1"/>
          </p:cNvSpPr>
          <p:nvPr>
            <p:ph type="title"/>
          </p:nvPr>
        </p:nvSpPr>
        <p:spPr/>
        <p:txBody>
          <a:bodyPr/>
          <a:lstStyle/>
          <a:p>
            <a:r>
              <a:rPr lang="en-US" dirty="0"/>
              <a:t>Estate Planning Basics</a:t>
            </a:r>
          </a:p>
        </p:txBody>
      </p:sp>
      <p:sp>
        <p:nvSpPr>
          <p:cNvPr id="3" name="Content Placeholder 2">
            <a:extLst>
              <a:ext uri="{FF2B5EF4-FFF2-40B4-BE49-F238E27FC236}">
                <a16:creationId xmlns:a16="http://schemas.microsoft.com/office/drawing/2014/main" id="{62BB4E40-9A79-4997-A257-8A89DB1E7981}"/>
              </a:ext>
            </a:extLst>
          </p:cNvPr>
          <p:cNvSpPr>
            <a:spLocks noGrp="1"/>
          </p:cNvSpPr>
          <p:nvPr>
            <p:ph idx="1"/>
          </p:nvPr>
        </p:nvSpPr>
        <p:spPr>
          <a:xfrm>
            <a:off x="1115568" y="2478023"/>
            <a:ext cx="10168128" cy="4240017"/>
          </a:xfrm>
        </p:spPr>
        <p:txBody>
          <a:bodyPr>
            <a:normAutofit fontScale="92500" lnSpcReduction="10000"/>
          </a:bodyPr>
          <a:lstStyle/>
          <a:p>
            <a:r>
              <a:rPr lang="en-US" dirty="0"/>
              <a:t>Fundamental Questions of Estate Planning:</a:t>
            </a:r>
          </a:p>
          <a:p>
            <a:pPr lvl="1"/>
            <a:r>
              <a:rPr lang="en-US" dirty="0"/>
              <a:t>Who receives your property, in what proportion, and under what conditions?</a:t>
            </a:r>
          </a:p>
          <a:p>
            <a:pPr lvl="1"/>
            <a:r>
              <a:rPr lang="en-US" dirty="0"/>
              <a:t>Who will be the people or institutions who put your estate plan into place?</a:t>
            </a:r>
          </a:p>
          <a:p>
            <a:pPr lvl="1"/>
            <a:r>
              <a:rPr lang="en-US" dirty="0"/>
              <a:t>What happens if you don’t have a plan in place? </a:t>
            </a:r>
          </a:p>
          <a:p>
            <a:pPr lvl="1"/>
            <a:endParaRPr lang="en-US" dirty="0"/>
          </a:p>
          <a:p>
            <a:r>
              <a:rPr lang="en-US" dirty="0"/>
              <a:t>Addendums:</a:t>
            </a:r>
          </a:p>
          <a:p>
            <a:pPr lvl="1"/>
            <a:r>
              <a:rPr lang="en-US" dirty="0"/>
              <a:t>Who pays your taxes after you’re gone and how do those taxes get paid?</a:t>
            </a:r>
          </a:p>
          <a:p>
            <a:pPr lvl="1"/>
            <a:r>
              <a:rPr lang="en-US" dirty="0"/>
              <a:t>Who will take care of your minor or disabled children?</a:t>
            </a:r>
          </a:p>
        </p:txBody>
      </p:sp>
    </p:spTree>
    <p:extLst>
      <p:ext uri="{BB962C8B-B14F-4D97-AF65-F5344CB8AC3E}">
        <p14:creationId xmlns:p14="http://schemas.microsoft.com/office/powerpoint/2010/main" val="1790324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1640B3DF-3C1C-49A7-8FA7-EE4A21CB0B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74" name="Rectangle 73">
            <a:extLst>
              <a:ext uri="{FF2B5EF4-FFF2-40B4-BE49-F238E27FC236}">
                <a16:creationId xmlns:a16="http://schemas.microsoft.com/office/drawing/2014/main" id="{AFF79527-C7F1-4E06-8126-A8E8C5FEBF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7890" name="Title 1">
            <a:extLst>
              <a:ext uri="{FF2B5EF4-FFF2-40B4-BE49-F238E27FC236}">
                <a16:creationId xmlns:a16="http://schemas.microsoft.com/office/drawing/2014/main" id="{27309A56-B280-41FA-AADF-673C9966F1E1}"/>
              </a:ext>
            </a:extLst>
          </p:cNvPr>
          <p:cNvSpPr>
            <a:spLocks noGrp="1" noChangeArrowheads="1"/>
          </p:cNvSpPr>
          <p:nvPr>
            <p:ph type="title"/>
          </p:nvPr>
        </p:nvSpPr>
        <p:spPr>
          <a:xfrm>
            <a:off x="868680" y="1709928"/>
            <a:ext cx="3103427" cy="3520440"/>
          </a:xfrm>
        </p:spPr>
        <p:txBody>
          <a:bodyPr anchor="t">
            <a:normAutofit/>
          </a:bodyPr>
          <a:lstStyle/>
          <a:p>
            <a:r>
              <a:rPr lang="en-US" altLang="en-US" sz="3200" dirty="0"/>
              <a:t>Who are these eligible designated beneficiaries?</a:t>
            </a:r>
          </a:p>
        </p:txBody>
      </p:sp>
      <p:sp>
        <p:nvSpPr>
          <p:cNvPr id="76" name="Rectangle 75">
            <a:extLst>
              <a:ext uri="{FF2B5EF4-FFF2-40B4-BE49-F238E27FC236}">
                <a16:creationId xmlns:a16="http://schemas.microsoft.com/office/drawing/2014/main" id="{55986208-8A53-4E92-9197-6B57BCCB2F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7891" name="Content Placeholder 2">
            <a:extLst>
              <a:ext uri="{FF2B5EF4-FFF2-40B4-BE49-F238E27FC236}">
                <a16:creationId xmlns:a16="http://schemas.microsoft.com/office/drawing/2014/main" id="{9BA1961D-0C16-44B0-B868-07D6EDDCA929}"/>
              </a:ext>
            </a:extLst>
          </p:cNvPr>
          <p:cNvSpPr>
            <a:spLocks noGrp="1" noChangeArrowheads="1"/>
          </p:cNvSpPr>
          <p:nvPr>
            <p:ph idx="1"/>
          </p:nvPr>
        </p:nvSpPr>
        <p:spPr>
          <a:xfrm>
            <a:off x="4962222" y="1709928"/>
            <a:ext cx="6730944" cy="4095449"/>
          </a:xfrm>
        </p:spPr>
        <p:txBody>
          <a:bodyPr>
            <a:normAutofit/>
          </a:bodyPr>
          <a:lstStyle/>
          <a:p>
            <a:pPr>
              <a:buClr>
                <a:schemeClr val="tx1"/>
              </a:buClr>
            </a:pPr>
            <a:r>
              <a:rPr lang="en-US" altLang="en-US" sz="2000" dirty="0">
                <a:latin typeface="Avenir Next LT Pro (Headings)"/>
                <a:cs typeface="Times New Roman" panose="02020603050405020304" pitchFamily="18" charset="0"/>
              </a:rPr>
              <a:t>Eligible designated beneficiaries:</a:t>
            </a:r>
          </a:p>
          <a:p>
            <a:pPr lvl="1">
              <a:buClr>
                <a:schemeClr val="tx1"/>
              </a:buClr>
              <a:buFont typeface="Arial" panose="020B0604020202020204" pitchFamily="34" charset="0"/>
              <a:buChar char="•"/>
            </a:pPr>
            <a:r>
              <a:rPr lang="en-US" altLang="en-US" sz="2000" dirty="0">
                <a:latin typeface="Avenir Next LT Pro (Headings)"/>
                <a:cs typeface="Times New Roman" panose="02020603050405020304" pitchFamily="18" charset="0"/>
              </a:rPr>
              <a:t>Surviving spouse of participant</a:t>
            </a:r>
          </a:p>
          <a:p>
            <a:pPr lvl="1">
              <a:buClr>
                <a:schemeClr val="tx1"/>
              </a:buClr>
              <a:buFont typeface="Arial" panose="020B0604020202020204" pitchFamily="34" charset="0"/>
              <a:buChar char="•"/>
            </a:pPr>
            <a:r>
              <a:rPr lang="en-US" altLang="en-US" sz="2000" dirty="0">
                <a:latin typeface="Avenir Next LT Pro (Headings)"/>
                <a:cs typeface="Times New Roman" panose="02020603050405020304" pitchFamily="18" charset="0"/>
              </a:rPr>
              <a:t>Chronically ill heirs</a:t>
            </a:r>
          </a:p>
          <a:p>
            <a:pPr lvl="1">
              <a:buClr>
                <a:schemeClr val="tx1"/>
              </a:buClr>
              <a:buFont typeface="Arial" panose="020B0604020202020204" pitchFamily="34" charset="0"/>
              <a:buChar char="•"/>
            </a:pPr>
            <a:r>
              <a:rPr lang="en-US" altLang="en-US" sz="2000" dirty="0">
                <a:latin typeface="Avenir Next LT Pro (Headings)"/>
                <a:cs typeface="Times New Roman" panose="02020603050405020304" pitchFamily="18" charset="0"/>
              </a:rPr>
              <a:t>Disabled heirs</a:t>
            </a:r>
          </a:p>
          <a:p>
            <a:pPr lvl="1">
              <a:buClr>
                <a:schemeClr val="tx1"/>
              </a:buClr>
              <a:buFont typeface="Arial" panose="020B0604020202020204" pitchFamily="34" charset="0"/>
              <a:buChar char="•"/>
            </a:pPr>
            <a:r>
              <a:rPr lang="en-US" altLang="en-US" sz="2000" dirty="0">
                <a:latin typeface="Avenir Next LT Pro (Headings)"/>
                <a:cs typeface="Times New Roman" panose="02020603050405020304" pitchFamily="18" charset="0"/>
              </a:rPr>
              <a:t>Person 10 or fewer years younger than participant</a:t>
            </a:r>
          </a:p>
          <a:p>
            <a:pPr lvl="1">
              <a:buClr>
                <a:schemeClr val="tx1"/>
              </a:buClr>
              <a:buFont typeface="Arial" panose="020B0604020202020204" pitchFamily="34" charset="0"/>
              <a:buChar char="•"/>
            </a:pPr>
            <a:r>
              <a:rPr lang="en-US" altLang="en-US" sz="2000" dirty="0">
                <a:latin typeface="Avenir Next LT Pro (Headings)"/>
                <a:cs typeface="Times New Roman" panose="02020603050405020304" pitchFamily="18" charset="0"/>
              </a:rPr>
              <a:t>Minor (under age 21) child of participant</a:t>
            </a:r>
          </a:p>
          <a:p>
            <a:pPr lvl="2">
              <a:buClr>
                <a:schemeClr val="tx1"/>
              </a:buClr>
              <a:buFont typeface="Arial" panose="020B0604020202020204" pitchFamily="34" charset="0"/>
              <a:buChar char="•"/>
            </a:pPr>
            <a:r>
              <a:rPr lang="en-US" altLang="en-US" dirty="0">
                <a:latin typeface="Avenir Next LT Pro (Headings)"/>
                <a:cs typeface="Times New Roman" panose="02020603050405020304" pitchFamily="18" charset="0"/>
              </a:rPr>
              <a:t>10-year clock starts once reach age 21</a:t>
            </a:r>
          </a:p>
          <a:p>
            <a:pPr>
              <a:buClr>
                <a:schemeClr val="tx1"/>
              </a:buClr>
            </a:pPr>
            <a:r>
              <a:rPr lang="en-US" altLang="en-US" sz="2000" dirty="0">
                <a:latin typeface="Avenir Next LT Pro (Headings)"/>
                <a:cs typeface="Times New Roman" panose="02020603050405020304" pitchFamily="18" charset="0"/>
              </a:rPr>
              <a:t>EDB status is determined as of the decedent owner’s date of death – so out of luck if become chronically ill or disabled after an owner’s death</a:t>
            </a:r>
          </a:p>
        </p:txBody>
      </p:sp>
    </p:spTree>
    <p:extLst>
      <p:ext uri="{BB962C8B-B14F-4D97-AF65-F5344CB8AC3E}">
        <p14:creationId xmlns:p14="http://schemas.microsoft.com/office/powerpoint/2010/main" val="8361503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57C498B5-E450-4EE9-8751-4B0CB1A098A4}"/>
              </a:ext>
            </a:extLst>
          </p:cNvPr>
          <p:cNvSpPr>
            <a:spLocks noGrp="1" noChangeArrowheads="1"/>
          </p:cNvSpPr>
          <p:nvPr>
            <p:ph type="title"/>
          </p:nvPr>
        </p:nvSpPr>
        <p:spPr/>
        <p:txBody>
          <a:bodyPr>
            <a:normAutofit/>
          </a:bodyPr>
          <a:lstStyle/>
          <a:p>
            <a:r>
              <a:rPr lang="en-US" altLang="en-US" dirty="0"/>
              <a:t>See-through Trusts</a:t>
            </a:r>
          </a:p>
        </p:txBody>
      </p:sp>
      <p:sp>
        <p:nvSpPr>
          <p:cNvPr id="36867" name="Content Placeholder 2">
            <a:extLst>
              <a:ext uri="{FF2B5EF4-FFF2-40B4-BE49-F238E27FC236}">
                <a16:creationId xmlns:a16="http://schemas.microsoft.com/office/drawing/2014/main" id="{5A9D1AE6-1052-4505-BF06-955CFE01313A}"/>
              </a:ext>
            </a:extLst>
          </p:cNvPr>
          <p:cNvSpPr>
            <a:spLocks noGrp="1" noChangeArrowheads="1"/>
          </p:cNvSpPr>
          <p:nvPr>
            <p:ph idx="1"/>
          </p:nvPr>
        </p:nvSpPr>
        <p:spPr/>
        <p:txBody>
          <a:bodyPr>
            <a:normAutofit fontScale="70000" lnSpcReduction="20000"/>
          </a:bodyPr>
          <a:lstStyle/>
          <a:p>
            <a:pPr>
              <a:buClr>
                <a:schemeClr val="tx1"/>
              </a:buClr>
              <a:buFont typeface="Arial" panose="020B0604020202020204" pitchFamily="34" charset="0"/>
              <a:buChar char="•"/>
            </a:pPr>
            <a:r>
              <a:rPr lang="en-US" altLang="en-US" sz="2400" dirty="0">
                <a:latin typeface="Avenir Next LT Pro (Headings)"/>
                <a:cs typeface="Times New Roman" panose="02020603050405020304" pitchFamily="18" charset="0"/>
              </a:rPr>
              <a:t>Also known as “look-through” trusts</a:t>
            </a:r>
          </a:p>
          <a:p>
            <a:pPr>
              <a:buClr>
                <a:schemeClr val="tx1"/>
              </a:buClr>
              <a:buFont typeface="Arial" panose="020B0604020202020204" pitchFamily="34" charset="0"/>
              <a:buChar char="•"/>
            </a:pPr>
            <a:r>
              <a:rPr lang="en-US" altLang="en-US" sz="2400" dirty="0">
                <a:latin typeface="Avenir Next LT Pro (Headings)"/>
                <a:cs typeface="Times New Roman" panose="02020603050405020304" pitchFamily="18" charset="0"/>
              </a:rPr>
              <a:t>Trusts are not individuals – cannot be designated beneficiaries</a:t>
            </a:r>
          </a:p>
          <a:p>
            <a:pPr>
              <a:buClr>
                <a:schemeClr val="tx1"/>
              </a:buClr>
              <a:buFont typeface="Arial" panose="020B0604020202020204" pitchFamily="34" charset="0"/>
              <a:buChar char="•"/>
            </a:pPr>
            <a:r>
              <a:rPr lang="en-US" altLang="en-US" sz="2400" dirty="0">
                <a:latin typeface="Avenir Next LT Pro (Headings)"/>
                <a:cs typeface="Times New Roman" panose="02020603050405020304" pitchFamily="18" charset="0"/>
              </a:rPr>
              <a:t>However, if the trust qualifies as a see-through trust, then the </a:t>
            </a:r>
            <a:r>
              <a:rPr lang="en-US" altLang="en-US" sz="2400" i="1" dirty="0">
                <a:latin typeface="Avenir Next LT Pro (Headings)"/>
                <a:cs typeface="Times New Roman" panose="02020603050405020304" pitchFamily="18" charset="0"/>
              </a:rPr>
              <a:t>beneficiaries</a:t>
            </a:r>
            <a:r>
              <a:rPr lang="en-US" altLang="en-US" sz="2400" dirty="0">
                <a:latin typeface="Avenir Next LT Pro (Headings)"/>
                <a:cs typeface="Times New Roman" panose="02020603050405020304" pitchFamily="18" charset="0"/>
              </a:rPr>
              <a:t> of the trust can qualify as designated beneficiaries – remember, the trust itself is a non-designated beneficiary</a:t>
            </a:r>
          </a:p>
          <a:p>
            <a:pPr>
              <a:buClr>
                <a:schemeClr val="tx1"/>
              </a:buClr>
              <a:buFont typeface="Arial" panose="020B0604020202020204" pitchFamily="34" charset="0"/>
              <a:buChar char="•"/>
            </a:pPr>
            <a:r>
              <a:rPr lang="en-US" altLang="en-US" sz="2400" dirty="0">
                <a:latin typeface="Avenir Next LT Pro (Headings)"/>
                <a:cs typeface="Times New Roman" panose="02020603050405020304" pitchFamily="18" charset="0"/>
              </a:rPr>
              <a:t>So… what is a see-through trust:</a:t>
            </a:r>
          </a:p>
          <a:p>
            <a:pPr lvl="1">
              <a:buClr>
                <a:schemeClr val="tx1"/>
              </a:buClr>
            </a:pPr>
            <a:r>
              <a:rPr lang="en-US" altLang="en-US" sz="2000" dirty="0">
                <a:latin typeface="Avenir Next LT Pro (Headings)"/>
                <a:cs typeface="Times New Roman" panose="02020603050405020304" pitchFamily="18" charset="0"/>
              </a:rPr>
              <a:t>The trust is valid under state law or would be but for the fact that there is no corpus.  “Corpus” means stuff in legalese.</a:t>
            </a:r>
          </a:p>
          <a:p>
            <a:pPr lvl="1">
              <a:buClr>
                <a:schemeClr val="tx1"/>
              </a:buClr>
            </a:pPr>
            <a:r>
              <a:rPr lang="en-US" altLang="en-US" sz="2000" dirty="0">
                <a:latin typeface="Avenir Next LT Pro (Headings)"/>
                <a:cs typeface="Times New Roman" panose="02020603050405020304" pitchFamily="18" charset="0"/>
              </a:rPr>
              <a:t>The Trust is irrevocable or became irrevocable upon the death of the IRA owner.</a:t>
            </a:r>
          </a:p>
          <a:p>
            <a:pPr lvl="1">
              <a:buClr>
                <a:schemeClr val="tx1"/>
              </a:buClr>
            </a:pPr>
            <a:r>
              <a:rPr lang="en-US" altLang="en-US" sz="2000" dirty="0">
                <a:latin typeface="Avenir Next LT Pro (Headings)"/>
                <a:cs typeface="Times New Roman" panose="02020603050405020304" pitchFamily="18" charset="0"/>
              </a:rPr>
              <a:t>Beneficiaries of the trust who are beneficiaries of the trust’s interest in the owner’s retirement account benefit are identifiable.</a:t>
            </a:r>
          </a:p>
          <a:p>
            <a:pPr lvl="1">
              <a:buClr>
                <a:schemeClr val="tx1"/>
              </a:buClr>
            </a:pPr>
            <a:r>
              <a:rPr lang="en-US" altLang="en-US" sz="2000" dirty="0">
                <a:latin typeface="Avenir Next LT Pro (Headings)"/>
                <a:cs typeface="Times New Roman" panose="02020603050405020304" pitchFamily="18" charset="0"/>
              </a:rPr>
              <a:t>Trust documentation has been provided to the plan administrator no later than October 31</a:t>
            </a:r>
            <a:r>
              <a:rPr lang="en-US" altLang="en-US" sz="2000" baseline="30000" dirty="0">
                <a:latin typeface="Avenir Next LT Pro (Headings)"/>
                <a:cs typeface="Times New Roman" panose="02020603050405020304" pitchFamily="18" charset="0"/>
              </a:rPr>
              <a:t>st</a:t>
            </a:r>
            <a:r>
              <a:rPr lang="en-US" altLang="en-US" sz="2000" dirty="0">
                <a:latin typeface="Avenir Next LT Pro (Headings)"/>
                <a:cs typeface="Times New Roman" panose="02020603050405020304" pitchFamily="18" charset="0"/>
              </a:rPr>
              <a:t> of the year following the IRA owner’s death. </a:t>
            </a:r>
            <a:r>
              <a:rPr lang="en-US" altLang="en-US" sz="2000" b="1" dirty="0">
                <a:latin typeface="Avenir Next LT Pro (Headings)"/>
                <a:cs typeface="Times New Roman" panose="02020603050405020304" pitchFamily="18" charset="0"/>
              </a:rPr>
              <a:t>AND…</a:t>
            </a:r>
          </a:p>
          <a:p>
            <a:pPr lvl="1">
              <a:buClr>
                <a:schemeClr val="tx1"/>
              </a:buClr>
            </a:pPr>
            <a:r>
              <a:rPr lang="en-US" altLang="en-US" sz="2000" b="1" u="sng" dirty="0">
                <a:latin typeface="Avenir Next LT Pro (Headings)"/>
                <a:cs typeface="Times New Roman" panose="02020603050405020304" pitchFamily="18" charset="0"/>
              </a:rPr>
              <a:t>All trust beneficiaries must be individuals – but what does this mean for contingent beneficiaries?</a:t>
            </a:r>
          </a:p>
          <a:p>
            <a:pPr lvl="1">
              <a:buClr>
                <a:schemeClr val="tx1"/>
              </a:buClr>
            </a:pPr>
            <a:endParaRPr lang="en-US" altLang="en-US" sz="2400" dirty="0">
              <a:latin typeface="Avenir Next LT Pro (Headings)"/>
              <a:cs typeface="Times New Roman" panose="02020603050405020304" pitchFamily="18" charset="0"/>
            </a:endParaRPr>
          </a:p>
          <a:p>
            <a:pPr>
              <a:buClr>
                <a:schemeClr val="tx1"/>
              </a:buClr>
              <a:buFont typeface="Arial" panose="020B0604020202020204" pitchFamily="34" charset="0"/>
              <a:buChar char="•"/>
            </a:pPr>
            <a:endParaRPr lang="en-US" altLang="en-US" sz="2400" dirty="0">
              <a:latin typeface="Avenir Next LT Pro (Headings)"/>
              <a:cs typeface="Times New Roman" panose="02020603050405020304" pitchFamily="18" charset="0"/>
            </a:endParaRPr>
          </a:p>
        </p:txBody>
      </p:sp>
    </p:spTree>
    <p:extLst>
      <p:ext uri="{BB962C8B-B14F-4D97-AF65-F5344CB8AC3E}">
        <p14:creationId xmlns:p14="http://schemas.microsoft.com/office/powerpoint/2010/main" val="571693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57C498B5-E450-4EE9-8751-4B0CB1A098A4}"/>
              </a:ext>
            </a:extLst>
          </p:cNvPr>
          <p:cNvSpPr>
            <a:spLocks noGrp="1" noChangeArrowheads="1"/>
          </p:cNvSpPr>
          <p:nvPr>
            <p:ph type="title"/>
          </p:nvPr>
        </p:nvSpPr>
        <p:spPr/>
        <p:txBody>
          <a:bodyPr>
            <a:normAutofit/>
          </a:bodyPr>
          <a:lstStyle/>
          <a:p>
            <a:r>
              <a:rPr lang="en-US" altLang="en-US" dirty="0"/>
              <a:t>See-through Trusts – Part 2</a:t>
            </a:r>
          </a:p>
        </p:txBody>
      </p:sp>
      <p:sp>
        <p:nvSpPr>
          <p:cNvPr id="36867" name="Content Placeholder 2">
            <a:extLst>
              <a:ext uri="{FF2B5EF4-FFF2-40B4-BE49-F238E27FC236}">
                <a16:creationId xmlns:a16="http://schemas.microsoft.com/office/drawing/2014/main" id="{5A9D1AE6-1052-4505-BF06-955CFE01313A}"/>
              </a:ext>
            </a:extLst>
          </p:cNvPr>
          <p:cNvSpPr>
            <a:spLocks noGrp="1" noChangeArrowheads="1"/>
          </p:cNvSpPr>
          <p:nvPr>
            <p:ph idx="1"/>
          </p:nvPr>
        </p:nvSpPr>
        <p:spPr>
          <a:xfrm>
            <a:off x="1115568" y="2478024"/>
            <a:ext cx="10168128" cy="4241558"/>
          </a:xfrm>
        </p:spPr>
        <p:txBody>
          <a:bodyPr>
            <a:normAutofit fontScale="70000" lnSpcReduction="20000"/>
          </a:bodyPr>
          <a:lstStyle/>
          <a:p>
            <a:pPr>
              <a:buClr>
                <a:schemeClr val="tx1"/>
              </a:buClr>
              <a:buFont typeface="Arial" panose="020B0604020202020204" pitchFamily="34" charset="0"/>
              <a:buChar char="•"/>
            </a:pPr>
            <a:r>
              <a:rPr lang="en-US" altLang="en-US" sz="2400" dirty="0">
                <a:latin typeface="Avenir Next LT Pro (Headings)"/>
                <a:cs typeface="Times New Roman" panose="02020603050405020304" pitchFamily="18" charset="0"/>
              </a:rPr>
              <a:t>If not all beneficiaries are people, there is no designated beneficiary of the IRA – five-year rule applies</a:t>
            </a:r>
          </a:p>
          <a:p>
            <a:pPr>
              <a:buClr>
                <a:schemeClr val="tx1"/>
              </a:buClr>
              <a:buFont typeface="Arial" panose="020B0604020202020204" pitchFamily="34" charset="0"/>
              <a:buChar char="•"/>
            </a:pPr>
            <a:r>
              <a:rPr lang="en-US" altLang="en-US" sz="2400" dirty="0">
                <a:latin typeface="Avenir Next LT Pro (Headings)"/>
                <a:cs typeface="Times New Roman" panose="02020603050405020304" pitchFamily="18" charset="0"/>
              </a:rPr>
              <a:t>Proposed Regulations – two types of designated beneficiaries in a trust:</a:t>
            </a:r>
          </a:p>
          <a:p>
            <a:pPr lvl="1">
              <a:buClr>
                <a:schemeClr val="tx1"/>
              </a:buClr>
            </a:pPr>
            <a:r>
              <a:rPr lang="en-US" altLang="en-US" sz="2000" dirty="0">
                <a:latin typeface="Avenir Next LT Pro (Headings)"/>
                <a:cs typeface="Times New Roman" panose="02020603050405020304" pitchFamily="18" charset="0"/>
              </a:rPr>
              <a:t>Tier I – “any beneficiaries of the trust whose benefits are neither contingent upon, nor delayed until, the death of another trust beneficiary who did not predecease the Plan Participant”</a:t>
            </a:r>
          </a:p>
          <a:p>
            <a:pPr lvl="1">
              <a:buClr>
                <a:schemeClr val="tx1"/>
              </a:buClr>
            </a:pPr>
            <a:r>
              <a:rPr lang="en-US" altLang="en-US" sz="2000" dirty="0">
                <a:latin typeface="Avenir Next LT Pro (Headings)"/>
                <a:cs typeface="Times New Roman" panose="02020603050405020304" pitchFamily="18" charset="0"/>
              </a:rPr>
              <a:t>Tier II – “any beneficiaries of the trust who could receive amounts in the trust ... that were not distributed to the [Tier I] beneficiaries, [but only if they cannot benefit until after the death of the Tier I beneficiary or beneficiaries]”</a:t>
            </a:r>
          </a:p>
          <a:p>
            <a:pPr>
              <a:buClr>
                <a:schemeClr val="tx1"/>
              </a:buClr>
            </a:pPr>
            <a:r>
              <a:rPr lang="en-US" altLang="en-US" sz="2400" dirty="0">
                <a:latin typeface="Avenir Next LT Pro (Headings)"/>
                <a:cs typeface="Times New Roman" panose="02020603050405020304" pitchFamily="18" charset="0"/>
              </a:rPr>
              <a:t>If the beneficiary of the See-Through Trust is another trust, the beneficiaries of the second trust are treated as being beneficiaries of the first trust and thus they are considered Designated Beneficiaries.</a:t>
            </a:r>
          </a:p>
          <a:p>
            <a:pPr>
              <a:buClr>
                <a:schemeClr val="tx1"/>
              </a:buClr>
            </a:pPr>
            <a:r>
              <a:rPr lang="en-US" altLang="en-US" sz="2400" b="1" dirty="0">
                <a:latin typeface="Avenir Next LT Pro (Headings)"/>
                <a:cs typeface="Times New Roman" panose="02020603050405020304" pitchFamily="18" charset="0"/>
              </a:rPr>
              <a:t>Result: </a:t>
            </a:r>
            <a:r>
              <a:rPr lang="en-US" altLang="en-US" sz="2400" dirty="0">
                <a:latin typeface="Avenir Next LT Pro (Headings)"/>
                <a:cs typeface="Times New Roman" panose="02020603050405020304" pitchFamily="18" charset="0"/>
              </a:rPr>
              <a:t>Tier II Beneficiaries may be disregarded for purposes of determining whether or not a trust qualifies as a see-through trust.  This is great!  Eliminates the chance of a remote charitable beneficiary as causing the loss of see-through trust status – but only if </a:t>
            </a:r>
            <a:r>
              <a:rPr lang="en-US" altLang="en-US" sz="2400" b="1" dirty="0">
                <a:latin typeface="Avenir Next LT Pro (Headings)"/>
                <a:cs typeface="Times New Roman" panose="02020603050405020304" pitchFamily="18" charset="0"/>
              </a:rPr>
              <a:t>death</a:t>
            </a:r>
            <a:r>
              <a:rPr lang="en-US" altLang="en-US" sz="2400" dirty="0">
                <a:latin typeface="Avenir Next LT Pro (Headings)"/>
                <a:cs typeface="Times New Roman" panose="02020603050405020304" pitchFamily="18" charset="0"/>
              </a:rPr>
              <a:t> is the trigger.  Remarriage or other triggering event will not work.</a:t>
            </a:r>
            <a:endParaRPr lang="en-US" altLang="en-US" sz="2400" b="1" dirty="0">
              <a:latin typeface="Avenir Next LT Pro (Headings)"/>
              <a:cs typeface="Times New Roman" panose="02020603050405020304" pitchFamily="18" charset="0"/>
            </a:endParaRPr>
          </a:p>
          <a:p>
            <a:pPr>
              <a:buClr>
                <a:schemeClr val="tx1"/>
              </a:buClr>
              <a:buFont typeface="Arial" panose="020B0604020202020204" pitchFamily="34" charset="0"/>
              <a:buChar char="•"/>
            </a:pPr>
            <a:endParaRPr lang="en-US" altLang="en-US" sz="2400" dirty="0">
              <a:latin typeface="Avenir Next LT Pro (Headings)"/>
              <a:cs typeface="Times New Roman" panose="02020603050405020304" pitchFamily="18" charset="0"/>
            </a:endParaRPr>
          </a:p>
          <a:p>
            <a:pPr marL="457200" lvl="1" indent="0" algn="r">
              <a:buClr>
                <a:schemeClr val="tx1"/>
              </a:buClr>
              <a:buNone/>
            </a:pPr>
            <a:endParaRPr lang="en-US" altLang="en-US" sz="1600" b="1" dirty="0">
              <a:latin typeface="Avenir Next LT Pro (Headings)"/>
              <a:cs typeface="Times New Roman" panose="02020603050405020304" pitchFamily="18" charset="0"/>
            </a:endParaRPr>
          </a:p>
          <a:p>
            <a:pPr lvl="1">
              <a:buClr>
                <a:schemeClr val="tx1"/>
              </a:buClr>
            </a:pPr>
            <a:endParaRPr lang="en-US" altLang="en-US" sz="2400" dirty="0">
              <a:latin typeface="Avenir Next LT Pro (Headings)"/>
              <a:cs typeface="Times New Roman" panose="02020603050405020304" pitchFamily="18" charset="0"/>
            </a:endParaRPr>
          </a:p>
          <a:p>
            <a:pPr>
              <a:buClr>
                <a:schemeClr val="tx1"/>
              </a:buClr>
              <a:buFont typeface="Arial" panose="020B0604020202020204" pitchFamily="34" charset="0"/>
              <a:buChar char="•"/>
            </a:pPr>
            <a:endParaRPr lang="en-US" altLang="en-US" sz="2400" dirty="0">
              <a:latin typeface="Avenir Next LT Pro (Headings)"/>
              <a:cs typeface="Times New Roman" panose="02020603050405020304" pitchFamily="18" charset="0"/>
            </a:endParaRPr>
          </a:p>
        </p:txBody>
      </p:sp>
    </p:spTree>
    <p:extLst>
      <p:ext uri="{BB962C8B-B14F-4D97-AF65-F5344CB8AC3E}">
        <p14:creationId xmlns:p14="http://schemas.microsoft.com/office/powerpoint/2010/main" val="24262683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57C498B5-E450-4EE9-8751-4B0CB1A098A4}"/>
              </a:ext>
            </a:extLst>
          </p:cNvPr>
          <p:cNvSpPr>
            <a:spLocks noGrp="1" noChangeArrowheads="1"/>
          </p:cNvSpPr>
          <p:nvPr>
            <p:ph type="title"/>
          </p:nvPr>
        </p:nvSpPr>
        <p:spPr/>
        <p:txBody>
          <a:bodyPr>
            <a:normAutofit/>
          </a:bodyPr>
          <a:lstStyle/>
          <a:p>
            <a:r>
              <a:rPr lang="en-US" altLang="en-US" dirty="0"/>
              <a:t>See-through Trusts – Part 3</a:t>
            </a:r>
          </a:p>
        </p:txBody>
      </p:sp>
      <p:sp>
        <p:nvSpPr>
          <p:cNvPr id="36867" name="Content Placeholder 2">
            <a:extLst>
              <a:ext uri="{FF2B5EF4-FFF2-40B4-BE49-F238E27FC236}">
                <a16:creationId xmlns:a16="http://schemas.microsoft.com/office/drawing/2014/main" id="{5A9D1AE6-1052-4505-BF06-955CFE01313A}"/>
              </a:ext>
            </a:extLst>
          </p:cNvPr>
          <p:cNvSpPr>
            <a:spLocks noGrp="1" noChangeArrowheads="1"/>
          </p:cNvSpPr>
          <p:nvPr>
            <p:ph idx="1"/>
          </p:nvPr>
        </p:nvSpPr>
        <p:spPr/>
        <p:txBody>
          <a:bodyPr>
            <a:normAutofit lnSpcReduction="10000"/>
          </a:bodyPr>
          <a:lstStyle/>
          <a:p>
            <a:pPr>
              <a:buClr>
                <a:schemeClr val="tx1"/>
              </a:buClr>
              <a:buFont typeface="Arial" panose="020B0604020202020204" pitchFamily="34" charset="0"/>
              <a:buChar char="•"/>
            </a:pPr>
            <a:r>
              <a:rPr lang="en-US" altLang="en-US" sz="2400" b="1" u="sng" dirty="0">
                <a:latin typeface="Avenir Next LT Pro (Headings)"/>
                <a:cs typeface="Times New Roman" panose="02020603050405020304" pitchFamily="18" charset="0"/>
              </a:rPr>
              <a:t>Two Types:</a:t>
            </a:r>
          </a:p>
          <a:p>
            <a:pPr lvl="1">
              <a:buClr>
                <a:schemeClr val="tx1"/>
              </a:buClr>
            </a:pPr>
            <a:r>
              <a:rPr lang="en-US" altLang="en-US" sz="1600" b="1" dirty="0">
                <a:latin typeface="Avenir Next LT Pro (Headings)"/>
                <a:cs typeface="Times New Roman" panose="02020603050405020304" pitchFamily="18" charset="0"/>
              </a:rPr>
              <a:t>Conduit trust:</a:t>
            </a:r>
            <a:r>
              <a:rPr lang="en-US" altLang="en-US" sz="1600" dirty="0">
                <a:latin typeface="Avenir Next LT Pro (Headings)"/>
                <a:cs typeface="Times New Roman" panose="02020603050405020304" pitchFamily="18" charset="0"/>
              </a:rPr>
              <a:t>  No funds remain in the trust.  IRA distributions go straight to the trust and then out to the trust’s beneficiary.  Trust is just a conduit.  All funds received by beneficiaries are taxed at their personal rates.</a:t>
            </a:r>
          </a:p>
          <a:p>
            <a:pPr lvl="1">
              <a:buClr>
                <a:schemeClr val="tx1"/>
              </a:buClr>
            </a:pPr>
            <a:r>
              <a:rPr lang="en-US" altLang="en-US" sz="1600" b="1" dirty="0">
                <a:latin typeface="Avenir Next LT Pro (Headings)"/>
                <a:cs typeface="Times New Roman" panose="02020603050405020304" pitchFamily="18" charset="0"/>
              </a:rPr>
              <a:t>Discretionary trust:</a:t>
            </a:r>
            <a:r>
              <a:rPr lang="en-US" altLang="en-US" sz="1600" dirty="0">
                <a:latin typeface="Avenir Next LT Pro (Headings)"/>
                <a:cs typeface="Times New Roman" panose="02020603050405020304" pitchFamily="18" charset="0"/>
              </a:rPr>
              <a:t>  IRA distributions go to the trust, but then the Trustee has discretion on whether to distribute funds to beneficiaries or retain them.  Any funds remaining in trust are taxed at trust tax rates – not great!</a:t>
            </a:r>
          </a:p>
          <a:p>
            <a:pPr>
              <a:buClr>
                <a:schemeClr val="tx1"/>
              </a:buClr>
            </a:pPr>
            <a:r>
              <a:rPr lang="en-US" altLang="en-US" sz="2000" dirty="0">
                <a:latin typeface="Avenir Next LT Pro (Headings)"/>
                <a:cs typeface="Times New Roman" panose="02020603050405020304" pitchFamily="18" charset="0"/>
              </a:rPr>
              <a:t>All conduit trusts and discretionary trusts are see-through trusts. </a:t>
            </a:r>
          </a:p>
          <a:p>
            <a:pPr>
              <a:buClr>
                <a:schemeClr val="tx1"/>
              </a:buClr>
            </a:pPr>
            <a:r>
              <a:rPr lang="en-US" altLang="en-US" sz="2000" dirty="0">
                <a:latin typeface="Avenir Next LT Pro (Headings)"/>
                <a:cs typeface="Times New Roman" panose="02020603050405020304" pitchFamily="18" charset="0"/>
              </a:rPr>
              <a:t>Generally, discretionary trusts work better after the SECURE Act</a:t>
            </a:r>
          </a:p>
          <a:p>
            <a:pPr>
              <a:buClr>
                <a:schemeClr val="tx1"/>
              </a:buClr>
            </a:pPr>
            <a:r>
              <a:rPr lang="en-US" altLang="en-US" sz="2000" dirty="0">
                <a:latin typeface="Avenir Next LT Pro (Headings)"/>
                <a:cs typeface="Times New Roman" panose="02020603050405020304" pitchFamily="18" charset="0"/>
              </a:rPr>
              <a:t>Only the disabled and chronically ill are allowed to receive their stretch payouts through an accumulation trust though!  </a:t>
            </a:r>
          </a:p>
          <a:p>
            <a:pPr lvl="1" algn="r">
              <a:buClr>
                <a:schemeClr val="tx1"/>
              </a:buClr>
            </a:pPr>
            <a:endParaRPr lang="en-US" altLang="en-US" sz="1600" b="1" dirty="0">
              <a:latin typeface="Avenir Next LT Pro (Headings)"/>
              <a:cs typeface="Times New Roman" panose="02020603050405020304" pitchFamily="18" charset="0"/>
            </a:endParaRPr>
          </a:p>
          <a:p>
            <a:pPr lvl="1">
              <a:buClr>
                <a:schemeClr val="tx1"/>
              </a:buClr>
            </a:pPr>
            <a:endParaRPr lang="en-US" altLang="en-US" sz="2400" dirty="0">
              <a:latin typeface="Avenir Next LT Pro (Headings)"/>
              <a:cs typeface="Times New Roman" panose="02020603050405020304" pitchFamily="18" charset="0"/>
            </a:endParaRPr>
          </a:p>
          <a:p>
            <a:pPr>
              <a:buClr>
                <a:schemeClr val="tx1"/>
              </a:buClr>
              <a:buFont typeface="Arial" panose="020B0604020202020204" pitchFamily="34" charset="0"/>
              <a:buChar char="•"/>
            </a:pPr>
            <a:endParaRPr lang="en-US" altLang="en-US" sz="2400" dirty="0">
              <a:latin typeface="Avenir Next LT Pro (Headings)"/>
              <a:cs typeface="Times New Roman" panose="02020603050405020304" pitchFamily="18" charset="0"/>
            </a:endParaRPr>
          </a:p>
        </p:txBody>
      </p:sp>
    </p:spTree>
    <p:extLst>
      <p:ext uri="{BB962C8B-B14F-4D97-AF65-F5344CB8AC3E}">
        <p14:creationId xmlns:p14="http://schemas.microsoft.com/office/powerpoint/2010/main" val="21728011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74" name="Freeform: Shape 73">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76" name="Freeform: Shape 75">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7890" name="Title 1">
            <a:extLst>
              <a:ext uri="{FF2B5EF4-FFF2-40B4-BE49-F238E27FC236}">
                <a16:creationId xmlns:a16="http://schemas.microsoft.com/office/drawing/2014/main" id="{27309A56-B280-41FA-AADF-673C9966F1E1}"/>
              </a:ext>
            </a:extLst>
          </p:cNvPr>
          <p:cNvSpPr>
            <a:spLocks noGrp="1" noChangeArrowheads="1"/>
          </p:cNvSpPr>
          <p:nvPr>
            <p:ph type="title"/>
          </p:nvPr>
        </p:nvSpPr>
        <p:spPr>
          <a:xfrm>
            <a:off x="621792" y="1161288"/>
            <a:ext cx="3602736" cy="4526280"/>
          </a:xfrm>
        </p:spPr>
        <p:txBody>
          <a:bodyPr>
            <a:normAutofit/>
          </a:bodyPr>
          <a:lstStyle/>
          <a:p>
            <a:r>
              <a:rPr lang="en-US" altLang="en-US" dirty="0"/>
              <a:t>Common Questions:</a:t>
            </a:r>
          </a:p>
        </p:txBody>
      </p:sp>
      <p:sp>
        <p:nvSpPr>
          <p:cNvPr id="78" name="Rectangle 77">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7891" name="Content Placeholder 2">
            <a:extLst>
              <a:ext uri="{FF2B5EF4-FFF2-40B4-BE49-F238E27FC236}">
                <a16:creationId xmlns:a16="http://schemas.microsoft.com/office/drawing/2014/main" id="{9BA1961D-0C16-44B0-B868-07D6EDDCA929}"/>
              </a:ext>
            </a:extLst>
          </p:cNvPr>
          <p:cNvSpPr>
            <a:spLocks noGrp="1" noChangeArrowheads="1"/>
          </p:cNvSpPr>
          <p:nvPr>
            <p:ph idx="1"/>
          </p:nvPr>
        </p:nvSpPr>
        <p:spPr>
          <a:xfrm>
            <a:off x="5434149" y="932688"/>
            <a:ext cx="5916603" cy="4992624"/>
          </a:xfrm>
        </p:spPr>
        <p:txBody>
          <a:bodyPr anchor="ctr">
            <a:normAutofit fontScale="92500" lnSpcReduction="10000"/>
          </a:bodyPr>
          <a:lstStyle/>
          <a:p>
            <a:pPr lvl="1">
              <a:buClr>
                <a:schemeClr val="tx1"/>
              </a:buClr>
              <a:buFont typeface="Arial" panose="020B0604020202020204" pitchFamily="34" charset="0"/>
              <a:buChar char="•"/>
            </a:pPr>
            <a:r>
              <a:rPr lang="en-US" altLang="en-US" sz="2000" dirty="0">
                <a:latin typeface="Avenir Next LT Pro (Headings)"/>
                <a:cs typeface="Times New Roman" panose="02020603050405020304" pitchFamily="18" charset="0"/>
              </a:rPr>
              <a:t>Q: What happens if an IRA </a:t>
            </a:r>
            <a:r>
              <a:rPr lang="en-US" altLang="en-US" sz="2000" u="sng" dirty="0">
                <a:latin typeface="Avenir Next LT Pro (Headings)"/>
                <a:cs typeface="Times New Roman" panose="02020603050405020304" pitchFamily="18" charset="0"/>
              </a:rPr>
              <a:t>beneficiary</a:t>
            </a:r>
            <a:r>
              <a:rPr lang="en-US" altLang="en-US" sz="2000" dirty="0">
                <a:latin typeface="Avenir Next LT Pro (Headings)"/>
                <a:cs typeface="Times New Roman" panose="02020603050405020304" pitchFamily="18" charset="0"/>
              </a:rPr>
              <a:t> dies (after 2019)?</a:t>
            </a:r>
          </a:p>
          <a:p>
            <a:pPr lvl="1">
              <a:buClr>
                <a:schemeClr val="tx1"/>
              </a:buClr>
              <a:buFont typeface="Arial" panose="020B0604020202020204" pitchFamily="34" charset="0"/>
              <a:buChar char="•"/>
            </a:pPr>
            <a:r>
              <a:rPr lang="en-US" altLang="en-US" sz="2000" b="1" dirty="0">
                <a:latin typeface="Avenir Next LT Pro (Headings)"/>
                <a:cs typeface="Times New Roman" panose="02020603050405020304" pitchFamily="18" charset="0"/>
              </a:rPr>
              <a:t>A: 10-year rule applies</a:t>
            </a:r>
          </a:p>
          <a:p>
            <a:pPr lvl="1">
              <a:buClr>
                <a:schemeClr val="tx1"/>
              </a:buClr>
              <a:buFont typeface="Arial" panose="020B0604020202020204" pitchFamily="34" charset="0"/>
              <a:buChar char="•"/>
            </a:pPr>
            <a:endParaRPr lang="en-US" altLang="en-US" sz="2000" dirty="0">
              <a:latin typeface="Avenir Next LT Pro (Headings)"/>
              <a:cs typeface="Times New Roman" panose="02020603050405020304" pitchFamily="18" charset="0"/>
            </a:endParaRPr>
          </a:p>
          <a:p>
            <a:pPr lvl="1">
              <a:buClr>
                <a:schemeClr val="tx1"/>
              </a:buClr>
              <a:buFont typeface="Arial" panose="020B0604020202020204" pitchFamily="34" charset="0"/>
              <a:buChar char="•"/>
            </a:pPr>
            <a:r>
              <a:rPr lang="en-US" altLang="en-US" sz="2000" dirty="0">
                <a:latin typeface="Avenir Next LT Pro (Headings)"/>
                <a:cs typeface="Times New Roman" panose="02020603050405020304" pitchFamily="18" charset="0"/>
              </a:rPr>
              <a:t>Q: What happens if I do not follow the rules (i.e., leave an IRA open for too long)?</a:t>
            </a:r>
          </a:p>
          <a:p>
            <a:pPr lvl="1">
              <a:buClr>
                <a:schemeClr val="tx1"/>
              </a:buClr>
              <a:buFont typeface="Arial" panose="020B0604020202020204" pitchFamily="34" charset="0"/>
              <a:buChar char="•"/>
            </a:pPr>
            <a:r>
              <a:rPr lang="en-US" altLang="en-US" sz="2000" b="1" dirty="0">
                <a:latin typeface="Avenir Next LT Pro (Headings)"/>
                <a:cs typeface="Times New Roman" panose="02020603050405020304" pitchFamily="18" charset="0"/>
              </a:rPr>
              <a:t>A: 50% penalty on the amount not taken out of the IRA</a:t>
            </a:r>
          </a:p>
          <a:p>
            <a:pPr lvl="1">
              <a:buClr>
                <a:schemeClr val="tx1"/>
              </a:buClr>
              <a:buFont typeface="Arial" panose="020B0604020202020204" pitchFamily="34" charset="0"/>
              <a:buChar char="•"/>
            </a:pPr>
            <a:endParaRPr lang="en-US" altLang="en-US" sz="2000" b="1" dirty="0">
              <a:latin typeface="Avenir Next LT Pro (Headings)"/>
              <a:cs typeface="Times New Roman" panose="02020603050405020304" pitchFamily="18" charset="0"/>
            </a:endParaRPr>
          </a:p>
          <a:p>
            <a:pPr lvl="1">
              <a:buClr>
                <a:schemeClr val="tx1"/>
              </a:buClr>
              <a:buFont typeface="Arial" panose="020B0604020202020204" pitchFamily="34" charset="0"/>
              <a:buChar char="•"/>
            </a:pPr>
            <a:r>
              <a:rPr lang="en-US" altLang="en-US" sz="2000" dirty="0">
                <a:latin typeface="Avenir Next LT Pro (Headings)"/>
                <a:cs typeface="Times New Roman" panose="02020603050405020304" pitchFamily="18" charset="0"/>
              </a:rPr>
              <a:t>Q: My adult children are horrible with money, can I still use a trust as a IRA beneficiary?</a:t>
            </a:r>
          </a:p>
          <a:p>
            <a:pPr lvl="1">
              <a:buClr>
                <a:schemeClr val="tx1"/>
              </a:buClr>
              <a:buFont typeface="Arial" panose="020B0604020202020204" pitchFamily="34" charset="0"/>
              <a:buChar char="•"/>
            </a:pPr>
            <a:r>
              <a:rPr lang="en-US" altLang="en-US" sz="2000" b="1" dirty="0">
                <a:latin typeface="Avenir Next LT Pro (Headings)"/>
                <a:cs typeface="Times New Roman" panose="02020603050405020304" pitchFamily="18" charset="0"/>
              </a:rPr>
              <a:t>A: Yes, but make sure it qualifies as a see-through trust and is an accumulation trust.  10-year rule applies.</a:t>
            </a:r>
          </a:p>
          <a:p>
            <a:pPr lvl="1">
              <a:buClr>
                <a:schemeClr val="tx1"/>
              </a:buClr>
              <a:buFont typeface="Arial" panose="020B0604020202020204" pitchFamily="34" charset="0"/>
              <a:buChar char="•"/>
            </a:pPr>
            <a:endParaRPr lang="en-US" altLang="en-US" sz="2000" dirty="0">
              <a:latin typeface="Avenir Next LT Pro (Headings)"/>
              <a:cs typeface="Times New Roman" panose="02020603050405020304" pitchFamily="18" charset="0"/>
            </a:endParaRPr>
          </a:p>
        </p:txBody>
      </p:sp>
    </p:spTree>
    <p:extLst>
      <p:ext uri="{BB962C8B-B14F-4D97-AF65-F5344CB8AC3E}">
        <p14:creationId xmlns:p14="http://schemas.microsoft.com/office/powerpoint/2010/main" val="24317424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74" name="Freeform: Shape 73">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76" name="Freeform: Shape 75">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7890" name="Title 1">
            <a:extLst>
              <a:ext uri="{FF2B5EF4-FFF2-40B4-BE49-F238E27FC236}">
                <a16:creationId xmlns:a16="http://schemas.microsoft.com/office/drawing/2014/main" id="{27309A56-B280-41FA-AADF-673C9966F1E1}"/>
              </a:ext>
            </a:extLst>
          </p:cNvPr>
          <p:cNvSpPr>
            <a:spLocks noGrp="1" noChangeArrowheads="1"/>
          </p:cNvSpPr>
          <p:nvPr>
            <p:ph type="title"/>
          </p:nvPr>
        </p:nvSpPr>
        <p:spPr>
          <a:xfrm>
            <a:off x="621792" y="1161288"/>
            <a:ext cx="3602736" cy="4526280"/>
          </a:xfrm>
        </p:spPr>
        <p:txBody>
          <a:bodyPr>
            <a:normAutofit/>
          </a:bodyPr>
          <a:lstStyle/>
          <a:p>
            <a:r>
              <a:rPr lang="en-US" altLang="en-US" dirty="0"/>
              <a:t>Common Questions – Part 2:</a:t>
            </a:r>
          </a:p>
        </p:txBody>
      </p:sp>
      <p:sp>
        <p:nvSpPr>
          <p:cNvPr id="78" name="Rectangle 77">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7891" name="Content Placeholder 2">
            <a:extLst>
              <a:ext uri="{FF2B5EF4-FFF2-40B4-BE49-F238E27FC236}">
                <a16:creationId xmlns:a16="http://schemas.microsoft.com/office/drawing/2014/main" id="{9BA1961D-0C16-44B0-B868-07D6EDDCA929}"/>
              </a:ext>
            </a:extLst>
          </p:cNvPr>
          <p:cNvSpPr>
            <a:spLocks noGrp="1" noChangeArrowheads="1"/>
          </p:cNvSpPr>
          <p:nvPr>
            <p:ph idx="1"/>
          </p:nvPr>
        </p:nvSpPr>
        <p:spPr>
          <a:xfrm>
            <a:off x="5434149" y="932688"/>
            <a:ext cx="5916603" cy="4992624"/>
          </a:xfrm>
        </p:spPr>
        <p:txBody>
          <a:bodyPr anchor="ctr">
            <a:normAutofit fontScale="77500" lnSpcReduction="20000"/>
          </a:bodyPr>
          <a:lstStyle/>
          <a:p>
            <a:pPr lvl="1">
              <a:buClr>
                <a:schemeClr val="tx1"/>
              </a:buClr>
              <a:buFont typeface="Arial" panose="020B0604020202020204" pitchFamily="34" charset="0"/>
              <a:buChar char="•"/>
            </a:pPr>
            <a:r>
              <a:rPr lang="en-US" altLang="en-US" sz="2000" dirty="0">
                <a:latin typeface="Avenir Next LT Pro (Headings)"/>
                <a:cs typeface="Times New Roman" panose="02020603050405020304" pitchFamily="18" charset="0"/>
              </a:rPr>
              <a:t>Q: If my client has adult children who handle money well, should I have the client’s trust as a beneficiary of an IRA?</a:t>
            </a:r>
          </a:p>
          <a:p>
            <a:pPr lvl="1">
              <a:buClr>
                <a:schemeClr val="tx1"/>
              </a:buClr>
              <a:buFont typeface="Arial" panose="020B0604020202020204" pitchFamily="34" charset="0"/>
              <a:buChar char="•"/>
            </a:pPr>
            <a:r>
              <a:rPr lang="en-US" altLang="en-US" sz="2000" b="1" dirty="0">
                <a:latin typeface="Avenir Next LT Pro (Headings)"/>
                <a:cs typeface="Times New Roman" panose="02020603050405020304" pitchFamily="18" charset="0"/>
              </a:rPr>
              <a:t>A: Generally, no.</a:t>
            </a:r>
          </a:p>
          <a:p>
            <a:pPr lvl="1">
              <a:buClr>
                <a:schemeClr val="tx1"/>
              </a:buClr>
              <a:buFont typeface="Arial" panose="020B0604020202020204" pitchFamily="34" charset="0"/>
              <a:buChar char="•"/>
            </a:pPr>
            <a:endParaRPr lang="en-US" altLang="en-US" sz="2000" dirty="0">
              <a:latin typeface="Avenir Next LT Pro (Headings)"/>
              <a:cs typeface="Times New Roman" panose="02020603050405020304" pitchFamily="18" charset="0"/>
            </a:endParaRPr>
          </a:p>
          <a:p>
            <a:pPr lvl="1">
              <a:buClr>
                <a:schemeClr val="tx1"/>
              </a:buClr>
              <a:buFont typeface="Arial" panose="020B0604020202020204" pitchFamily="34" charset="0"/>
              <a:buChar char="•"/>
            </a:pPr>
            <a:r>
              <a:rPr lang="en-US" altLang="en-US" sz="2000" dirty="0">
                <a:latin typeface="Avenir Next LT Pro (Headings)"/>
                <a:cs typeface="Times New Roman" panose="02020603050405020304" pitchFamily="18" charset="0"/>
              </a:rPr>
              <a:t>Q: Should I name a special needs trust as a beneficiary of an IRA?</a:t>
            </a:r>
          </a:p>
          <a:p>
            <a:pPr lvl="1">
              <a:buClr>
                <a:schemeClr val="tx1"/>
              </a:buClr>
              <a:buFont typeface="Arial" panose="020B0604020202020204" pitchFamily="34" charset="0"/>
              <a:buChar char="•"/>
            </a:pPr>
            <a:r>
              <a:rPr lang="en-US" altLang="en-US" sz="2000" b="1" dirty="0">
                <a:latin typeface="Avenir Next LT Pro (Headings)"/>
                <a:cs typeface="Times New Roman" panose="02020603050405020304" pitchFamily="18" charset="0"/>
              </a:rPr>
              <a:t>A: Assuming the trust qualifies as a see-through trust, this is a good move as the beneficiary of the trust is an EDB.</a:t>
            </a:r>
          </a:p>
          <a:p>
            <a:pPr lvl="1">
              <a:buClr>
                <a:schemeClr val="tx1"/>
              </a:buClr>
              <a:buFont typeface="Arial" panose="020B0604020202020204" pitchFamily="34" charset="0"/>
              <a:buChar char="•"/>
            </a:pPr>
            <a:endParaRPr lang="en-US" altLang="en-US" sz="2000" b="1" dirty="0">
              <a:latin typeface="Avenir Next LT Pro (Headings)"/>
              <a:cs typeface="Times New Roman" panose="02020603050405020304" pitchFamily="18" charset="0"/>
            </a:endParaRPr>
          </a:p>
          <a:p>
            <a:pPr lvl="1">
              <a:buClr>
                <a:schemeClr val="tx1"/>
              </a:buClr>
              <a:buFont typeface="Arial" panose="020B0604020202020204" pitchFamily="34" charset="0"/>
              <a:buChar char="•"/>
            </a:pPr>
            <a:r>
              <a:rPr lang="en-US" altLang="en-US" sz="2000" dirty="0">
                <a:latin typeface="Avenir Next LT Pro (Headings)"/>
                <a:cs typeface="Times New Roman" panose="02020603050405020304" pitchFamily="18" charset="0"/>
              </a:rPr>
              <a:t>Q: What happens if the attorney who drafted the trust made a mistake and my client’s estate plan is messed up?</a:t>
            </a:r>
          </a:p>
          <a:p>
            <a:pPr lvl="1">
              <a:buClr>
                <a:schemeClr val="tx1"/>
              </a:buClr>
              <a:buFont typeface="Arial" panose="020B0604020202020204" pitchFamily="34" charset="0"/>
              <a:buChar char="•"/>
            </a:pPr>
            <a:r>
              <a:rPr lang="en-US" altLang="en-US" sz="2000" b="1" dirty="0">
                <a:latin typeface="Avenir Next LT Pro (Headings)"/>
                <a:cs typeface="Times New Roman" panose="02020603050405020304" pitchFamily="18" charset="0"/>
              </a:rPr>
              <a:t>A: Attorneys don’t make mistakes.</a:t>
            </a:r>
          </a:p>
          <a:p>
            <a:pPr marL="457200" lvl="1" indent="0">
              <a:buClr>
                <a:schemeClr val="tx1"/>
              </a:buClr>
              <a:buNone/>
            </a:pPr>
            <a:r>
              <a:rPr lang="en-US" altLang="en-US" sz="2000" b="1" dirty="0">
                <a:latin typeface="Avenir Next LT Pro (Headings)"/>
                <a:cs typeface="Times New Roman" panose="02020603050405020304" pitchFamily="18" charset="0"/>
              </a:rPr>
              <a:t>	</a:t>
            </a:r>
          </a:p>
          <a:p>
            <a:pPr marL="457200" lvl="1" indent="0">
              <a:buClr>
                <a:schemeClr val="tx1"/>
              </a:buClr>
              <a:buNone/>
            </a:pPr>
            <a:r>
              <a:rPr lang="en-US" altLang="en-US" sz="2000" b="1" dirty="0">
                <a:latin typeface="Avenir Next LT Pro (Headings)"/>
                <a:cs typeface="Times New Roman" panose="02020603050405020304" pitchFamily="18" charset="0"/>
              </a:rPr>
              <a:t>Kidding, obviously.  Can use a trust protector (if in the trust) or modify the trust in court to avoid unforeseen tax consequences </a:t>
            </a:r>
          </a:p>
          <a:p>
            <a:pPr lvl="1">
              <a:buClr>
                <a:schemeClr val="tx1"/>
              </a:buClr>
              <a:buFont typeface="Arial" panose="020B0604020202020204" pitchFamily="34" charset="0"/>
              <a:buChar char="•"/>
            </a:pPr>
            <a:endParaRPr lang="en-US" altLang="en-US" sz="2000" dirty="0">
              <a:latin typeface="Avenir Next LT Pro (Headings)"/>
              <a:cs typeface="Times New Roman" panose="02020603050405020304" pitchFamily="18" charset="0"/>
            </a:endParaRPr>
          </a:p>
        </p:txBody>
      </p:sp>
    </p:spTree>
    <p:extLst>
      <p:ext uri="{BB962C8B-B14F-4D97-AF65-F5344CB8AC3E}">
        <p14:creationId xmlns:p14="http://schemas.microsoft.com/office/powerpoint/2010/main" val="24224300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27309A56-B280-41FA-AADF-673C9966F1E1}"/>
              </a:ext>
            </a:extLst>
          </p:cNvPr>
          <p:cNvSpPr>
            <a:spLocks noGrp="1" noChangeArrowheads="1"/>
          </p:cNvSpPr>
          <p:nvPr>
            <p:ph type="title"/>
          </p:nvPr>
        </p:nvSpPr>
        <p:spPr>
          <a:xfrm>
            <a:off x="621792" y="1161288"/>
            <a:ext cx="3602736" cy="4526280"/>
          </a:xfrm>
        </p:spPr>
        <p:txBody>
          <a:bodyPr>
            <a:normAutofit/>
          </a:bodyPr>
          <a:lstStyle/>
          <a:p>
            <a:r>
              <a:rPr lang="en-US" altLang="en-US" dirty="0"/>
              <a:t>Common Questions – Part 3:</a:t>
            </a:r>
          </a:p>
        </p:txBody>
      </p:sp>
      <p:sp>
        <p:nvSpPr>
          <p:cNvPr id="37891" name="Content Placeholder 2">
            <a:extLst>
              <a:ext uri="{FF2B5EF4-FFF2-40B4-BE49-F238E27FC236}">
                <a16:creationId xmlns:a16="http://schemas.microsoft.com/office/drawing/2014/main" id="{9BA1961D-0C16-44B0-B868-07D6EDDCA929}"/>
              </a:ext>
            </a:extLst>
          </p:cNvPr>
          <p:cNvSpPr>
            <a:spLocks noGrp="1" noChangeArrowheads="1"/>
          </p:cNvSpPr>
          <p:nvPr>
            <p:ph idx="1"/>
          </p:nvPr>
        </p:nvSpPr>
        <p:spPr>
          <a:xfrm>
            <a:off x="4731391" y="1645753"/>
            <a:ext cx="6619361" cy="4992624"/>
          </a:xfrm>
        </p:spPr>
        <p:txBody>
          <a:bodyPr anchor="ctr">
            <a:normAutofit fontScale="85000" lnSpcReduction="20000"/>
          </a:bodyPr>
          <a:lstStyle/>
          <a:p>
            <a:pPr lvl="1">
              <a:buClr>
                <a:schemeClr val="tx1"/>
              </a:buClr>
              <a:buFont typeface="Arial" panose="020B0604020202020204" pitchFamily="34" charset="0"/>
              <a:buChar char="•"/>
            </a:pPr>
            <a:r>
              <a:rPr lang="en-US" altLang="en-US" sz="2000" dirty="0">
                <a:latin typeface="Avenir Next LT Pro (Headings)"/>
                <a:cs typeface="Times New Roman" panose="02020603050405020304" pitchFamily="18" charset="0"/>
              </a:rPr>
              <a:t>Q: My client’s attorney allowed for the client’s surviving spouse to withdraw all of the assets of a trust upon the client’s death and named the trust as the primary beneficiary of the client’s IRA.  Is this a see-through trust?</a:t>
            </a:r>
          </a:p>
          <a:p>
            <a:pPr lvl="1">
              <a:buClr>
                <a:schemeClr val="tx1"/>
              </a:buClr>
              <a:buFont typeface="Arial" panose="020B0604020202020204" pitchFamily="34" charset="0"/>
              <a:buChar char="•"/>
            </a:pPr>
            <a:r>
              <a:rPr lang="en-US" altLang="en-US" sz="2000" b="1" dirty="0">
                <a:latin typeface="Avenir Next LT Pro (Headings)"/>
                <a:cs typeface="Times New Roman" panose="02020603050405020304" pitchFamily="18" charset="0"/>
              </a:rPr>
              <a:t>A: Even better!  An unlimited withdrawal trust allows for a spousal rollover to his or her own IRA</a:t>
            </a:r>
          </a:p>
          <a:p>
            <a:pPr lvl="1">
              <a:buClr>
                <a:schemeClr val="tx1"/>
              </a:buClr>
              <a:buFont typeface="Arial" panose="020B0604020202020204" pitchFamily="34" charset="0"/>
              <a:buChar char="•"/>
            </a:pPr>
            <a:endParaRPr lang="en-US" altLang="en-US" sz="2000" dirty="0">
              <a:latin typeface="Avenir Next LT Pro (Headings)"/>
              <a:cs typeface="Times New Roman" panose="02020603050405020304" pitchFamily="18" charset="0"/>
            </a:endParaRPr>
          </a:p>
          <a:p>
            <a:pPr lvl="1">
              <a:buClr>
                <a:schemeClr val="tx1"/>
              </a:buClr>
              <a:buFont typeface="Arial" panose="020B0604020202020204" pitchFamily="34" charset="0"/>
              <a:buChar char="•"/>
            </a:pPr>
            <a:r>
              <a:rPr lang="en-US" altLang="en-US" sz="2000" dirty="0">
                <a:latin typeface="Avenir Next LT Pro (Headings)"/>
                <a:cs typeface="Times New Roman" panose="02020603050405020304" pitchFamily="18" charset="0"/>
              </a:rPr>
              <a:t>Q: What if the client’s trust is a QTIP trust – does that allow for a spousal rollover?</a:t>
            </a:r>
          </a:p>
          <a:p>
            <a:pPr lvl="1">
              <a:buClr>
                <a:schemeClr val="tx1"/>
              </a:buClr>
              <a:buFont typeface="Arial" panose="020B0604020202020204" pitchFamily="34" charset="0"/>
              <a:buChar char="•"/>
            </a:pPr>
            <a:r>
              <a:rPr lang="en-US" altLang="en-US" sz="2000" b="1" dirty="0">
                <a:latin typeface="Avenir Next LT Pro (Headings)"/>
                <a:cs typeface="Times New Roman" panose="02020603050405020304" pitchFamily="18" charset="0"/>
              </a:rPr>
              <a:t>A: Negative.  That said – the spouse is an EDB, so assuming see-through treatment of the trust applies, the spouse can make withdrawals of the IRA over his or her lifetime.</a:t>
            </a:r>
          </a:p>
          <a:p>
            <a:pPr lvl="1">
              <a:buClr>
                <a:schemeClr val="tx1"/>
              </a:buClr>
              <a:buFont typeface="Arial" panose="020B0604020202020204" pitchFamily="34" charset="0"/>
              <a:buChar char="•"/>
            </a:pPr>
            <a:endParaRPr lang="en-US" altLang="en-US" sz="2000" b="1" dirty="0">
              <a:latin typeface="Avenir Next LT Pro (Headings)"/>
              <a:cs typeface="Times New Roman" panose="02020603050405020304" pitchFamily="18" charset="0"/>
            </a:endParaRPr>
          </a:p>
          <a:p>
            <a:pPr lvl="1">
              <a:buClr>
                <a:schemeClr val="tx1"/>
              </a:buClr>
              <a:buFont typeface="Arial" panose="020B0604020202020204" pitchFamily="34" charset="0"/>
              <a:buChar char="•"/>
            </a:pPr>
            <a:r>
              <a:rPr lang="en-US" altLang="en-US" sz="2000" dirty="0">
                <a:latin typeface="Avenir Next LT Pro (Headings)"/>
                <a:cs typeface="Times New Roman" panose="02020603050405020304" pitchFamily="18" charset="0"/>
              </a:rPr>
              <a:t>Q: Your advice is horrible and I am confused.  Who are the experts on the SECURE Act?</a:t>
            </a:r>
          </a:p>
          <a:p>
            <a:pPr lvl="1">
              <a:buClr>
                <a:schemeClr val="tx1"/>
              </a:buClr>
              <a:buFont typeface="Arial" panose="020B0604020202020204" pitchFamily="34" charset="0"/>
              <a:buChar char="•"/>
            </a:pPr>
            <a:r>
              <a:rPr lang="en-US" altLang="en-US" sz="2000" b="1" dirty="0">
                <a:latin typeface="Avenir Next LT Pro (Headings)"/>
                <a:cs typeface="Times New Roman" panose="02020603050405020304" pitchFamily="18" charset="0"/>
              </a:rPr>
              <a:t>A: Good – you’re paying attention.  However, for this guy’s money – Natalie B. Choate and Ed Slott.  If they wrote it and it deals with retirement assets, I trust it.</a:t>
            </a:r>
          </a:p>
          <a:p>
            <a:pPr lvl="1">
              <a:buClr>
                <a:schemeClr val="tx1"/>
              </a:buClr>
              <a:buFont typeface="Arial" panose="020B0604020202020204" pitchFamily="34" charset="0"/>
              <a:buChar char="•"/>
            </a:pPr>
            <a:endParaRPr lang="en-US" altLang="en-US" sz="2000" dirty="0">
              <a:latin typeface="Avenir Next LT Pro (Headings)"/>
              <a:cs typeface="Times New Roman" panose="02020603050405020304" pitchFamily="18" charset="0"/>
            </a:endParaRPr>
          </a:p>
        </p:txBody>
      </p:sp>
    </p:spTree>
    <p:extLst>
      <p:ext uri="{BB962C8B-B14F-4D97-AF65-F5344CB8AC3E}">
        <p14:creationId xmlns:p14="http://schemas.microsoft.com/office/powerpoint/2010/main" val="12388012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52B99F1-B2DC-437E-A8A1-A57F2F29F8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55F8BA08-3E38-4B70-B93A-74F08E0922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684398"/>
            <a:ext cx="11167447" cy="520604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DBFAB64-7112-430F-8533-EEA819D8A1C6}"/>
              </a:ext>
            </a:extLst>
          </p:cNvPr>
          <p:cNvSpPr>
            <a:spLocks noGrp="1"/>
          </p:cNvSpPr>
          <p:nvPr>
            <p:ph type="title"/>
          </p:nvPr>
        </p:nvSpPr>
        <p:spPr>
          <a:xfrm>
            <a:off x="1045029" y="1092857"/>
            <a:ext cx="3669704" cy="4389120"/>
          </a:xfrm>
        </p:spPr>
        <p:txBody>
          <a:bodyPr>
            <a:normAutofit/>
          </a:bodyPr>
          <a:lstStyle/>
          <a:p>
            <a:r>
              <a:rPr lang="en-US" dirty="0"/>
              <a:t>The SECURE ACT – Potential Action items</a:t>
            </a:r>
          </a:p>
        </p:txBody>
      </p:sp>
      <p:sp>
        <p:nvSpPr>
          <p:cNvPr id="12" name="Rectangle 11">
            <a:extLst>
              <a:ext uri="{FF2B5EF4-FFF2-40B4-BE49-F238E27FC236}">
                <a16:creationId xmlns:a16="http://schemas.microsoft.com/office/drawing/2014/main" id="{357F1B33-79AB-4A71-8CEC-4546D709B8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2935374"/>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Content Placeholder 2">
            <a:extLst>
              <a:ext uri="{FF2B5EF4-FFF2-40B4-BE49-F238E27FC236}">
                <a16:creationId xmlns:a16="http://schemas.microsoft.com/office/drawing/2014/main" id="{E93E5B3D-7BAE-40EE-94C5-AB933E14B7F4}"/>
              </a:ext>
            </a:extLst>
          </p:cNvPr>
          <p:cNvSpPr>
            <a:spLocks noGrp="1"/>
          </p:cNvSpPr>
          <p:nvPr>
            <p:ph idx="1"/>
          </p:nvPr>
        </p:nvSpPr>
        <p:spPr>
          <a:xfrm>
            <a:off x="5572679" y="1092857"/>
            <a:ext cx="5670087" cy="4389120"/>
          </a:xfrm>
        </p:spPr>
        <p:txBody>
          <a:bodyPr anchor="ctr">
            <a:normAutofit/>
          </a:bodyPr>
          <a:lstStyle/>
          <a:p>
            <a:pPr>
              <a:lnSpc>
                <a:spcPct val="100000"/>
              </a:lnSpc>
            </a:pPr>
            <a:r>
              <a:rPr lang="en-US" sz="1100" dirty="0"/>
              <a:t>Revise beneficiary designation forms!!!</a:t>
            </a:r>
          </a:p>
          <a:p>
            <a:pPr>
              <a:lnSpc>
                <a:spcPct val="100000"/>
              </a:lnSpc>
            </a:pPr>
            <a:r>
              <a:rPr lang="en-US" sz="1100" dirty="0"/>
              <a:t>Do not have a person’s estate be a beneficiary – easy decision.</a:t>
            </a:r>
          </a:p>
          <a:p>
            <a:pPr lvl="1">
              <a:lnSpc>
                <a:spcPct val="100000"/>
              </a:lnSpc>
            </a:pPr>
            <a:r>
              <a:rPr lang="en-US" sz="1100" dirty="0"/>
              <a:t>Even if makes sense from RBD standpoint – have to probate to move to actual beneficiaries.  Time-consuming and expensive.  Don’t do it.</a:t>
            </a:r>
          </a:p>
          <a:p>
            <a:pPr>
              <a:lnSpc>
                <a:spcPct val="100000"/>
              </a:lnSpc>
            </a:pPr>
            <a:r>
              <a:rPr lang="en-US" sz="1100" dirty="0"/>
              <a:t>Revise wills and trusts that include provisions creating conduit or accumulation trusts intended to hold IRAs and qualified plan benefits and preserve the stretch IRA or plan benefits while the plan holder is still alive.</a:t>
            </a:r>
          </a:p>
          <a:p>
            <a:pPr>
              <a:lnSpc>
                <a:spcPct val="100000"/>
              </a:lnSpc>
            </a:pPr>
            <a:r>
              <a:rPr lang="en-US" sz="1100" dirty="0"/>
              <a:t>Walk through the dispositive provisions of a trust with a client to determine if the trust qualifies as a see-through trust.</a:t>
            </a:r>
          </a:p>
          <a:p>
            <a:pPr>
              <a:lnSpc>
                <a:spcPct val="100000"/>
              </a:lnSpc>
            </a:pPr>
            <a:r>
              <a:rPr lang="en-US" sz="1100" dirty="0"/>
              <a:t>Rethink planning for the IRA or qualified plan account. </a:t>
            </a:r>
          </a:p>
          <a:p>
            <a:pPr lvl="1">
              <a:lnSpc>
                <a:spcPct val="100000"/>
              </a:lnSpc>
            </a:pPr>
            <a:r>
              <a:rPr lang="en-US" sz="1100" dirty="0"/>
              <a:t>This might include designating a charity as a beneficiary of the account and, perhaps, using life insurance to address the economic value of what is given to charity. </a:t>
            </a:r>
          </a:p>
          <a:p>
            <a:pPr lvl="1">
              <a:lnSpc>
                <a:spcPct val="100000"/>
              </a:lnSpc>
            </a:pPr>
            <a:r>
              <a:rPr lang="en-US" sz="1100" dirty="0"/>
              <a:t>Another possible alternative is paying the IRA or plan balance to a Charitable Remainder Trust (“CRT”) on death that will stretch out the distributions to the beneficiary of the CRT over that beneficiary’s lifetime under the CRT rules. That plan might be paired with a life insurance trust to replace the assets ultimately passing to charity under the CRT requirements.</a:t>
            </a:r>
          </a:p>
        </p:txBody>
      </p:sp>
    </p:spTree>
    <p:extLst>
      <p:ext uri="{BB962C8B-B14F-4D97-AF65-F5344CB8AC3E}">
        <p14:creationId xmlns:p14="http://schemas.microsoft.com/office/powerpoint/2010/main" val="23509936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4CE5841-C184-4A70-A609-5FE4A50783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4CD4475-87F4-4E3B-A5D8-7FD0CCC73D9C}"/>
              </a:ext>
            </a:extLst>
          </p:cNvPr>
          <p:cNvSpPr>
            <a:spLocks noGrp="1"/>
          </p:cNvSpPr>
          <p:nvPr>
            <p:ph type="title"/>
          </p:nvPr>
        </p:nvSpPr>
        <p:spPr>
          <a:xfrm>
            <a:off x="841248" y="1683169"/>
            <a:ext cx="4068849" cy="4148586"/>
          </a:xfrm>
        </p:spPr>
        <p:txBody>
          <a:bodyPr anchor="t">
            <a:normAutofit/>
          </a:bodyPr>
          <a:lstStyle/>
          <a:p>
            <a:r>
              <a:rPr lang="en-US" sz="4800" dirty="0"/>
              <a:t>But wait – there’s more:</a:t>
            </a:r>
            <a:br>
              <a:rPr lang="en-US" sz="4800" dirty="0"/>
            </a:br>
            <a:r>
              <a:rPr lang="en-US" sz="4800" dirty="0"/>
              <a:t>SECURE Act 2.0</a:t>
            </a:r>
          </a:p>
        </p:txBody>
      </p:sp>
      <p:sp>
        <p:nvSpPr>
          <p:cNvPr id="3" name="Content Placeholder 2">
            <a:extLst>
              <a:ext uri="{FF2B5EF4-FFF2-40B4-BE49-F238E27FC236}">
                <a16:creationId xmlns:a16="http://schemas.microsoft.com/office/drawing/2014/main" id="{0276488A-B263-4F29-84C8-3A7246767E25}"/>
              </a:ext>
            </a:extLst>
          </p:cNvPr>
          <p:cNvSpPr>
            <a:spLocks noGrp="1"/>
          </p:cNvSpPr>
          <p:nvPr>
            <p:ph idx="1"/>
          </p:nvPr>
        </p:nvSpPr>
        <p:spPr>
          <a:xfrm>
            <a:off x="5532504" y="1683170"/>
            <a:ext cx="5818248" cy="4148585"/>
          </a:xfrm>
        </p:spPr>
        <p:txBody>
          <a:bodyPr>
            <a:normAutofit/>
          </a:bodyPr>
          <a:lstStyle/>
          <a:p>
            <a:r>
              <a:rPr lang="en-US" sz="2000" dirty="0"/>
              <a:t>House of Representatives passed on March 29</a:t>
            </a:r>
          </a:p>
          <a:p>
            <a:r>
              <a:rPr lang="en-US" sz="2000" dirty="0"/>
              <a:t>Age 72 RMD age goes up!</a:t>
            </a:r>
          </a:p>
          <a:p>
            <a:r>
              <a:rPr lang="en-US" sz="2000" dirty="0"/>
              <a:t>Additional contributions allowed for 62-65 year olds</a:t>
            </a:r>
          </a:p>
          <a:p>
            <a:r>
              <a:rPr lang="en-US" sz="2000" dirty="0"/>
              <a:t>Allows Roth elections for SEPs and SIMPLEs</a:t>
            </a:r>
          </a:p>
          <a:p>
            <a:r>
              <a:rPr lang="en-US" sz="2000" dirty="0"/>
              <a:t>Not law – likely more changes ahead</a:t>
            </a:r>
          </a:p>
          <a:p>
            <a:endParaRPr lang="en-US" sz="2000" dirty="0"/>
          </a:p>
          <a:p>
            <a:endParaRPr lang="en-US" sz="2000" dirty="0"/>
          </a:p>
          <a:p>
            <a:endParaRPr lang="en-US" sz="2000" dirty="0"/>
          </a:p>
        </p:txBody>
      </p:sp>
      <p:sp>
        <p:nvSpPr>
          <p:cNvPr id="10" name="Rectangle 9">
            <a:extLst>
              <a:ext uri="{FF2B5EF4-FFF2-40B4-BE49-F238E27FC236}">
                <a16:creationId xmlns:a16="http://schemas.microsoft.com/office/drawing/2014/main" id="{CD1AAA2C-FBBE-42AA-B869-31D524B765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6112341"/>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5F937BBF-9326-4230-AB1B-F1795E3505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916936" y="4000284"/>
            <a:ext cx="54864" cy="42062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419212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06CE56-3881-4ADA-8CEF-D18B02C24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79F3C543-62EC-4433-9C93-A2CD8764E9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5" name="Freeform: Shape 1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7" name="Freeform: Shape 1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7550C0E-0AEF-47DD-B2F7-B9526CE57A61}"/>
              </a:ext>
            </a:extLst>
          </p:cNvPr>
          <p:cNvSpPr>
            <a:spLocks noGrp="1"/>
          </p:cNvSpPr>
          <p:nvPr>
            <p:ph type="title"/>
          </p:nvPr>
        </p:nvSpPr>
        <p:spPr>
          <a:xfrm>
            <a:off x="477981" y="1122363"/>
            <a:ext cx="4023360" cy="3204134"/>
          </a:xfrm>
        </p:spPr>
        <p:txBody>
          <a:bodyPr vert="horz" lIns="91440" tIns="45720" rIns="91440" bIns="45720" rtlCol="0" anchor="b">
            <a:normAutofit/>
          </a:bodyPr>
          <a:lstStyle/>
          <a:p>
            <a:r>
              <a:rPr lang="en-US" sz="4800" dirty="0"/>
              <a:t>QUESTIONS?</a:t>
            </a:r>
          </a:p>
        </p:txBody>
      </p:sp>
      <p:sp>
        <p:nvSpPr>
          <p:cNvPr id="19" name="Rectangle 1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6" name="Graphic 5" descr="Question mark">
            <a:extLst>
              <a:ext uri="{FF2B5EF4-FFF2-40B4-BE49-F238E27FC236}">
                <a16:creationId xmlns:a16="http://schemas.microsoft.com/office/drawing/2014/main" id="{8FC654FD-7676-42BE-5BC9-C5D854490DC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891084" y="625684"/>
            <a:ext cx="5455380" cy="5455380"/>
          </a:xfrm>
          <a:prstGeom prst="rect">
            <a:avLst/>
          </a:prstGeom>
        </p:spPr>
      </p:pic>
    </p:spTree>
    <p:extLst>
      <p:ext uri="{BB962C8B-B14F-4D97-AF65-F5344CB8AC3E}">
        <p14:creationId xmlns:p14="http://schemas.microsoft.com/office/powerpoint/2010/main" val="3878644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iterate>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700"/>
                                        <p:tgtEl>
                                          <p:spTgt spid="6"/>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8">
            <a:extLst>
              <a:ext uri="{FF2B5EF4-FFF2-40B4-BE49-F238E27FC236}">
                <a16:creationId xmlns:a16="http://schemas.microsoft.com/office/drawing/2014/main" id="{2D6FBB9D-1CAA-4D05-AB33-BABDFE17B8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23" name="Rectangle 10">
            <a:extLst>
              <a:ext uri="{FF2B5EF4-FFF2-40B4-BE49-F238E27FC236}">
                <a16:creationId xmlns:a16="http://schemas.microsoft.com/office/drawing/2014/main" id="{04727B71-B4B6-4823-80A1-68C40B475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4" name="Rectangle 12">
            <a:extLst>
              <a:ext uri="{FF2B5EF4-FFF2-40B4-BE49-F238E27FC236}">
                <a16:creationId xmlns:a16="http://schemas.microsoft.com/office/drawing/2014/main" id="{79A6DB05-9FB5-4B07-8675-74C23D4FD8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25" name="Rectangle 14">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6" name="Freeform: Shape 16">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27" name="Freeform: Shape 18">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DE8BA14-65A3-4266-8E33-0D899C0C7E39}"/>
              </a:ext>
            </a:extLst>
          </p:cNvPr>
          <p:cNvSpPr>
            <a:spLocks noGrp="1"/>
          </p:cNvSpPr>
          <p:nvPr>
            <p:ph type="title"/>
          </p:nvPr>
        </p:nvSpPr>
        <p:spPr>
          <a:xfrm>
            <a:off x="621792" y="1161288"/>
            <a:ext cx="3602736" cy="4526280"/>
          </a:xfrm>
        </p:spPr>
        <p:txBody>
          <a:bodyPr vert="horz" lIns="91440" tIns="45720" rIns="91440" bIns="45720" rtlCol="0" anchor="ctr">
            <a:normAutofit/>
          </a:bodyPr>
          <a:lstStyle/>
          <a:p>
            <a:r>
              <a:rPr lang="en-US" sz="4000" dirty="0"/>
              <a:t>Estate Planning Basics– Part Two</a:t>
            </a:r>
          </a:p>
        </p:txBody>
      </p:sp>
      <p:sp>
        <p:nvSpPr>
          <p:cNvPr id="21" name="Rectangle 20">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Content Placeholder 2">
            <a:extLst>
              <a:ext uri="{FF2B5EF4-FFF2-40B4-BE49-F238E27FC236}">
                <a16:creationId xmlns:a16="http://schemas.microsoft.com/office/drawing/2014/main" id="{B3CA3633-5379-42E1-8CE8-5D715D40F070}"/>
              </a:ext>
            </a:extLst>
          </p:cNvPr>
          <p:cNvSpPr txBox="1">
            <a:spLocks/>
          </p:cNvSpPr>
          <p:nvPr/>
        </p:nvSpPr>
        <p:spPr>
          <a:xfrm>
            <a:off x="5434149" y="932688"/>
            <a:ext cx="5916603" cy="4992624"/>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indent="-228600" defTabSz="914400">
              <a:buFont typeface="Arial" panose="020B0604020202020204" pitchFamily="34" charset="0"/>
              <a:buChar char="•"/>
            </a:pPr>
            <a:r>
              <a:rPr lang="en-US" sz="1400" dirty="0">
                <a:solidFill>
                  <a:schemeClr val="tx1"/>
                </a:solidFill>
              </a:rPr>
              <a:t>What do the documents in an estate plan look like?</a:t>
            </a:r>
          </a:p>
          <a:p>
            <a:pPr lvl="1" indent="-228600" defTabSz="914400">
              <a:buFont typeface="Arial" panose="020B0604020202020204" pitchFamily="34" charset="0"/>
              <a:buChar char="•"/>
            </a:pPr>
            <a:r>
              <a:rPr lang="en-US" sz="1400" dirty="0">
                <a:solidFill>
                  <a:schemeClr val="tx1"/>
                </a:solidFill>
              </a:rPr>
              <a:t>Testamentary Instrument(s)</a:t>
            </a:r>
          </a:p>
          <a:p>
            <a:pPr lvl="2" indent="-228600" defTabSz="914400">
              <a:buFont typeface="Arial" panose="020B0604020202020204" pitchFamily="34" charset="0"/>
              <a:buChar char="•"/>
            </a:pPr>
            <a:r>
              <a:rPr lang="en-US" dirty="0">
                <a:solidFill>
                  <a:schemeClr val="tx1"/>
                </a:solidFill>
              </a:rPr>
              <a:t>Last Will and Testament</a:t>
            </a:r>
          </a:p>
          <a:p>
            <a:pPr lvl="2" indent="-228600" defTabSz="914400">
              <a:buFont typeface="Arial" panose="020B0604020202020204" pitchFamily="34" charset="0"/>
              <a:buChar char="•"/>
            </a:pPr>
            <a:r>
              <a:rPr lang="en-US" dirty="0">
                <a:solidFill>
                  <a:schemeClr val="tx1"/>
                </a:solidFill>
              </a:rPr>
              <a:t>Revocable Trust </a:t>
            </a:r>
          </a:p>
          <a:p>
            <a:pPr lvl="3" indent="-228600" defTabSz="914400">
              <a:buFont typeface="Arial" panose="020B0604020202020204" pitchFamily="34" charset="0"/>
              <a:buChar char="•"/>
            </a:pPr>
            <a:r>
              <a:rPr lang="en-US" sz="1400" u="sng" dirty="0">
                <a:solidFill>
                  <a:schemeClr val="tx1"/>
                </a:solidFill>
              </a:rPr>
              <a:t>MAKE SURE IT IS FUNDED!!!</a:t>
            </a:r>
          </a:p>
          <a:p>
            <a:pPr lvl="2" indent="-228600" defTabSz="914400">
              <a:buFont typeface="Arial" panose="020B0604020202020204" pitchFamily="34" charset="0"/>
              <a:buChar char="•"/>
            </a:pPr>
            <a:r>
              <a:rPr lang="en-US" dirty="0">
                <a:solidFill>
                  <a:schemeClr val="tx1"/>
                </a:solidFill>
              </a:rPr>
              <a:t>Other trusts – ILITs, GRATs, CRTs</a:t>
            </a:r>
          </a:p>
          <a:p>
            <a:pPr lvl="1" indent="-228600" defTabSz="914400">
              <a:buFont typeface="Arial" panose="020B0604020202020204" pitchFamily="34" charset="0"/>
              <a:buChar char="•"/>
            </a:pPr>
            <a:r>
              <a:rPr lang="en-US" sz="1400" dirty="0">
                <a:solidFill>
                  <a:schemeClr val="tx1"/>
                </a:solidFill>
              </a:rPr>
              <a:t>Financial Powers of Attorney</a:t>
            </a:r>
          </a:p>
          <a:p>
            <a:pPr lvl="2" indent="-228600" defTabSz="914400">
              <a:buFont typeface="Arial" panose="020B0604020202020204" pitchFamily="34" charset="0"/>
              <a:buChar char="•"/>
            </a:pPr>
            <a:r>
              <a:rPr lang="en-US" dirty="0">
                <a:solidFill>
                  <a:schemeClr val="tx1"/>
                </a:solidFill>
              </a:rPr>
              <a:t>Durable Financial Power of Attorney</a:t>
            </a:r>
          </a:p>
          <a:p>
            <a:pPr lvl="2" indent="-228600" defTabSz="914400">
              <a:buFont typeface="Arial" panose="020B0604020202020204" pitchFamily="34" charset="0"/>
              <a:buChar char="•"/>
            </a:pPr>
            <a:r>
              <a:rPr lang="en-US" dirty="0">
                <a:solidFill>
                  <a:schemeClr val="tx1"/>
                </a:solidFill>
              </a:rPr>
              <a:t>Homestead Power of Attorney (Kansas only)</a:t>
            </a:r>
          </a:p>
          <a:p>
            <a:pPr lvl="1" indent="-228600" defTabSz="914400">
              <a:buFont typeface="Arial" panose="020B0604020202020204" pitchFamily="34" charset="0"/>
              <a:buChar char="•"/>
            </a:pPr>
            <a:r>
              <a:rPr lang="en-US" sz="1400" dirty="0">
                <a:solidFill>
                  <a:schemeClr val="tx1"/>
                </a:solidFill>
              </a:rPr>
              <a:t>Medical Directives</a:t>
            </a:r>
          </a:p>
          <a:p>
            <a:pPr lvl="2" indent="-228600" defTabSz="914400">
              <a:buFont typeface="Arial" panose="020B0604020202020204" pitchFamily="34" charset="0"/>
              <a:buChar char="•"/>
            </a:pPr>
            <a:r>
              <a:rPr lang="en-US" dirty="0">
                <a:solidFill>
                  <a:schemeClr val="tx1"/>
                </a:solidFill>
              </a:rPr>
              <a:t>Medical Power of Attorney</a:t>
            </a:r>
          </a:p>
          <a:p>
            <a:pPr lvl="2" indent="-228600" defTabSz="914400">
              <a:buFont typeface="Arial" panose="020B0604020202020204" pitchFamily="34" charset="0"/>
              <a:buChar char="•"/>
            </a:pPr>
            <a:r>
              <a:rPr lang="en-US" dirty="0">
                <a:solidFill>
                  <a:schemeClr val="tx1"/>
                </a:solidFill>
              </a:rPr>
              <a:t>HIPAA Authorization</a:t>
            </a:r>
          </a:p>
          <a:p>
            <a:pPr lvl="2" indent="-228600" defTabSz="914400">
              <a:buFont typeface="Arial" panose="020B0604020202020204" pitchFamily="34" charset="0"/>
              <a:buChar char="•"/>
            </a:pPr>
            <a:r>
              <a:rPr lang="en-US" dirty="0">
                <a:solidFill>
                  <a:schemeClr val="tx1"/>
                </a:solidFill>
              </a:rPr>
              <a:t>Living Will</a:t>
            </a:r>
          </a:p>
          <a:p>
            <a:pPr lvl="2" indent="-228600" defTabSz="914400">
              <a:buFont typeface="Arial" panose="020B0604020202020204" pitchFamily="34" charset="0"/>
              <a:buChar char="•"/>
            </a:pPr>
            <a:r>
              <a:rPr lang="en-US" dirty="0">
                <a:solidFill>
                  <a:schemeClr val="tx1"/>
                </a:solidFill>
              </a:rPr>
              <a:t>Do Not Resuscitate Order</a:t>
            </a:r>
          </a:p>
          <a:p>
            <a:pPr indent="-228600" defTabSz="914400">
              <a:buFont typeface="Arial" panose="020B0604020202020204" pitchFamily="34" charset="0"/>
              <a:buChar char="•"/>
            </a:pPr>
            <a:endParaRPr lang="en-US" sz="1400" dirty="0">
              <a:solidFill>
                <a:schemeClr val="tx1"/>
              </a:solidFill>
            </a:endParaRPr>
          </a:p>
          <a:p>
            <a:pPr indent="-228600" defTabSz="914400">
              <a:buFont typeface="Arial" panose="020B0604020202020204" pitchFamily="34" charset="0"/>
              <a:buChar char="•"/>
            </a:pPr>
            <a:endParaRPr lang="en-US" sz="1400" dirty="0">
              <a:solidFill>
                <a:schemeClr val="tx1"/>
              </a:solidFill>
            </a:endParaRPr>
          </a:p>
        </p:txBody>
      </p:sp>
    </p:spTree>
    <p:extLst>
      <p:ext uri="{BB962C8B-B14F-4D97-AF65-F5344CB8AC3E}">
        <p14:creationId xmlns:p14="http://schemas.microsoft.com/office/powerpoint/2010/main" val="2032341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E5E01B6D-D770-4B09-BB2C-4F3449C78A43}"/>
              </a:ext>
            </a:extLst>
          </p:cNvPr>
          <p:cNvSpPr>
            <a:spLocks noGrp="1" noChangeArrowheads="1"/>
          </p:cNvSpPr>
          <p:nvPr>
            <p:ph type="title"/>
          </p:nvPr>
        </p:nvSpPr>
        <p:spPr/>
        <p:txBody>
          <a:bodyPr/>
          <a:lstStyle/>
          <a:p>
            <a:r>
              <a:rPr lang="en-US" altLang="en-US" sz="3800" dirty="0"/>
              <a:t>Forms of Ownership</a:t>
            </a:r>
          </a:p>
        </p:txBody>
      </p:sp>
      <p:sp>
        <p:nvSpPr>
          <p:cNvPr id="14339" name="Rectangle 3">
            <a:extLst>
              <a:ext uri="{FF2B5EF4-FFF2-40B4-BE49-F238E27FC236}">
                <a16:creationId xmlns:a16="http://schemas.microsoft.com/office/drawing/2014/main" id="{9B521BD6-CA52-40DA-A51E-4418B8064BD4}"/>
              </a:ext>
            </a:extLst>
          </p:cNvPr>
          <p:cNvSpPr>
            <a:spLocks noGrp="1" noChangeArrowheads="1"/>
          </p:cNvSpPr>
          <p:nvPr>
            <p:ph idx="1"/>
          </p:nvPr>
        </p:nvSpPr>
        <p:spPr>
          <a:xfrm>
            <a:off x="2362200" y="1676400"/>
            <a:ext cx="8305800" cy="5181600"/>
          </a:xfrm>
        </p:spPr>
        <p:txBody>
          <a:bodyPr rtlCol="0">
            <a:normAutofit/>
          </a:bodyPr>
          <a:lstStyle/>
          <a:p>
            <a:pPr marL="609600" indent="-609600" defTabSz="457207" fontAlgn="auto">
              <a:lnSpc>
                <a:spcPct val="90000"/>
              </a:lnSpc>
              <a:spcAft>
                <a:spcPts val="0"/>
              </a:spcAft>
              <a:buClr>
                <a:schemeClr val="bg2">
                  <a:lumMod val="40000"/>
                  <a:lumOff val="60000"/>
                </a:schemeClr>
              </a:buClr>
              <a:buFont typeface="Wingdings" panose="05000000000000000000" pitchFamily="2" charset="2"/>
              <a:buNone/>
              <a:defRPr/>
            </a:pPr>
            <a:r>
              <a:rPr lang="en-US" altLang="en-US" sz="2500" dirty="0">
                <a:latin typeface="Avenir Next LT Pro (Body)"/>
              </a:rPr>
              <a:t>1.	</a:t>
            </a:r>
            <a:r>
              <a:rPr lang="en-US" altLang="en-US" sz="2500" u="sng" dirty="0">
                <a:latin typeface="Avenir Next LT Pro (Body)"/>
              </a:rPr>
              <a:t>Sole Ownership</a:t>
            </a:r>
          </a:p>
          <a:p>
            <a:pPr marL="990600" lvl="1" indent="-533400" defTabSz="457207" fontAlgn="auto">
              <a:lnSpc>
                <a:spcPct val="90000"/>
              </a:lnSpc>
              <a:spcAft>
                <a:spcPts val="0"/>
              </a:spcAft>
              <a:buClr>
                <a:schemeClr val="bg2">
                  <a:lumMod val="40000"/>
                  <a:lumOff val="60000"/>
                </a:schemeClr>
              </a:buClr>
              <a:buFontTx/>
              <a:buChar char="•"/>
              <a:defRPr/>
            </a:pPr>
            <a:r>
              <a:rPr lang="en-US" altLang="en-US" sz="2100" dirty="0">
                <a:latin typeface="Avenir Next LT Pro (Body)"/>
              </a:rPr>
              <a:t>This will cause assets to be distributed under intestate succession or will of decedent</a:t>
            </a:r>
          </a:p>
          <a:p>
            <a:pPr marL="990600" lvl="1" indent="-533400" defTabSz="457207" fontAlgn="auto">
              <a:lnSpc>
                <a:spcPct val="90000"/>
              </a:lnSpc>
              <a:spcAft>
                <a:spcPts val="0"/>
              </a:spcAft>
              <a:buClr>
                <a:schemeClr val="bg2">
                  <a:lumMod val="40000"/>
                  <a:lumOff val="60000"/>
                </a:schemeClr>
              </a:buClr>
              <a:buFontTx/>
              <a:buChar char="•"/>
              <a:defRPr/>
            </a:pPr>
            <a:r>
              <a:rPr lang="en-US" altLang="en-US" sz="2100" dirty="0">
                <a:latin typeface="Avenir Next LT Pro (Body)"/>
              </a:rPr>
              <a:t>Probate needed</a:t>
            </a:r>
          </a:p>
          <a:p>
            <a:pPr marL="609600" indent="-609600" defTabSz="457207" fontAlgn="auto">
              <a:lnSpc>
                <a:spcPct val="90000"/>
              </a:lnSpc>
              <a:spcAft>
                <a:spcPts val="0"/>
              </a:spcAft>
              <a:buClr>
                <a:schemeClr val="bg2">
                  <a:lumMod val="40000"/>
                  <a:lumOff val="60000"/>
                </a:schemeClr>
              </a:buClr>
              <a:buFont typeface="Wingdings" panose="05000000000000000000" pitchFamily="2" charset="2"/>
              <a:buNone/>
              <a:defRPr/>
            </a:pPr>
            <a:r>
              <a:rPr lang="en-US" altLang="en-US" sz="2500" dirty="0">
                <a:latin typeface="Avenir Next LT Pro (Body)"/>
              </a:rPr>
              <a:t>2.	</a:t>
            </a:r>
            <a:r>
              <a:rPr lang="en-US" altLang="en-US" sz="2500" u="sng" dirty="0">
                <a:latin typeface="Avenir Next LT Pro (Body)"/>
              </a:rPr>
              <a:t>Tenants in Common</a:t>
            </a:r>
          </a:p>
          <a:p>
            <a:pPr marL="990600" lvl="1" indent="-533400" defTabSz="457207" fontAlgn="auto">
              <a:lnSpc>
                <a:spcPct val="90000"/>
              </a:lnSpc>
              <a:spcAft>
                <a:spcPts val="0"/>
              </a:spcAft>
              <a:buClr>
                <a:schemeClr val="bg2">
                  <a:lumMod val="40000"/>
                  <a:lumOff val="60000"/>
                </a:schemeClr>
              </a:buClr>
              <a:buFontTx/>
              <a:buChar char="•"/>
              <a:defRPr/>
            </a:pPr>
            <a:r>
              <a:rPr lang="en-US" altLang="en-US" sz="2100" dirty="0">
                <a:latin typeface="Avenir Next LT Pro (Body)"/>
              </a:rPr>
              <a:t>Decedent’s share of asset will be distributed in the same manner as sole ownership</a:t>
            </a:r>
          </a:p>
          <a:p>
            <a:pPr marL="990600" lvl="1" indent="-533400" defTabSz="457207" fontAlgn="auto">
              <a:lnSpc>
                <a:spcPct val="90000"/>
              </a:lnSpc>
              <a:spcAft>
                <a:spcPts val="0"/>
              </a:spcAft>
              <a:buClr>
                <a:schemeClr val="bg2">
                  <a:lumMod val="40000"/>
                  <a:lumOff val="60000"/>
                </a:schemeClr>
              </a:buClr>
              <a:buFontTx/>
              <a:buChar char="•"/>
              <a:defRPr/>
            </a:pPr>
            <a:r>
              <a:rPr lang="en-US" altLang="en-US" sz="2100" dirty="0">
                <a:latin typeface="Avenir Next LT Pro (Body)"/>
              </a:rPr>
              <a:t>Probate needed</a:t>
            </a:r>
          </a:p>
          <a:p>
            <a:pPr marL="990600" lvl="1" indent="-533400" defTabSz="457207" fontAlgn="auto">
              <a:lnSpc>
                <a:spcPct val="90000"/>
              </a:lnSpc>
              <a:spcAft>
                <a:spcPts val="0"/>
              </a:spcAft>
              <a:buClr>
                <a:schemeClr val="bg2">
                  <a:lumMod val="40000"/>
                  <a:lumOff val="60000"/>
                </a:schemeClr>
              </a:buClr>
              <a:buFontTx/>
              <a:buChar char="•"/>
              <a:defRPr/>
            </a:pPr>
            <a:r>
              <a:rPr lang="en-US" altLang="en-US" sz="2100" dirty="0">
                <a:latin typeface="Avenir Next LT Pro (Body)"/>
              </a:rPr>
              <a:t>Creditors of owner can only attach that owner’s interest</a:t>
            </a:r>
          </a:p>
          <a:p>
            <a:pPr marL="609600" indent="-609600" defTabSz="457207" fontAlgn="auto">
              <a:lnSpc>
                <a:spcPct val="90000"/>
              </a:lnSpc>
              <a:spcAft>
                <a:spcPts val="0"/>
              </a:spcAft>
              <a:buClr>
                <a:schemeClr val="bg2">
                  <a:lumMod val="40000"/>
                  <a:lumOff val="60000"/>
                </a:schemeClr>
              </a:buClr>
              <a:buFont typeface="Wingdings" panose="05000000000000000000" pitchFamily="2" charset="2"/>
              <a:buNone/>
              <a:defRPr/>
            </a:pPr>
            <a:r>
              <a:rPr lang="en-US" altLang="en-US" sz="2500" dirty="0">
                <a:latin typeface="Avenir Next LT Pro (Body)"/>
              </a:rPr>
              <a:t>3.	</a:t>
            </a:r>
            <a:r>
              <a:rPr lang="en-US" altLang="en-US" sz="2500" u="sng" dirty="0">
                <a:latin typeface="Avenir Next LT Pro (Body)"/>
              </a:rPr>
              <a:t>Joint Tenants With Right of Survivorship</a:t>
            </a:r>
          </a:p>
          <a:p>
            <a:pPr marL="990600" lvl="1" indent="-533400" defTabSz="457207" fontAlgn="auto">
              <a:lnSpc>
                <a:spcPct val="90000"/>
              </a:lnSpc>
              <a:spcAft>
                <a:spcPts val="0"/>
              </a:spcAft>
              <a:buClr>
                <a:schemeClr val="bg2">
                  <a:lumMod val="40000"/>
                  <a:lumOff val="60000"/>
                </a:schemeClr>
              </a:buClr>
              <a:buFontTx/>
              <a:buChar char="•"/>
              <a:defRPr/>
            </a:pPr>
            <a:r>
              <a:rPr lang="en-US" altLang="en-US" sz="2000" dirty="0">
                <a:latin typeface="Avenir Next LT Pro (Body)"/>
              </a:rPr>
              <a:t>This property will be distributed outside will or trust to surviving joint tenant</a:t>
            </a:r>
          </a:p>
          <a:p>
            <a:pPr marL="990600" lvl="1" indent="-533400" defTabSz="457207" fontAlgn="auto">
              <a:lnSpc>
                <a:spcPct val="90000"/>
              </a:lnSpc>
              <a:spcAft>
                <a:spcPts val="0"/>
              </a:spcAft>
              <a:buClr>
                <a:schemeClr val="bg2">
                  <a:lumMod val="40000"/>
                  <a:lumOff val="60000"/>
                </a:schemeClr>
              </a:buClr>
              <a:buFontTx/>
              <a:buChar char="•"/>
              <a:defRPr/>
            </a:pPr>
            <a:r>
              <a:rPr lang="en-US" altLang="en-US" sz="2000" dirty="0">
                <a:latin typeface="Avenir Next LT Pro (Body)"/>
              </a:rPr>
              <a:t>No probate needed</a:t>
            </a:r>
          </a:p>
          <a:p>
            <a:pPr marL="990600" lvl="1" indent="-533400" defTabSz="457207" fontAlgn="auto">
              <a:lnSpc>
                <a:spcPct val="90000"/>
              </a:lnSpc>
              <a:spcAft>
                <a:spcPts val="0"/>
              </a:spcAft>
              <a:buClr>
                <a:schemeClr val="bg2">
                  <a:lumMod val="40000"/>
                  <a:lumOff val="60000"/>
                </a:schemeClr>
              </a:buClr>
              <a:buFontTx/>
              <a:buChar char="•"/>
              <a:defRPr/>
            </a:pPr>
            <a:r>
              <a:rPr lang="en-US" altLang="en-US" sz="2000" dirty="0">
                <a:latin typeface="Avenir Next LT Pro (Body)"/>
              </a:rPr>
              <a:t>Creditors of any owner can attach asset.</a:t>
            </a:r>
          </a:p>
        </p:txBody>
      </p:sp>
    </p:spTree>
    <p:extLst>
      <p:ext uri="{BB962C8B-B14F-4D97-AF65-F5344CB8AC3E}">
        <p14:creationId xmlns:p14="http://schemas.microsoft.com/office/powerpoint/2010/main" val="1955754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F0F44427-A1DA-48C7-8080-5FE3603E0FDD}"/>
              </a:ext>
            </a:extLst>
          </p:cNvPr>
          <p:cNvSpPr>
            <a:spLocks noGrp="1" noChangeArrowheads="1"/>
          </p:cNvSpPr>
          <p:nvPr>
            <p:ph type="title"/>
          </p:nvPr>
        </p:nvSpPr>
        <p:spPr/>
        <p:txBody>
          <a:bodyPr/>
          <a:lstStyle/>
          <a:p>
            <a:r>
              <a:rPr lang="en-US" altLang="en-US" sz="3800" dirty="0"/>
              <a:t>Forms of Ownership</a:t>
            </a:r>
          </a:p>
        </p:txBody>
      </p:sp>
      <p:sp>
        <p:nvSpPr>
          <p:cNvPr id="20483" name="Rectangle 3">
            <a:extLst>
              <a:ext uri="{FF2B5EF4-FFF2-40B4-BE49-F238E27FC236}">
                <a16:creationId xmlns:a16="http://schemas.microsoft.com/office/drawing/2014/main" id="{1D106CBB-6516-4FEA-8E93-ED808C63C12B}"/>
              </a:ext>
            </a:extLst>
          </p:cNvPr>
          <p:cNvSpPr>
            <a:spLocks noGrp="1" noChangeArrowheads="1"/>
          </p:cNvSpPr>
          <p:nvPr>
            <p:ph idx="1"/>
          </p:nvPr>
        </p:nvSpPr>
        <p:spPr>
          <a:xfrm>
            <a:off x="2362200" y="1600200"/>
            <a:ext cx="8305800" cy="5257800"/>
          </a:xfrm>
        </p:spPr>
        <p:txBody>
          <a:bodyPr/>
          <a:lstStyle/>
          <a:p>
            <a:pPr marL="609600" indent="-609600">
              <a:buFont typeface="Wingdings" panose="05000000000000000000" pitchFamily="2" charset="2"/>
              <a:buNone/>
            </a:pPr>
            <a:r>
              <a:rPr lang="en-US" altLang="en-US" sz="2500" dirty="0">
                <a:latin typeface="Avenir Next LT Pro (Body)"/>
              </a:rPr>
              <a:t>4.	</a:t>
            </a:r>
            <a:r>
              <a:rPr lang="en-US" altLang="en-US" sz="2500" u="sng" dirty="0">
                <a:latin typeface="Avenir Next LT Pro (Body)"/>
              </a:rPr>
              <a:t>Ownership in Trust</a:t>
            </a:r>
          </a:p>
          <a:p>
            <a:pPr marL="990600" lvl="1" indent="-533400">
              <a:buFontTx/>
              <a:buChar char="•"/>
            </a:pPr>
            <a:r>
              <a:rPr lang="en-US" altLang="en-US" sz="2000" dirty="0">
                <a:latin typeface="Avenir Next LT Pro (Body)"/>
              </a:rPr>
              <a:t>Property will be distributed as provided in Trust document</a:t>
            </a:r>
          </a:p>
          <a:p>
            <a:pPr marL="990600" lvl="1" indent="-533400">
              <a:buFontTx/>
              <a:buChar char="•"/>
            </a:pPr>
            <a:r>
              <a:rPr lang="en-US" altLang="en-US" sz="2000" dirty="0">
                <a:latin typeface="Avenir Next LT Pro (Body)"/>
              </a:rPr>
              <a:t>Avoids Probate</a:t>
            </a:r>
          </a:p>
          <a:p>
            <a:pPr marL="990600" lvl="1" indent="-533400">
              <a:buFontTx/>
              <a:buChar char="•"/>
            </a:pPr>
            <a:r>
              <a:rPr lang="en-US" altLang="en-US" sz="2000" dirty="0">
                <a:latin typeface="Avenir Next LT Pro (Body)"/>
              </a:rPr>
              <a:t>Can be protected from creditors of beneficiaries, except Grantor (in most cases).</a:t>
            </a:r>
          </a:p>
          <a:p>
            <a:pPr marL="609600" indent="-609600">
              <a:buFont typeface="Wingdings" panose="05000000000000000000" pitchFamily="2" charset="2"/>
              <a:buNone/>
            </a:pPr>
            <a:r>
              <a:rPr lang="en-US" altLang="en-US" sz="2500" dirty="0">
                <a:latin typeface="Avenir Next LT Pro (Body)"/>
              </a:rPr>
              <a:t>5.	</a:t>
            </a:r>
            <a:r>
              <a:rPr lang="en-US" altLang="en-US" sz="2500" u="sng" dirty="0">
                <a:latin typeface="Avenir Next LT Pro (Body)"/>
              </a:rPr>
              <a:t>Life Insurance, pensions and IRAs</a:t>
            </a:r>
          </a:p>
          <a:p>
            <a:pPr marL="990600" lvl="1" indent="-533400">
              <a:buFontTx/>
              <a:buChar char="•"/>
            </a:pPr>
            <a:r>
              <a:rPr lang="en-US" altLang="en-US" sz="2000" dirty="0">
                <a:latin typeface="Avenir Next LT Pro (Body)"/>
              </a:rPr>
              <a:t>have named beneficiaries</a:t>
            </a:r>
            <a:endParaRPr lang="en-US" altLang="en-US" sz="2100" u="sng" dirty="0">
              <a:latin typeface="Avenir Next LT Pro (Body)"/>
            </a:endParaRPr>
          </a:p>
          <a:p>
            <a:pPr marL="990600" lvl="1" indent="-533400">
              <a:buFontTx/>
              <a:buChar char="•"/>
            </a:pPr>
            <a:r>
              <a:rPr lang="en-US" altLang="en-US" sz="2000" dirty="0">
                <a:latin typeface="Avenir Next LT Pro (Body)"/>
              </a:rPr>
              <a:t>Creditors cannot attach while owner is alive</a:t>
            </a:r>
          </a:p>
          <a:p>
            <a:pPr marL="990600" lvl="1" indent="-533400">
              <a:buFontTx/>
              <a:buChar char="•"/>
            </a:pPr>
            <a:r>
              <a:rPr lang="en-US" altLang="en-US" sz="2000" dirty="0">
                <a:latin typeface="Avenir Next LT Pro (Body)"/>
              </a:rPr>
              <a:t>Avoids Probate</a:t>
            </a:r>
          </a:p>
          <a:p>
            <a:pPr marL="609600" indent="-609600">
              <a:buFont typeface="Wingdings" panose="05000000000000000000" pitchFamily="2" charset="2"/>
              <a:buNone/>
            </a:pPr>
            <a:r>
              <a:rPr lang="en-US" altLang="en-US" sz="2500" dirty="0">
                <a:latin typeface="Avenir Next LT Pro (Body)"/>
              </a:rPr>
              <a:t>6.	</a:t>
            </a:r>
            <a:r>
              <a:rPr lang="en-US" altLang="en-US" sz="2500" u="sng" dirty="0">
                <a:latin typeface="Avenir Next LT Pro (Body)"/>
              </a:rPr>
              <a:t>Transfer on Death Assets</a:t>
            </a:r>
          </a:p>
          <a:p>
            <a:pPr marL="990600" lvl="1" indent="-533400">
              <a:buFontTx/>
              <a:buChar char="•"/>
            </a:pPr>
            <a:r>
              <a:rPr lang="en-US" altLang="en-US" sz="2000" dirty="0">
                <a:latin typeface="Avenir Next LT Pro (Body)"/>
              </a:rPr>
              <a:t>Creditors cannot attach while owner is alive</a:t>
            </a:r>
            <a:endParaRPr lang="en-US" altLang="en-US" sz="2100" u="sng" dirty="0">
              <a:latin typeface="Avenir Next LT Pro (Body)"/>
            </a:endParaRPr>
          </a:p>
          <a:p>
            <a:pPr marL="990600" lvl="1" indent="-533400">
              <a:buFontTx/>
              <a:buChar char="•"/>
            </a:pPr>
            <a:r>
              <a:rPr lang="en-US" altLang="en-US" sz="2000" dirty="0">
                <a:latin typeface="Avenir Next LT Pro (Body)"/>
              </a:rPr>
              <a:t>Avoids Probate</a:t>
            </a:r>
          </a:p>
        </p:txBody>
      </p:sp>
    </p:spTree>
    <p:extLst>
      <p:ext uri="{BB962C8B-B14F-4D97-AF65-F5344CB8AC3E}">
        <p14:creationId xmlns:p14="http://schemas.microsoft.com/office/powerpoint/2010/main" val="1284910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B5416EBC-B41E-4F8A-BE9F-07301B682C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75" name="Rectangle 74">
            <a:extLst>
              <a:ext uri="{FF2B5EF4-FFF2-40B4-BE49-F238E27FC236}">
                <a16:creationId xmlns:a16="http://schemas.microsoft.com/office/drawing/2014/main" id="{AFF79527-C7F1-4E06-8126-A8E8C5FEBF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506" name="Rectangle 2">
            <a:extLst>
              <a:ext uri="{FF2B5EF4-FFF2-40B4-BE49-F238E27FC236}">
                <a16:creationId xmlns:a16="http://schemas.microsoft.com/office/drawing/2014/main" id="{EA8DE91B-4E32-4C15-B4A3-D9EDDED63DA6}"/>
              </a:ext>
            </a:extLst>
          </p:cNvPr>
          <p:cNvSpPr>
            <a:spLocks noGrp="1" noChangeArrowheads="1"/>
          </p:cNvSpPr>
          <p:nvPr>
            <p:ph type="title"/>
          </p:nvPr>
        </p:nvSpPr>
        <p:spPr>
          <a:xfrm>
            <a:off x="868680" y="1719072"/>
            <a:ext cx="3103427" cy="3520440"/>
          </a:xfrm>
        </p:spPr>
        <p:txBody>
          <a:bodyPr anchor="t">
            <a:normAutofit/>
          </a:bodyPr>
          <a:lstStyle/>
          <a:p>
            <a:r>
              <a:rPr lang="en-US" altLang="en-US" sz="3600" dirty="0"/>
              <a:t>Options for Avoiding Probate</a:t>
            </a:r>
          </a:p>
        </p:txBody>
      </p:sp>
      <p:sp>
        <p:nvSpPr>
          <p:cNvPr id="77" name="Rectangle 76">
            <a:extLst>
              <a:ext uri="{FF2B5EF4-FFF2-40B4-BE49-F238E27FC236}">
                <a16:creationId xmlns:a16="http://schemas.microsoft.com/office/drawing/2014/main" id="{55986208-8A53-4E92-9197-6B57BCCB2F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21508" name="Rectangle 3">
            <a:extLst>
              <a:ext uri="{FF2B5EF4-FFF2-40B4-BE49-F238E27FC236}">
                <a16:creationId xmlns:a16="http://schemas.microsoft.com/office/drawing/2014/main" id="{545AC865-0B77-E221-3A7F-685C3F4C2F9A}"/>
              </a:ext>
            </a:extLst>
          </p:cNvPr>
          <p:cNvGraphicFramePr>
            <a:graphicFrameLocks noGrp="1"/>
          </p:cNvGraphicFramePr>
          <p:nvPr>
            <p:ph idx="1"/>
            <p:extLst>
              <p:ext uri="{D42A27DB-BD31-4B8C-83A1-F6EECF244321}">
                <p14:modId xmlns:p14="http://schemas.microsoft.com/office/powerpoint/2010/main" val="165113976"/>
              </p:ext>
            </p:extLst>
          </p:nvPr>
        </p:nvGraphicFramePr>
        <p:xfrm>
          <a:off x="4727448" y="640080"/>
          <a:ext cx="6967728" cy="5577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6351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CBB2B1F0-0DD6-4744-9A46-7A344FB48E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530" name="Rectangle 2">
            <a:extLst>
              <a:ext uri="{FF2B5EF4-FFF2-40B4-BE49-F238E27FC236}">
                <a16:creationId xmlns:a16="http://schemas.microsoft.com/office/drawing/2014/main" id="{257B4F56-60DC-488E-9EF4-8478B80CEAA6}"/>
              </a:ext>
            </a:extLst>
          </p:cNvPr>
          <p:cNvSpPr>
            <a:spLocks noGrp="1" noChangeArrowheads="1"/>
          </p:cNvSpPr>
          <p:nvPr>
            <p:ph type="title"/>
          </p:nvPr>
        </p:nvSpPr>
        <p:spPr>
          <a:xfrm>
            <a:off x="841248" y="426720"/>
            <a:ext cx="10506456" cy="1919141"/>
          </a:xfrm>
        </p:spPr>
        <p:txBody>
          <a:bodyPr anchor="b">
            <a:normAutofit/>
          </a:bodyPr>
          <a:lstStyle/>
          <a:p>
            <a:r>
              <a:rPr lang="en-US" altLang="en-US" sz="6000" dirty="0"/>
              <a:t>Advantages of Will &amp; Trust</a:t>
            </a:r>
          </a:p>
        </p:txBody>
      </p:sp>
      <p:sp>
        <p:nvSpPr>
          <p:cNvPr id="75" name="Rectangle 74">
            <a:extLst>
              <a:ext uri="{FF2B5EF4-FFF2-40B4-BE49-F238E27FC236}">
                <a16:creationId xmlns:a16="http://schemas.microsoft.com/office/drawing/2014/main" id="{7A0B5DEA-ADF6-4BA5-9307-147F0A4685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8680" y="2898648"/>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7" name="Rectangle 76">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2783982"/>
            <a:ext cx="1873457" cy="1371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2531" name="Rectangle 3">
            <a:extLst>
              <a:ext uri="{FF2B5EF4-FFF2-40B4-BE49-F238E27FC236}">
                <a16:creationId xmlns:a16="http://schemas.microsoft.com/office/drawing/2014/main" id="{742B91A9-1055-4657-9BE5-6E8DAFF4E799}"/>
              </a:ext>
            </a:extLst>
          </p:cNvPr>
          <p:cNvSpPr>
            <a:spLocks noGrp="1" noChangeArrowheads="1"/>
          </p:cNvSpPr>
          <p:nvPr>
            <p:ph idx="1"/>
          </p:nvPr>
        </p:nvSpPr>
        <p:spPr>
          <a:xfrm>
            <a:off x="841248" y="3337269"/>
            <a:ext cx="10509504" cy="2905686"/>
          </a:xfrm>
        </p:spPr>
        <p:txBody>
          <a:bodyPr>
            <a:normAutofit/>
          </a:bodyPr>
          <a:lstStyle/>
          <a:p>
            <a:pPr>
              <a:buClr>
                <a:schemeClr val="tx1"/>
              </a:buClr>
            </a:pPr>
            <a:r>
              <a:rPr lang="en-US" altLang="en-US" sz="2000" dirty="0">
                <a:latin typeface="Avenir Next LT Pro (Body)"/>
              </a:rPr>
              <a:t>Avoid Distribution under Intestate Succession – Kansas Intestacy Laws</a:t>
            </a:r>
          </a:p>
          <a:p>
            <a:pPr lvl="1">
              <a:buClr>
                <a:schemeClr val="tx1"/>
              </a:buClr>
            </a:pPr>
            <a:r>
              <a:rPr lang="en-US" altLang="en-US" sz="2000" dirty="0">
                <a:latin typeface="Avenir Next LT Pro (Body)"/>
              </a:rPr>
              <a:t>Spouse Only-all to spouse</a:t>
            </a:r>
          </a:p>
          <a:p>
            <a:pPr lvl="1">
              <a:buClr>
                <a:schemeClr val="tx1"/>
              </a:buClr>
            </a:pPr>
            <a:r>
              <a:rPr lang="en-US" altLang="en-US" sz="2000" dirty="0">
                <a:latin typeface="Avenir Next LT Pro (Body)"/>
              </a:rPr>
              <a:t>Spouse and Children-½ to spouse and ½ to children</a:t>
            </a:r>
          </a:p>
          <a:p>
            <a:pPr lvl="1">
              <a:buClr>
                <a:schemeClr val="tx1"/>
              </a:buClr>
            </a:pPr>
            <a:r>
              <a:rPr lang="en-US" altLang="en-US" sz="2000" dirty="0">
                <a:latin typeface="Avenir Next LT Pro (Body)"/>
              </a:rPr>
              <a:t>Children Only- all to children</a:t>
            </a:r>
          </a:p>
        </p:txBody>
      </p:sp>
      <p:sp>
        <p:nvSpPr>
          <p:cNvPr id="22532" name="Rectangle 4">
            <a:extLst>
              <a:ext uri="{FF2B5EF4-FFF2-40B4-BE49-F238E27FC236}">
                <a16:creationId xmlns:a16="http://schemas.microsoft.com/office/drawing/2014/main" id="{3F875123-7E4C-4291-8868-BF4F164E0393}"/>
              </a:ext>
            </a:extLst>
          </p:cNvPr>
          <p:cNvSpPr>
            <a:spLocks noChangeArrowheads="1"/>
          </p:cNvSpPr>
          <p:nvPr/>
        </p:nvSpPr>
        <p:spPr bwMode="auto">
          <a:xfrm>
            <a:off x="1828800" y="5029200"/>
            <a:ext cx="86106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1" tIns="45715" rIns="91431" bIns="45715"/>
          <a:lstStyle>
            <a:lvl1pPr marL="342900" indent="-342900">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20000"/>
              </a:spcBef>
              <a:buClr>
                <a:schemeClr val="tx1"/>
              </a:buClr>
              <a:buSzPct val="70000"/>
              <a:buFont typeface="Wingdings" panose="05000000000000000000" pitchFamily="2" charset="2"/>
              <a:buChar char="Ø"/>
            </a:pPr>
            <a:r>
              <a:rPr lang="en-US" altLang="en-US" sz="2900" b="1" dirty="0">
                <a:latin typeface="Avenir Next LT Pro (Body)n"/>
              </a:rPr>
              <a:t>Biggest advantage</a:t>
            </a:r>
            <a:r>
              <a:rPr lang="en-US" altLang="en-US" sz="2900" dirty="0">
                <a:latin typeface="Avenir Next LT Pro (Body)n"/>
              </a:rPr>
              <a:t>: can designate recipient of assets</a:t>
            </a:r>
          </a:p>
        </p:txBody>
      </p:sp>
    </p:spTree>
    <p:extLst>
      <p:ext uri="{BB962C8B-B14F-4D97-AF65-F5344CB8AC3E}">
        <p14:creationId xmlns:p14="http://schemas.microsoft.com/office/powerpoint/2010/main" val="644976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6B52A-D2D3-4002-8CEA-E8C992DE5BC5}"/>
              </a:ext>
            </a:extLst>
          </p:cNvPr>
          <p:cNvSpPr>
            <a:spLocks noGrp="1"/>
          </p:cNvSpPr>
          <p:nvPr>
            <p:ph type="title"/>
          </p:nvPr>
        </p:nvSpPr>
        <p:spPr/>
        <p:txBody>
          <a:bodyPr>
            <a:normAutofit fontScale="90000"/>
          </a:bodyPr>
          <a:lstStyle/>
          <a:p>
            <a:r>
              <a:rPr lang="en-US" dirty="0"/>
              <a:t>Advisor Recommendation:</a:t>
            </a:r>
            <a:br>
              <a:rPr lang="en-US" dirty="0"/>
            </a:br>
            <a:r>
              <a:rPr lang="en-US" dirty="0"/>
              <a:t>Review Existing Estate Planning Documents</a:t>
            </a:r>
          </a:p>
        </p:txBody>
      </p:sp>
      <p:sp>
        <p:nvSpPr>
          <p:cNvPr id="3" name="Content Placeholder 2">
            <a:extLst>
              <a:ext uri="{FF2B5EF4-FFF2-40B4-BE49-F238E27FC236}">
                <a16:creationId xmlns:a16="http://schemas.microsoft.com/office/drawing/2014/main" id="{D0A40372-84ED-4806-8AAD-B23DFAEA3664}"/>
              </a:ext>
            </a:extLst>
          </p:cNvPr>
          <p:cNvSpPr>
            <a:spLocks noGrp="1"/>
          </p:cNvSpPr>
          <p:nvPr>
            <p:ph idx="1"/>
          </p:nvPr>
        </p:nvSpPr>
        <p:spPr/>
        <p:txBody>
          <a:bodyPr>
            <a:normAutofit fontScale="77500" lnSpcReduction="20000"/>
          </a:bodyPr>
          <a:lstStyle/>
          <a:p>
            <a:r>
              <a:rPr lang="en-US" dirty="0"/>
              <a:t>Review primary estate planning documents – wills, revocable trusts, and powers of attorney</a:t>
            </a:r>
          </a:p>
          <a:p>
            <a:r>
              <a:rPr lang="en-US" dirty="0"/>
              <a:t>Review titling of assets</a:t>
            </a:r>
          </a:p>
          <a:p>
            <a:r>
              <a:rPr lang="en-US" dirty="0"/>
              <a:t>Review state tax issues</a:t>
            </a:r>
          </a:p>
          <a:p>
            <a:r>
              <a:rPr lang="en-US" dirty="0"/>
              <a:t>Review existing irrevocable trusts</a:t>
            </a:r>
          </a:p>
          <a:p>
            <a:r>
              <a:rPr lang="en-US" dirty="0"/>
              <a:t>Review charitable estate planning documents</a:t>
            </a:r>
          </a:p>
          <a:p>
            <a:r>
              <a:rPr lang="en-US" dirty="0"/>
              <a:t>If no documents, recommend they seek qualified legal counsel to prepare an estate plan</a:t>
            </a:r>
          </a:p>
          <a:p>
            <a:r>
              <a:rPr lang="en-US" b="1" dirty="0"/>
              <a:t>Do </a:t>
            </a:r>
            <a:r>
              <a:rPr lang="en-US" b="1" u="sng" dirty="0"/>
              <a:t>not</a:t>
            </a:r>
            <a:r>
              <a:rPr lang="en-US" b="1" dirty="0"/>
              <a:t> offer legal advice</a:t>
            </a:r>
          </a:p>
        </p:txBody>
      </p:sp>
    </p:spTree>
    <p:extLst>
      <p:ext uri="{BB962C8B-B14F-4D97-AF65-F5344CB8AC3E}">
        <p14:creationId xmlns:p14="http://schemas.microsoft.com/office/powerpoint/2010/main" val="3770134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4" name="Rectangle 193">
            <a:extLst>
              <a:ext uri="{FF2B5EF4-FFF2-40B4-BE49-F238E27FC236}">
                <a16:creationId xmlns:a16="http://schemas.microsoft.com/office/drawing/2014/main" id="{2D6FBB9D-1CAA-4D05-AB33-BABDFE17B8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96" name="Rectangle 195">
            <a:extLst>
              <a:ext uri="{FF2B5EF4-FFF2-40B4-BE49-F238E27FC236}">
                <a16:creationId xmlns:a16="http://schemas.microsoft.com/office/drawing/2014/main" id="{04727B71-B4B6-4823-80A1-68C40B475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8" name="Rectangle 197">
            <a:extLst>
              <a:ext uri="{FF2B5EF4-FFF2-40B4-BE49-F238E27FC236}">
                <a16:creationId xmlns:a16="http://schemas.microsoft.com/office/drawing/2014/main" id="{79A6DB05-9FB5-4B07-8675-74C23D4FD8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200" name="Rectangle 199">
            <a:extLst>
              <a:ext uri="{FF2B5EF4-FFF2-40B4-BE49-F238E27FC236}">
                <a16:creationId xmlns:a16="http://schemas.microsoft.com/office/drawing/2014/main" id="{81E1224E-6618-482E-BE87-321A7FC1CD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38" name="Rectangle 2">
            <a:extLst>
              <a:ext uri="{FF2B5EF4-FFF2-40B4-BE49-F238E27FC236}">
                <a16:creationId xmlns:a16="http://schemas.microsoft.com/office/drawing/2014/main" id="{D3773A0F-B72E-45FB-A860-88F1F1223055}"/>
              </a:ext>
            </a:extLst>
          </p:cNvPr>
          <p:cNvSpPr>
            <a:spLocks noGrp="1" noChangeArrowheads="1"/>
          </p:cNvSpPr>
          <p:nvPr>
            <p:ph type="title"/>
          </p:nvPr>
        </p:nvSpPr>
        <p:spPr>
          <a:xfrm>
            <a:off x="659234" y="957447"/>
            <a:ext cx="3383280" cy="4943105"/>
          </a:xfrm>
        </p:spPr>
        <p:txBody>
          <a:bodyPr vert="horz" lIns="91440" tIns="45720" rIns="91440" bIns="45720" rtlCol="0" anchor="ctr">
            <a:normAutofit/>
          </a:bodyPr>
          <a:lstStyle/>
          <a:p>
            <a:pPr>
              <a:defRPr/>
            </a:pPr>
            <a:r>
              <a:rPr lang="en-US" altLang="en-US" sz="4000" dirty="0"/>
              <a:t>Federal Estate &amp; Gift Tax Exemptions </a:t>
            </a:r>
            <a:br>
              <a:rPr lang="en-US" altLang="en-US" sz="4000" dirty="0"/>
            </a:br>
            <a:r>
              <a:rPr lang="en-US" altLang="en-US" sz="4000" dirty="0"/>
              <a:t>(ATRA and TCJA)</a:t>
            </a:r>
          </a:p>
        </p:txBody>
      </p:sp>
      <p:sp>
        <p:nvSpPr>
          <p:cNvPr id="202" name="Rectangle 201">
            <a:extLst>
              <a:ext uri="{FF2B5EF4-FFF2-40B4-BE49-F238E27FC236}">
                <a16:creationId xmlns:a16="http://schemas.microsoft.com/office/drawing/2014/main" id="{066346BE-FDB4-4772-A696-0719490ABD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938126"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4" name="Rectangle 203">
            <a:extLst>
              <a:ext uri="{FF2B5EF4-FFF2-40B4-BE49-F238E27FC236}">
                <a16:creationId xmlns:a16="http://schemas.microsoft.com/office/drawing/2014/main" id="{FB92FFCE-0C90-454E-AA25-D4EE9A6C39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9234" y="6163056"/>
            <a:ext cx="338328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143421" name="Group 61">
            <a:extLst>
              <a:ext uri="{FF2B5EF4-FFF2-40B4-BE49-F238E27FC236}">
                <a16:creationId xmlns:a16="http://schemas.microsoft.com/office/drawing/2014/main" id="{31A282F1-FA8F-415E-BC22-928A049D8EDA}"/>
              </a:ext>
            </a:extLst>
          </p:cNvPr>
          <p:cNvGraphicFramePr>
            <a:graphicFrameLocks noGrp="1"/>
          </p:cNvGraphicFramePr>
          <p:nvPr>
            <p:ph sz="half" idx="1"/>
            <p:extLst>
              <p:ext uri="{D42A27DB-BD31-4B8C-83A1-F6EECF244321}">
                <p14:modId xmlns:p14="http://schemas.microsoft.com/office/powerpoint/2010/main" val="3926731032"/>
              </p:ext>
            </p:extLst>
          </p:nvPr>
        </p:nvGraphicFramePr>
        <p:xfrm>
          <a:off x="4553712" y="716216"/>
          <a:ext cx="6812281" cy="5633429"/>
        </p:xfrm>
        <a:graphic>
          <a:graphicData uri="http://schemas.openxmlformats.org/drawingml/2006/table">
            <a:tbl>
              <a:tblPr/>
              <a:tblGrid>
                <a:gridCol w="1675917">
                  <a:extLst>
                    <a:ext uri="{9D8B030D-6E8A-4147-A177-3AD203B41FA5}">
                      <a16:colId xmlns:a16="http://schemas.microsoft.com/office/drawing/2014/main" val="20000"/>
                    </a:ext>
                  </a:extLst>
                </a:gridCol>
                <a:gridCol w="2528452">
                  <a:extLst>
                    <a:ext uri="{9D8B030D-6E8A-4147-A177-3AD203B41FA5}">
                      <a16:colId xmlns:a16="http://schemas.microsoft.com/office/drawing/2014/main" val="20001"/>
                    </a:ext>
                  </a:extLst>
                </a:gridCol>
                <a:gridCol w="2607912">
                  <a:extLst>
                    <a:ext uri="{9D8B030D-6E8A-4147-A177-3AD203B41FA5}">
                      <a16:colId xmlns:a16="http://schemas.microsoft.com/office/drawing/2014/main" val="20002"/>
                    </a:ext>
                  </a:extLst>
                </a:gridCol>
              </a:tblGrid>
              <a:tr h="737388">
                <a:tc>
                  <a:txBody>
                    <a:bodyPr/>
                    <a:lstStyle>
                      <a:lvl1pPr>
                        <a:spcBef>
                          <a:spcPct val="20000"/>
                        </a:spcBef>
                        <a:buClr>
                          <a:schemeClr val="tx2"/>
                        </a:buClr>
                        <a:buSzPct val="70000"/>
                        <a:buFont typeface="Wingdings" charset="2"/>
                        <a:defRPr sz="2500">
                          <a:solidFill>
                            <a:schemeClr val="tx1"/>
                          </a:solidFill>
                          <a:latin typeface="Verdana" charset="0"/>
                        </a:defRPr>
                      </a:lvl1pPr>
                      <a:lvl2pPr marL="742950" indent="-285750">
                        <a:spcBef>
                          <a:spcPct val="20000"/>
                        </a:spcBef>
                        <a:buClr>
                          <a:schemeClr val="accent2"/>
                        </a:buClr>
                        <a:buSzPct val="70000"/>
                        <a:buFont typeface="Wingdings" charset="2"/>
                        <a:defRPr sz="2100">
                          <a:solidFill>
                            <a:schemeClr val="tx1"/>
                          </a:solidFill>
                          <a:latin typeface="Verdana" charset="0"/>
                        </a:defRPr>
                      </a:lvl2pPr>
                      <a:lvl3pPr marL="1143000" indent="-228600">
                        <a:spcBef>
                          <a:spcPct val="20000"/>
                        </a:spcBef>
                        <a:buClr>
                          <a:schemeClr val="tx2"/>
                        </a:buClr>
                        <a:buSzPct val="65000"/>
                        <a:buFont typeface="Wingdings" charset="2"/>
                        <a:defRPr sz="2000">
                          <a:solidFill>
                            <a:schemeClr val="tx1"/>
                          </a:solidFill>
                          <a:latin typeface="Verdana" charset="0"/>
                        </a:defRPr>
                      </a:lvl3pPr>
                      <a:lvl4pPr marL="1600200" indent="-228600">
                        <a:spcBef>
                          <a:spcPct val="20000"/>
                        </a:spcBef>
                        <a:buClr>
                          <a:schemeClr val="accent2"/>
                        </a:buClr>
                        <a:buSzPct val="70000"/>
                        <a:buFont typeface="Wingdings" charset="2"/>
                        <a:defRPr sz="1700">
                          <a:solidFill>
                            <a:schemeClr val="tx1"/>
                          </a:solidFill>
                          <a:latin typeface="Verdana" charset="0"/>
                        </a:defRPr>
                      </a:lvl4pPr>
                      <a:lvl5pPr marL="2057400" indent="-228600">
                        <a:spcBef>
                          <a:spcPct val="20000"/>
                        </a:spcBef>
                        <a:buClr>
                          <a:schemeClr val="tx2"/>
                        </a:buClr>
                        <a:buSzPct val="60000"/>
                        <a:buFont typeface="Wingdings" charset="2"/>
                        <a:defRPr sz="1700">
                          <a:solidFill>
                            <a:schemeClr val="tx1"/>
                          </a:solidFill>
                          <a:latin typeface="Verdana" charset="0"/>
                        </a:defRPr>
                      </a:lvl5pPr>
                      <a:lvl6pPr marL="25146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6pPr>
                      <a:lvl7pPr marL="29718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7pPr>
                      <a:lvl8pPr marL="34290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8pPr>
                      <a:lvl9pPr marL="38862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charset="2"/>
                        <a:buNone/>
                        <a:tabLst/>
                      </a:pPr>
                      <a:endParaRPr kumimoji="0" lang="en-US" altLang="en-US" sz="2400" b="0" i="0" u="none" strike="noStrike" cap="none" normalizeH="0" baseline="0" dirty="0">
                        <a:ln>
                          <a:noFill/>
                        </a:ln>
                        <a:solidFill>
                          <a:schemeClr val="tx2"/>
                        </a:solidFill>
                        <a:effectLst/>
                        <a:latin typeface="Trebuchet MS" panose="020B0603020202020204" pitchFamily="34" charset="0"/>
                      </a:endParaRPr>
                    </a:p>
                  </a:txBody>
                  <a:tcPr marL="95342" marR="95342" marT="47677" marB="4767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charset="2"/>
                        <a:defRPr sz="2500">
                          <a:solidFill>
                            <a:schemeClr val="tx1"/>
                          </a:solidFill>
                          <a:latin typeface="Verdana" charset="0"/>
                        </a:defRPr>
                      </a:lvl1pPr>
                      <a:lvl2pPr marL="742950" indent="-285750">
                        <a:spcBef>
                          <a:spcPct val="20000"/>
                        </a:spcBef>
                        <a:buClr>
                          <a:schemeClr val="accent2"/>
                        </a:buClr>
                        <a:buSzPct val="70000"/>
                        <a:buFont typeface="Wingdings" charset="2"/>
                        <a:defRPr sz="2100">
                          <a:solidFill>
                            <a:schemeClr val="tx1"/>
                          </a:solidFill>
                          <a:latin typeface="Verdana" charset="0"/>
                        </a:defRPr>
                      </a:lvl2pPr>
                      <a:lvl3pPr marL="1143000" indent="-228600">
                        <a:spcBef>
                          <a:spcPct val="20000"/>
                        </a:spcBef>
                        <a:buClr>
                          <a:schemeClr val="tx2"/>
                        </a:buClr>
                        <a:buSzPct val="65000"/>
                        <a:buFont typeface="Wingdings" charset="2"/>
                        <a:defRPr sz="2000">
                          <a:solidFill>
                            <a:schemeClr val="tx1"/>
                          </a:solidFill>
                          <a:latin typeface="Verdana" charset="0"/>
                        </a:defRPr>
                      </a:lvl3pPr>
                      <a:lvl4pPr marL="1600200" indent="-228600">
                        <a:spcBef>
                          <a:spcPct val="20000"/>
                        </a:spcBef>
                        <a:buClr>
                          <a:schemeClr val="accent2"/>
                        </a:buClr>
                        <a:buSzPct val="70000"/>
                        <a:buFont typeface="Wingdings" charset="2"/>
                        <a:defRPr sz="1700">
                          <a:solidFill>
                            <a:schemeClr val="tx1"/>
                          </a:solidFill>
                          <a:latin typeface="Verdana" charset="0"/>
                        </a:defRPr>
                      </a:lvl4pPr>
                      <a:lvl5pPr marL="2057400" indent="-228600">
                        <a:spcBef>
                          <a:spcPct val="20000"/>
                        </a:spcBef>
                        <a:buClr>
                          <a:schemeClr val="tx2"/>
                        </a:buClr>
                        <a:buSzPct val="60000"/>
                        <a:buFont typeface="Wingdings" charset="2"/>
                        <a:defRPr sz="1700">
                          <a:solidFill>
                            <a:schemeClr val="tx1"/>
                          </a:solidFill>
                          <a:latin typeface="Verdana" charset="0"/>
                        </a:defRPr>
                      </a:lvl5pPr>
                      <a:lvl6pPr marL="25146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6pPr>
                      <a:lvl7pPr marL="29718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7pPr>
                      <a:lvl8pPr marL="34290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8pPr>
                      <a:lvl9pPr marL="38862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charset="2"/>
                        <a:buNone/>
                        <a:tabLst/>
                      </a:pPr>
                      <a:r>
                        <a:rPr kumimoji="0" lang="en-US" altLang="en-US" sz="2000" b="1" i="0" u="none" strike="noStrike" cap="none" normalizeH="0" baseline="0" dirty="0">
                          <a:ln>
                            <a:noFill/>
                          </a:ln>
                          <a:solidFill>
                            <a:schemeClr val="tx2"/>
                          </a:solidFill>
                          <a:effectLst/>
                          <a:latin typeface="Trebuchet MS" panose="020B0603020202020204" pitchFamily="34" charset="0"/>
                        </a:rPr>
                        <a:t>Estate Tax Exemption</a:t>
                      </a:r>
                    </a:p>
                  </a:txBody>
                  <a:tcPr marL="95342" marR="95342" marT="47677" marB="47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charset="2"/>
                        <a:defRPr sz="2500">
                          <a:solidFill>
                            <a:schemeClr val="tx1"/>
                          </a:solidFill>
                          <a:latin typeface="Verdana" charset="0"/>
                        </a:defRPr>
                      </a:lvl1pPr>
                      <a:lvl2pPr marL="742950" indent="-285750">
                        <a:spcBef>
                          <a:spcPct val="20000"/>
                        </a:spcBef>
                        <a:buClr>
                          <a:schemeClr val="accent2"/>
                        </a:buClr>
                        <a:buSzPct val="70000"/>
                        <a:buFont typeface="Wingdings" charset="2"/>
                        <a:defRPr sz="2100">
                          <a:solidFill>
                            <a:schemeClr val="tx1"/>
                          </a:solidFill>
                          <a:latin typeface="Verdana" charset="0"/>
                        </a:defRPr>
                      </a:lvl2pPr>
                      <a:lvl3pPr marL="1143000" indent="-228600">
                        <a:spcBef>
                          <a:spcPct val="20000"/>
                        </a:spcBef>
                        <a:buClr>
                          <a:schemeClr val="tx2"/>
                        </a:buClr>
                        <a:buSzPct val="65000"/>
                        <a:buFont typeface="Wingdings" charset="2"/>
                        <a:defRPr sz="2000">
                          <a:solidFill>
                            <a:schemeClr val="tx1"/>
                          </a:solidFill>
                          <a:latin typeface="Verdana" charset="0"/>
                        </a:defRPr>
                      </a:lvl3pPr>
                      <a:lvl4pPr marL="1600200" indent="-228600">
                        <a:spcBef>
                          <a:spcPct val="20000"/>
                        </a:spcBef>
                        <a:buClr>
                          <a:schemeClr val="accent2"/>
                        </a:buClr>
                        <a:buSzPct val="70000"/>
                        <a:buFont typeface="Wingdings" charset="2"/>
                        <a:defRPr sz="1700">
                          <a:solidFill>
                            <a:schemeClr val="tx1"/>
                          </a:solidFill>
                          <a:latin typeface="Verdana" charset="0"/>
                        </a:defRPr>
                      </a:lvl4pPr>
                      <a:lvl5pPr marL="2057400" indent="-228600">
                        <a:spcBef>
                          <a:spcPct val="20000"/>
                        </a:spcBef>
                        <a:buClr>
                          <a:schemeClr val="tx2"/>
                        </a:buClr>
                        <a:buSzPct val="60000"/>
                        <a:buFont typeface="Wingdings" charset="2"/>
                        <a:defRPr sz="1700">
                          <a:solidFill>
                            <a:schemeClr val="tx1"/>
                          </a:solidFill>
                          <a:latin typeface="Verdana" charset="0"/>
                        </a:defRPr>
                      </a:lvl5pPr>
                      <a:lvl6pPr marL="25146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6pPr>
                      <a:lvl7pPr marL="29718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7pPr>
                      <a:lvl8pPr marL="34290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8pPr>
                      <a:lvl9pPr marL="38862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charset="2"/>
                        <a:buNone/>
                        <a:tabLst/>
                      </a:pPr>
                      <a:r>
                        <a:rPr kumimoji="0" lang="en-US" altLang="en-US" sz="2000" b="1" i="0" u="none" strike="noStrike" cap="none" normalizeH="0" baseline="0" dirty="0">
                          <a:ln>
                            <a:noFill/>
                          </a:ln>
                          <a:solidFill>
                            <a:schemeClr val="tx2"/>
                          </a:solidFill>
                          <a:effectLst/>
                          <a:latin typeface="Trebuchet MS" panose="020B0603020202020204" pitchFamily="34" charset="0"/>
                        </a:rPr>
                        <a:t>Gift Tax Exemption</a:t>
                      </a:r>
                    </a:p>
                  </a:txBody>
                  <a:tcPr marL="95342" marR="95342" marT="47677" marB="4767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9549">
                <a:tc>
                  <a:txBody>
                    <a:bodyPr/>
                    <a:lstStyle>
                      <a:lvl1pPr>
                        <a:spcBef>
                          <a:spcPct val="20000"/>
                        </a:spcBef>
                        <a:buClr>
                          <a:schemeClr val="tx2"/>
                        </a:buClr>
                        <a:buSzPct val="70000"/>
                        <a:buFont typeface="Wingdings" charset="2"/>
                        <a:defRPr sz="2500">
                          <a:solidFill>
                            <a:schemeClr val="tx1"/>
                          </a:solidFill>
                          <a:latin typeface="Verdana" charset="0"/>
                        </a:defRPr>
                      </a:lvl1pPr>
                      <a:lvl2pPr marL="742950" indent="-285750">
                        <a:spcBef>
                          <a:spcPct val="20000"/>
                        </a:spcBef>
                        <a:buClr>
                          <a:schemeClr val="accent2"/>
                        </a:buClr>
                        <a:buSzPct val="70000"/>
                        <a:buFont typeface="Wingdings" charset="2"/>
                        <a:defRPr sz="2100">
                          <a:solidFill>
                            <a:schemeClr val="tx1"/>
                          </a:solidFill>
                          <a:latin typeface="Verdana" charset="0"/>
                        </a:defRPr>
                      </a:lvl2pPr>
                      <a:lvl3pPr marL="1143000" indent="-228600">
                        <a:spcBef>
                          <a:spcPct val="20000"/>
                        </a:spcBef>
                        <a:buClr>
                          <a:schemeClr val="tx2"/>
                        </a:buClr>
                        <a:buSzPct val="65000"/>
                        <a:buFont typeface="Wingdings" charset="2"/>
                        <a:defRPr sz="2000">
                          <a:solidFill>
                            <a:schemeClr val="tx1"/>
                          </a:solidFill>
                          <a:latin typeface="Verdana" charset="0"/>
                        </a:defRPr>
                      </a:lvl3pPr>
                      <a:lvl4pPr marL="1600200" indent="-228600">
                        <a:spcBef>
                          <a:spcPct val="20000"/>
                        </a:spcBef>
                        <a:buClr>
                          <a:schemeClr val="accent2"/>
                        </a:buClr>
                        <a:buSzPct val="70000"/>
                        <a:buFont typeface="Wingdings" charset="2"/>
                        <a:defRPr sz="1700">
                          <a:solidFill>
                            <a:schemeClr val="tx1"/>
                          </a:solidFill>
                          <a:latin typeface="Verdana" charset="0"/>
                        </a:defRPr>
                      </a:lvl4pPr>
                      <a:lvl5pPr marL="2057400" indent="-228600">
                        <a:spcBef>
                          <a:spcPct val="20000"/>
                        </a:spcBef>
                        <a:buClr>
                          <a:schemeClr val="tx2"/>
                        </a:buClr>
                        <a:buSzPct val="60000"/>
                        <a:buFont typeface="Wingdings" charset="2"/>
                        <a:defRPr sz="1700">
                          <a:solidFill>
                            <a:schemeClr val="tx1"/>
                          </a:solidFill>
                          <a:latin typeface="Verdana" charset="0"/>
                        </a:defRPr>
                      </a:lvl5pPr>
                      <a:lvl6pPr marL="25146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6pPr>
                      <a:lvl7pPr marL="29718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7pPr>
                      <a:lvl8pPr marL="34290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8pPr>
                      <a:lvl9pPr marL="38862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charset="2"/>
                        <a:buNone/>
                        <a:tabLst/>
                      </a:pPr>
                      <a:r>
                        <a:rPr kumimoji="0" lang="en-US" altLang="en-US" sz="1900" b="1" i="0" u="none" strike="noStrike" cap="none" normalizeH="0" baseline="0" dirty="0">
                          <a:ln>
                            <a:noFill/>
                          </a:ln>
                          <a:solidFill>
                            <a:schemeClr val="tx2"/>
                          </a:solidFill>
                          <a:effectLst/>
                          <a:latin typeface="Trebuchet MS" panose="020B0603020202020204" pitchFamily="34" charset="0"/>
                        </a:rPr>
                        <a:t>2016</a:t>
                      </a:r>
                    </a:p>
                  </a:txBody>
                  <a:tcPr marL="95342" marR="95342" marT="47677" marB="4767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charset="2"/>
                        <a:defRPr sz="2500">
                          <a:solidFill>
                            <a:schemeClr val="tx1"/>
                          </a:solidFill>
                          <a:latin typeface="Verdana" charset="0"/>
                        </a:defRPr>
                      </a:lvl1pPr>
                      <a:lvl2pPr marL="742950" indent="-285750">
                        <a:spcBef>
                          <a:spcPct val="20000"/>
                        </a:spcBef>
                        <a:buClr>
                          <a:schemeClr val="accent2"/>
                        </a:buClr>
                        <a:buSzPct val="70000"/>
                        <a:buFont typeface="Wingdings" charset="2"/>
                        <a:defRPr sz="2100">
                          <a:solidFill>
                            <a:schemeClr val="tx1"/>
                          </a:solidFill>
                          <a:latin typeface="Verdana" charset="0"/>
                        </a:defRPr>
                      </a:lvl2pPr>
                      <a:lvl3pPr marL="1143000" indent="-228600">
                        <a:spcBef>
                          <a:spcPct val="20000"/>
                        </a:spcBef>
                        <a:buClr>
                          <a:schemeClr val="tx2"/>
                        </a:buClr>
                        <a:buSzPct val="65000"/>
                        <a:buFont typeface="Wingdings" charset="2"/>
                        <a:defRPr sz="2000">
                          <a:solidFill>
                            <a:schemeClr val="tx1"/>
                          </a:solidFill>
                          <a:latin typeface="Verdana" charset="0"/>
                        </a:defRPr>
                      </a:lvl3pPr>
                      <a:lvl4pPr marL="1600200" indent="-228600">
                        <a:spcBef>
                          <a:spcPct val="20000"/>
                        </a:spcBef>
                        <a:buClr>
                          <a:schemeClr val="accent2"/>
                        </a:buClr>
                        <a:buSzPct val="70000"/>
                        <a:buFont typeface="Wingdings" charset="2"/>
                        <a:defRPr sz="1700">
                          <a:solidFill>
                            <a:schemeClr val="tx1"/>
                          </a:solidFill>
                          <a:latin typeface="Verdana" charset="0"/>
                        </a:defRPr>
                      </a:lvl4pPr>
                      <a:lvl5pPr marL="2057400" indent="-228600">
                        <a:spcBef>
                          <a:spcPct val="20000"/>
                        </a:spcBef>
                        <a:buClr>
                          <a:schemeClr val="tx2"/>
                        </a:buClr>
                        <a:buSzPct val="60000"/>
                        <a:buFont typeface="Wingdings" charset="2"/>
                        <a:defRPr sz="1700">
                          <a:solidFill>
                            <a:schemeClr val="tx1"/>
                          </a:solidFill>
                          <a:latin typeface="Verdana" charset="0"/>
                        </a:defRPr>
                      </a:lvl5pPr>
                      <a:lvl6pPr marL="25146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6pPr>
                      <a:lvl7pPr marL="29718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7pPr>
                      <a:lvl8pPr marL="34290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8pPr>
                      <a:lvl9pPr marL="38862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charset="2"/>
                        <a:buNone/>
                        <a:tabLst/>
                      </a:pPr>
                      <a:r>
                        <a:rPr kumimoji="0" lang="en-US" altLang="en-US" sz="1900" b="0" i="0" u="none" strike="noStrike" cap="none" normalizeH="0" baseline="0" dirty="0">
                          <a:ln>
                            <a:noFill/>
                          </a:ln>
                          <a:solidFill>
                            <a:schemeClr val="tx2"/>
                          </a:solidFill>
                          <a:effectLst/>
                          <a:latin typeface="Trebuchet MS" panose="020B0603020202020204" pitchFamily="34" charset="0"/>
                        </a:rPr>
                        <a:t>$5,450,000</a:t>
                      </a:r>
                    </a:p>
                  </a:txBody>
                  <a:tcPr marL="95342" marR="95342" marT="47677" marB="47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charset="2"/>
                        <a:defRPr sz="2500">
                          <a:solidFill>
                            <a:schemeClr val="tx1"/>
                          </a:solidFill>
                          <a:latin typeface="Verdana" charset="0"/>
                        </a:defRPr>
                      </a:lvl1pPr>
                      <a:lvl2pPr marL="742950" indent="-285750">
                        <a:spcBef>
                          <a:spcPct val="20000"/>
                        </a:spcBef>
                        <a:buClr>
                          <a:schemeClr val="accent2"/>
                        </a:buClr>
                        <a:buSzPct val="70000"/>
                        <a:buFont typeface="Wingdings" charset="2"/>
                        <a:defRPr sz="2100">
                          <a:solidFill>
                            <a:schemeClr val="tx1"/>
                          </a:solidFill>
                          <a:latin typeface="Verdana" charset="0"/>
                        </a:defRPr>
                      </a:lvl2pPr>
                      <a:lvl3pPr marL="1143000" indent="-228600">
                        <a:spcBef>
                          <a:spcPct val="20000"/>
                        </a:spcBef>
                        <a:buClr>
                          <a:schemeClr val="tx2"/>
                        </a:buClr>
                        <a:buSzPct val="65000"/>
                        <a:buFont typeface="Wingdings" charset="2"/>
                        <a:defRPr sz="2000">
                          <a:solidFill>
                            <a:schemeClr val="tx1"/>
                          </a:solidFill>
                          <a:latin typeface="Verdana" charset="0"/>
                        </a:defRPr>
                      </a:lvl3pPr>
                      <a:lvl4pPr marL="1600200" indent="-228600">
                        <a:spcBef>
                          <a:spcPct val="20000"/>
                        </a:spcBef>
                        <a:buClr>
                          <a:schemeClr val="accent2"/>
                        </a:buClr>
                        <a:buSzPct val="70000"/>
                        <a:buFont typeface="Wingdings" charset="2"/>
                        <a:defRPr sz="1700">
                          <a:solidFill>
                            <a:schemeClr val="tx1"/>
                          </a:solidFill>
                          <a:latin typeface="Verdana" charset="0"/>
                        </a:defRPr>
                      </a:lvl4pPr>
                      <a:lvl5pPr marL="2057400" indent="-228600">
                        <a:spcBef>
                          <a:spcPct val="20000"/>
                        </a:spcBef>
                        <a:buClr>
                          <a:schemeClr val="tx2"/>
                        </a:buClr>
                        <a:buSzPct val="60000"/>
                        <a:buFont typeface="Wingdings" charset="2"/>
                        <a:defRPr sz="1700">
                          <a:solidFill>
                            <a:schemeClr val="tx1"/>
                          </a:solidFill>
                          <a:latin typeface="Verdana" charset="0"/>
                        </a:defRPr>
                      </a:lvl5pPr>
                      <a:lvl6pPr marL="25146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6pPr>
                      <a:lvl7pPr marL="29718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7pPr>
                      <a:lvl8pPr marL="34290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8pPr>
                      <a:lvl9pPr marL="38862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charset="2"/>
                        <a:buNone/>
                        <a:tabLst/>
                      </a:pPr>
                      <a:r>
                        <a:rPr kumimoji="0" lang="en-US" altLang="en-US" sz="1900" b="0" i="0" u="none" strike="noStrike" cap="none" normalizeH="0" baseline="0" dirty="0">
                          <a:ln>
                            <a:noFill/>
                          </a:ln>
                          <a:solidFill>
                            <a:schemeClr val="tx2"/>
                          </a:solidFill>
                          <a:effectLst/>
                          <a:latin typeface="Trebuchet MS" panose="020B0603020202020204" pitchFamily="34" charset="0"/>
                        </a:rPr>
                        <a:t>$5,450,000</a:t>
                      </a:r>
                    </a:p>
                  </a:txBody>
                  <a:tcPr marL="95342" marR="95342" marT="47677" marB="4767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9549">
                <a:tc>
                  <a:txBody>
                    <a:bodyPr/>
                    <a:lstStyle>
                      <a:lvl1pPr>
                        <a:spcBef>
                          <a:spcPct val="20000"/>
                        </a:spcBef>
                        <a:buClr>
                          <a:schemeClr val="tx2"/>
                        </a:buClr>
                        <a:buSzPct val="70000"/>
                        <a:buFont typeface="Wingdings" charset="2"/>
                        <a:defRPr sz="2500">
                          <a:solidFill>
                            <a:schemeClr val="tx1"/>
                          </a:solidFill>
                          <a:latin typeface="Verdana" charset="0"/>
                        </a:defRPr>
                      </a:lvl1pPr>
                      <a:lvl2pPr marL="742950" indent="-285750">
                        <a:spcBef>
                          <a:spcPct val="20000"/>
                        </a:spcBef>
                        <a:buClr>
                          <a:schemeClr val="accent2"/>
                        </a:buClr>
                        <a:buSzPct val="70000"/>
                        <a:buFont typeface="Wingdings" charset="2"/>
                        <a:defRPr sz="2100">
                          <a:solidFill>
                            <a:schemeClr val="tx1"/>
                          </a:solidFill>
                          <a:latin typeface="Verdana" charset="0"/>
                        </a:defRPr>
                      </a:lvl2pPr>
                      <a:lvl3pPr marL="1143000" indent="-228600">
                        <a:spcBef>
                          <a:spcPct val="20000"/>
                        </a:spcBef>
                        <a:buClr>
                          <a:schemeClr val="tx2"/>
                        </a:buClr>
                        <a:buSzPct val="65000"/>
                        <a:buFont typeface="Wingdings" charset="2"/>
                        <a:defRPr sz="2000">
                          <a:solidFill>
                            <a:schemeClr val="tx1"/>
                          </a:solidFill>
                          <a:latin typeface="Verdana" charset="0"/>
                        </a:defRPr>
                      </a:lvl3pPr>
                      <a:lvl4pPr marL="1600200" indent="-228600">
                        <a:spcBef>
                          <a:spcPct val="20000"/>
                        </a:spcBef>
                        <a:buClr>
                          <a:schemeClr val="accent2"/>
                        </a:buClr>
                        <a:buSzPct val="70000"/>
                        <a:buFont typeface="Wingdings" charset="2"/>
                        <a:defRPr sz="1700">
                          <a:solidFill>
                            <a:schemeClr val="tx1"/>
                          </a:solidFill>
                          <a:latin typeface="Verdana" charset="0"/>
                        </a:defRPr>
                      </a:lvl4pPr>
                      <a:lvl5pPr marL="2057400" indent="-228600">
                        <a:spcBef>
                          <a:spcPct val="20000"/>
                        </a:spcBef>
                        <a:buClr>
                          <a:schemeClr val="tx2"/>
                        </a:buClr>
                        <a:buSzPct val="60000"/>
                        <a:buFont typeface="Wingdings" charset="2"/>
                        <a:defRPr sz="1700">
                          <a:solidFill>
                            <a:schemeClr val="tx1"/>
                          </a:solidFill>
                          <a:latin typeface="Verdana" charset="0"/>
                        </a:defRPr>
                      </a:lvl5pPr>
                      <a:lvl6pPr marL="25146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6pPr>
                      <a:lvl7pPr marL="29718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7pPr>
                      <a:lvl8pPr marL="34290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8pPr>
                      <a:lvl9pPr marL="38862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charset="2"/>
                        <a:buNone/>
                        <a:tabLst/>
                      </a:pPr>
                      <a:r>
                        <a:rPr kumimoji="0" lang="en-US" altLang="en-US" sz="1900" b="1" i="0" u="none" strike="noStrike" cap="none" normalizeH="0" baseline="0" dirty="0">
                          <a:ln>
                            <a:noFill/>
                          </a:ln>
                          <a:solidFill>
                            <a:schemeClr val="tx2"/>
                          </a:solidFill>
                          <a:effectLst/>
                          <a:latin typeface="Trebuchet MS" panose="020B0603020202020204" pitchFamily="34" charset="0"/>
                        </a:rPr>
                        <a:t>2017</a:t>
                      </a:r>
                    </a:p>
                  </a:txBody>
                  <a:tcPr marL="95342" marR="95342" marT="47677" marB="4767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charset="2"/>
                        <a:defRPr sz="2500">
                          <a:solidFill>
                            <a:schemeClr val="tx1"/>
                          </a:solidFill>
                          <a:latin typeface="Verdana" charset="0"/>
                        </a:defRPr>
                      </a:lvl1pPr>
                      <a:lvl2pPr marL="742950" indent="-285750">
                        <a:spcBef>
                          <a:spcPct val="20000"/>
                        </a:spcBef>
                        <a:buClr>
                          <a:schemeClr val="accent2"/>
                        </a:buClr>
                        <a:buSzPct val="70000"/>
                        <a:buFont typeface="Wingdings" charset="2"/>
                        <a:defRPr sz="2100">
                          <a:solidFill>
                            <a:schemeClr val="tx1"/>
                          </a:solidFill>
                          <a:latin typeface="Verdana" charset="0"/>
                        </a:defRPr>
                      </a:lvl2pPr>
                      <a:lvl3pPr marL="1143000" indent="-228600">
                        <a:spcBef>
                          <a:spcPct val="20000"/>
                        </a:spcBef>
                        <a:buClr>
                          <a:schemeClr val="tx2"/>
                        </a:buClr>
                        <a:buSzPct val="65000"/>
                        <a:buFont typeface="Wingdings" charset="2"/>
                        <a:defRPr sz="2000">
                          <a:solidFill>
                            <a:schemeClr val="tx1"/>
                          </a:solidFill>
                          <a:latin typeface="Verdana" charset="0"/>
                        </a:defRPr>
                      </a:lvl3pPr>
                      <a:lvl4pPr marL="1600200" indent="-228600">
                        <a:spcBef>
                          <a:spcPct val="20000"/>
                        </a:spcBef>
                        <a:buClr>
                          <a:schemeClr val="accent2"/>
                        </a:buClr>
                        <a:buSzPct val="70000"/>
                        <a:buFont typeface="Wingdings" charset="2"/>
                        <a:defRPr sz="1700">
                          <a:solidFill>
                            <a:schemeClr val="tx1"/>
                          </a:solidFill>
                          <a:latin typeface="Verdana" charset="0"/>
                        </a:defRPr>
                      </a:lvl4pPr>
                      <a:lvl5pPr marL="2057400" indent="-228600">
                        <a:spcBef>
                          <a:spcPct val="20000"/>
                        </a:spcBef>
                        <a:buClr>
                          <a:schemeClr val="tx2"/>
                        </a:buClr>
                        <a:buSzPct val="60000"/>
                        <a:buFont typeface="Wingdings" charset="2"/>
                        <a:defRPr sz="1700">
                          <a:solidFill>
                            <a:schemeClr val="tx1"/>
                          </a:solidFill>
                          <a:latin typeface="Verdana" charset="0"/>
                        </a:defRPr>
                      </a:lvl5pPr>
                      <a:lvl6pPr marL="25146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6pPr>
                      <a:lvl7pPr marL="29718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7pPr>
                      <a:lvl8pPr marL="34290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8pPr>
                      <a:lvl9pPr marL="38862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9pPr>
                    </a:lstStyle>
                    <a:p>
                      <a:pPr marL="0" marR="0" lvl="0" indent="0" algn="l" defTabSz="914400" rtl="0" eaLnBrk="1" fontAlgn="base" latinLnBrk="0" hangingPunct="1">
                        <a:lnSpc>
                          <a:spcPct val="100000"/>
                        </a:lnSpc>
                        <a:spcBef>
                          <a:spcPct val="0"/>
                        </a:spcBef>
                        <a:spcAft>
                          <a:spcPct val="0"/>
                        </a:spcAft>
                        <a:buClr>
                          <a:schemeClr val="tx2"/>
                        </a:buClr>
                        <a:buSzPct val="70000"/>
                        <a:buFont typeface="Wingdings" charset="2"/>
                        <a:buNone/>
                        <a:tabLst/>
                      </a:pPr>
                      <a:r>
                        <a:rPr kumimoji="0" lang="en-US" altLang="en-US" sz="1900" b="0" i="0" u="none" strike="noStrike" cap="none" normalizeH="0" baseline="0" dirty="0">
                          <a:ln>
                            <a:noFill/>
                          </a:ln>
                          <a:solidFill>
                            <a:schemeClr val="tx2"/>
                          </a:solidFill>
                          <a:effectLst/>
                          <a:latin typeface="Trebuchet MS" panose="020B0603020202020204" pitchFamily="34" charset="0"/>
                        </a:rPr>
                        <a:t>$5,490,000</a:t>
                      </a:r>
                    </a:p>
                  </a:txBody>
                  <a:tcPr marL="95342" marR="95342" marT="47677" marB="47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charset="2"/>
                        <a:defRPr sz="2500">
                          <a:solidFill>
                            <a:schemeClr val="tx1"/>
                          </a:solidFill>
                          <a:latin typeface="Verdana" charset="0"/>
                        </a:defRPr>
                      </a:lvl1pPr>
                      <a:lvl2pPr marL="742950" indent="-285750">
                        <a:spcBef>
                          <a:spcPct val="20000"/>
                        </a:spcBef>
                        <a:buClr>
                          <a:schemeClr val="accent2"/>
                        </a:buClr>
                        <a:buSzPct val="70000"/>
                        <a:buFont typeface="Wingdings" charset="2"/>
                        <a:defRPr sz="2100">
                          <a:solidFill>
                            <a:schemeClr val="tx1"/>
                          </a:solidFill>
                          <a:latin typeface="Verdana" charset="0"/>
                        </a:defRPr>
                      </a:lvl2pPr>
                      <a:lvl3pPr marL="1143000" indent="-228600">
                        <a:spcBef>
                          <a:spcPct val="20000"/>
                        </a:spcBef>
                        <a:buClr>
                          <a:schemeClr val="tx2"/>
                        </a:buClr>
                        <a:buSzPct val="65000"/>
                        <a:buFont typeface="Wingdings" charset="2"/>
                        <a:defRPr sz="2000">
                          <a:solidFill>
                            <a:schemeClr val="tx1"/>
                          </a:solidFill>
                          <a:latin typeface="Verdana" charset="0"/>
                        </a:defRPr>
                      </a:lvl3pPr>
                      <a:lvl4pPr marL="1600200" indent="-228600">
                        <a:spcBef>
                          <a:spcPct val="20000"/>
                        </a:spcBef>
                        <a:buClr>
                          <a:schemeClr val="accent2"/>
                        </a:buClr>
                        <a:buSzPct val="70000"/>
                        <a:buFont typeface="Wingdings" charset="2"/>
                        <a:defRPr sz="1700">
                          <a:solidFill>
                            <a:schemeClr val="tx1"/>
                          </a:solidFill>
                          <a:latin typeface="Verdana" charset="0"/>
                        </a:defRPr>
                      </a:lvl4pPr>
                      <a:lvl5pPr marL="2057400" indent="-228600">
                        <a:spcBef>
                          <a:spcPct val="20000"/>
                        </a:spcBef>
                        <a:buClr>
                          <a:schemeClr val="tx2"/>
                        </a:buClr>
                        <a:buSzPct val="60000"/>
                        <a:buFont typeface="Wingdings" charset="2"/>
                        <a:defRPr sz="1700">
                          <a:solidFill>
                            <a:schemeClr val="tx1"/>
                          </a:solidFill>
                          <a:latin typeface="Verdana" charset="0"/>
                        </a:defRPr>
                      </a:lvl5pPr>
                      <a:lvl6pPr marL="25146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6pPr>
                      <a:lvl7pPr marL="29718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7pPr>
                      <a:lvl8pPr marL="34290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8pPr>
                      <a:lvl9pPr marL="38862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9pPr>
                    </a:lstStyle>
                    <a:p>
                      <a:pPr marL="0" marR="0" lvl="0" indent="0" algn="l" defTabSz="914400" rtl="0" eaLnBrk="1" fontAlgn="base" latinLnBrk="0" hangingPunct="1">
                        <a:lnSpc>
                          <a:spcPct val="100000"/>
                        </a:lnSpc>
                        <a:spcBef>
                          <a:spcPct val="0"/>
                        </a:spcBef>
                        <a:spcAft>
                          <a:spcPct val="0"/>
                        </a:spcAft>
                        <a:buClr>
                          <a:schemeClr val="tx2"/>
                        </a:buClr>
                        <a:buSzPct val="70000"/>
                        <a:buFont typeface="Wingdings" charset="2"/>
                        <a:buNone/>
                        <a:tabLst/>
                      </a:pPr>
                      <a:r>
                        <a:rPr kumimoji="0" lang="en-US" altLang="en-US" sz="1900" b="0" i="0" u="none" strike="noStrike" cap="none" normalizeH="0" baseline="0" dirty="0">
                          <a:ln>
                            <a:noFill/>
                          </a:ln>
                          <a:solidFill>
                            <a:schemeClr val="tx2"/>
                          </a:solidFill>
                          <a:effectLst/>
                          <a:latin typeface="Trebuchet MS" panose="020B0603020202020204" pitchFamily="34" charset="0"/>
                        </a:rPr>
                        <a:t>$5,490,000</a:t>
                      </a:r>
                    </a:p>
                  </a:txBody>
                  <a:tcPr marL="95342" marR="95342" marT="47677" marB="4767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19549">
                <a:tc>
                  <a:txBody>
                    <a:bodyPr/>
                    <a:lstStyle>
                      <a:lvl1pPr>
                        <a:spcBef>
                          <a:spcPct val="20000"/>
                        </a:spcBef>
                        <a:buClr>
                          <a:schemeClr val="tx2"/>
                        </a:buClr>
                        <a:buSzPct val="70000"/>
                        <a:buFont typeface="Wingdings" charset="2"/>
                        <a:defRPr sz="2500">
                          <a:solidFill>
                            <a:schemeClr val="tx1"/>
                          </a:solidFill>
                          <a:latin typeface="Verdana" charset="0"/>
                        </a:defRPr>
                      </a:lvl1pPr>
                      <a:lvl2pPr marL="742950" indent="-285750">
                        <a:spcBef>
                          <a:spcPct val="20000"/>
                        </a:spcBef>
                        <a:buClr>
                          <a:schemeClr val="accent2"/>
                        </a:buClr>
                        <a:buSzPct val="70000"/>
                        <a:buFont typeface="Wingdings" charset="2"/>
                        <a:defRPr sz="2100">
                          <a:solidFill>
                            <a:schemeClr val="tx1"/>
                          </a:solidFill>
                          <a:latin typeface="Verdana" charset="0"/>
                        </a:defRPr>
                      </a:lvl2pPr>
                      <a:lvl3pPr marL="1143000" indent="-228600">
                        <a:spcBef>
                          <a:spcPct val="20000"/>
                        </a:spcBef>
                        <a:buClr>
                          <a:schemeClr val="tx2"/>
                        </a:buClr>
                        <a:buSzPct val="65000"/>
                        <a:buFont typeface="Wingdings" charset="2"/>
                        <a:defRPr sz="2000">
                          <a:solidFill>
                            <a:schemeClr val="tx1"/>
                          </a:solidFill>
                          <a:latin typeface="Verdana" charset="0"/>
                        </a:defRPr>
                      </a:lvl3pPr>
                      <a:lvl4pPr marL="1600200" indent="-228600">
                        <a:spcBef>
                          <a:spcPct val="20000"/>
                        </a:spcBef>
                        <a:buClr>
                          <a:schemeClr val="accent2"/>
                        </a:buClr>
                        <a:buSzPct val="70000"/>
                        <a:buFont typeface="Wingdings" charset="2"/>
                        <a:defRPr sz="1700">
                          <a:solidFill>
                            <a:schemeClr val="tx1"/>
                          </a:solidFill>
                          <a:latin typeface="Verdana" charset="0"/>
                        </a:defRPr>
                      </a:lvl4pPr>
                      <a:lvl5pPr marL="2057400" indent="-228600">
                        <a:spcBef>
                          <a:spcPct val="20000"/>
                        </a:spcBef>
                        <a:buClr>
                          <a:schemeClr val="tx2"/>
                        </a:buClr>
                        <a:buSzPct val="60000"/>
                        <a:buFont typeface="Wingdings" charset="2"/>
                        <a:defRPr sz="1700">
                          <a:solidFill>
                            <a:schemeClr val="tx1"/>
                          </a:solidFill>
                          <a:latin typeface="Verdana" charset="0"/>
                        </a:defRPr>
                      </a:lvl5pPr>
                      <a:lvl6pPr marL="25146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6pPr>
                      <a:lvl7pPr marL="29718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7pPr>
                      <a:lvl8pPr marL="34290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8pPr>
                      <a:lvl9pPr marL="38862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charset="2"/>
                        <a:buNone/>
                        <a:tabLst/>
                      </a:pPr>
                      <a:r>
                        <a:rPr kumimoji="0" lang="en-US" altLang="en-US" sz="1900" b="1" i="0" u="none" strike="noStrike" cap="none" normalizeH="0" baseline="0" dirty="0">
                          <a:ln>
                            <a:noFill/>
                          </a:ln>
                          <a:solidFill>
                            <a:schemeClr val="tx2"/>
                          </a:solidFill>
                          <a:effectLst/>
                          <a:latin typeface="Trebuchet MS" panose="020B0603020202020204" pitchFamily="34" charset="0"/>
                        </a:rPr>
                        <a:t>2018</a:t>
                      </a:r>
                    </a:p>
                  </a:txBody>
                  <a:tcPr marL="95342" marR="95342" marT="47677" marB="4767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charset="2"/>
                        <a:defRPr sz="2500">
                          <a:solidFill>
                            <a:schemeClr val="tx1"/>
                          </a:solidFill>
                          <a:latin typeface="Verdana" charset="0"/>
                        </a:defRPr>
                      </a:lvl1pPr>
                      <a:lvl2pPr marL="742950" indent="-285750">
                        <a:spcBef>
                          <a:spcPct val="20000"/>
                        </a:spcBef>
                        <a:buClr>
                          <a:schemeClr val="accent2"/>
                        </a:buClr>
                        <a:buSzPct val="70000"/>
                        <a:buFont typeface="Wingdings" charset="2"/>
                        <a:defRPr sz="2100">
                          <a:solidFill>
                            <a:schemeClr val="tx1"/>
                          </a:solidFill>
                          <a:latin typeface="Verdana" charset="0"/>
                        </a:defRPr>
                      </a:lvl2pPr>
                      <a:lvl3pPr marL="1143000" indent="-228600">
                        <a:spcBef>
                          <a:spcPct val="20000"/>
                        </a:spcBef>
                        <a:buClr>
                          <a:schemeClr val="tx2"/>
                        </a:buClr>
                        <a:buSzPct val="65000"/>
                        <a:buFont typeface="Wingdings" charset="2"/>
                        <a:defRPr sz="2000">
                          <a:solidFill>
                            <a:schemeClr val="tx1"/>
                          </a:solidFill>
                          <a:latin typeface="Verdana" charset="0"/>
                        </a:defRPr>
                      </a:lvl3pPr>
                      <a:lvl4pPr marL="1600200" indent="-228600">
                        <a:spcBef>
                          <a:spcPct val="20000"/>
                        </a:spcBef>
                        <a:buClr>
                          <a:schemeClr val="accent2"/>
                        </a:buClr>
                        <a:buSzPct val="70000"/>
                        <a:buFont typeface="Wingdings" charset="2"/>
                        <a:defRPr sz="1700">
                          <a:solidFill>
                            <a:schemeClr val="tx1"/>
                          </a:solidFill>
                          <a:latin typeface="Verdana" charset="0"/>
                        </a:defRPr>
                      </a:lvl4pPr>
                      <a:lvl5pPr marL="2057400" indent="-228600">
                        <a:spcBef>
                          <a:spcPct val="20000"/>
                        </a:spcBef>
                        <a:buClr>
                          <a:schemeClr val="tx2"/>
                        </a:buClr>
                        <a:buSzPct val="60000"/>
                        <a:buFont typeface="Wingdings" charset="2"/>
                        <a:defRPr sz="1700">
                          <a:solidFill>
                            <a:schemeClr val="tx1"/>
                          </a:solidFill>
                          <a:latin typeface="Verdana" charset="0"/>
                        </a:defRPr>
                      </a:lvl5pPr>
                      <a:lvl6pPr marL="25146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6pPr>
                      <a:lvl7pPr marL="29718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7pPr>
                      <a:lvl8pPr marL="34290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8pPr>
                      <a:lvl9pPr marL="38862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charset="2"/>
                        <a:buNone/>
                        <a:tabLst/>
                      </a:pPr>
                      <a:r>
                        <a:rPr kumimoji="0" lang="en-US" altLang="en-US" sz="1900" b="0" i="0" u="none" strike="noStrike" cap="none" normalizeH="0" baseline="0" dirty="0">
                          <a:ln>
                            <a:noFill/>
                          </a:ln>
                          <a:solidFill>
                            <a:schemeClr val="tx2"/>
                          </a:solidFill>
                          <a:effectLst/>
                          <a:latin typeface="Trebuchet MS" panose="020B0603020202020204" pitchFamily="34" charset="0"/>
                        </a:rPr>
                        <a:t>$11,180,000</a:t>
                      </a:r>
                    </a:p>
                  </a:txBody>
                  <a:tcPr marL="95342" marR="95342" marT="47677" marB="47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charset="2"/>
                        <a:defRPr sz="2500">
                          <a:solidFill>
                            <a:schemeClr val="tx1"/>
                          </a:solidFill>
                          <a:latin typeface="Verdana" charset="0"/>
                        </a:defRPr>
                      </a:lvl1pPr>
                      <a:lvl2pPr marL="742950" indent="-285750">
                        <a:spcBef>
                          <a:spcPct val="20000"/>
                        </a:spcBef>
                        <a:buClr>
                          <a:schemeClr val="accent2"/>
                        </a:buClr>
                        <a:buSzPct val="70000"/>
                        <a:buFont typeface="Wingdings" charset="2"/>
                        <a:defRPr sz="2100">
                          <a:solidFill>
                            <a:schemeClr val="tx1"/>
                          </a:solidFill>
                          <a:latin typeface="Verdana" charset="0"/>
                        </a:defRPr>
                      </a:lvl2pPr>
                      <a:lvl3pPr marL="1143000" indent="-228600">
                        <a:spcBef>
                          <a:spcPct val="20000"/>
                        </a:spcBef>
                        <a:buClr>
                          <a:schemeClr val="tx2"/>
                        </a:buClr>
                        <a:buSzPct val="65000"/>
                        <a:buFont typeface="Wingdings" charset="2"/>
                        <a:defRPr sz="2000">
                          <a:solidFill>
                            <a:schemeClr val="tx1"/>
                          </a:solidFill>
                          <a:latin typeface="Verdana" charset="0"/>
                        </a:defRPr>
                      </a:lvl3pPr>
                      <a:lvl4pPr marL="1600200" indent="-228600">
                        <a:spcBef>
                          <a:spcPct val="20000"/>
                        </a:spcBef>
                        <a:buClr>
                          <a:schemeClr val="accent2"/>
                        </a:buClr>
                        <a:buSzPct val="70000"/>
                        <a:buFont typeface="Wingdings" charset="2"/>
                        <a:defRPr sz="1700">
                          <a:solidFill>
                            <a:schemeClr val="tx1"/>
                          </a:solidFill>
                          <a:latin typeface="Verdana" charset="0"/>
                        </a:defRPr>
                      </a:lvl4pPr>
                      <a:lvl5pPr marL="2057400" indent="-228600">
                        <a:spcBef>
                          <a:spcPct val="20000"/>
                        </a:spcBef>
                        <a:buClr>
                          <a:schemeClr val="tx2"/>
                        </a:buClr>
                        <a:buSzPct val="60000"/>
                        <a:buFont typeface="Wingdings" charset="2"/>
                        <a:defRPr sz="1700">
                          <a:solidFill>
                            <a:schemeClr val="tx1"/>
                          </a:solidFill>
                          <a:latin typeface="Verdana" charset="0"/>
                        </a:defRPr>
                      </a:lvl5pPr>
                      <a:lvl6pPr marL="25146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6pPr>
                      <a:lvl7pPr marL="29718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7pPr>
                      <a:lvl8pPr marL="34290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8pPr>
                      <a:lvl9pPr marL="3886200" indent="-228600" eaLnBrk="0" fontAlgn="base" hangingPunct="0">
                        <a:spcBef>
                          <a:spcPct val="20000"/>
                        </a:spcBef>
                        <a:spcAft>
                          <a:spcPct val="0"/>
                        </a:spcAft>
                        <a:buClr>
                          <a:schemeClr val="tx2"/>
                        </a:buClr>
                        <a:buSzPct val="60000"/>
                        <a:buFont typeface="Wingdings" charset="2"/>
                        <a:defRPr sz="1700">
                          <a:solidFill>
                            <a:schemeClr val="tx1"/>
                          </a:solidFill>
                          <a:latin typeface="Verdana"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charset="2"/>
                        <a:buNone/>
                        <a:tabLst/>
                      </a:pPr>
                      <a:r>
                        <a:rPr kumimoji="0" lang="en-US" altLang="en-US" sz="1900" b="0" i="0" u="none" strike="noStrike" cap="none" normalizeH="0" baseline="0" dirty="0">
                          <a:ln>
                            <a:noFill/>
                          </a:ln>
                          <a:solidFill>
                            <a:schemeClr val="tx2"/>
                          </a:solidFill>
                          <a:effectLst/>
                          <a:latin typeface="Trebuchet MS" panose="020B0603020202020204" pitchFamily="34" charset="0"/>
                        </a:rPr>
                        <a:t>$11,180,000</a:t>
                      </a:r>
                    </a:p>
                  </a:txBody>
                  <a:tcPr marL="95342" marR="95342" marT="47677" marB="4767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49432">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charset="2"/>
                        <a:buNone/>
                        <a:tabLst/>
                        <a:defRPr/>
                      </a:pPr>
                      <a:r>
                        <a:rPr kumimoji="0" lang="en-US" altLang="en-US" sz="1900" b="1" i="0" u="none" strike="noStrike" cap="none" normalizeH="0" baseline="0" dirty="0">
                          <a:ln>
                            <a:noFill/>
                          </a:ln>
                          <a:solidFill>
                            <a:schemeClr val="tx2"/>
                          </a:solidFill>
                          <a:effectLst/>
                          <a:latin typeface="Trebuchet MS" panose="020B0603020202020204" pitchFamily="34" charset="0"/>
                        </a:rPr>
                        <a:t>2019</a:t>
                      </a:r>
                    </a:p>
                  </a:txBody>
                  <a:tcPr marL="95342" marR="95342" marT="47677" marB="4767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charset="2"/>
                        <a:buNone/>
                        <a:tabLst/>
                      </a:pPr>
                      <a:r>
                        <a:rPr kumimoji="0" lang="en-US" altLang="en-US" sz="1900" b="0" i="0" u="none" strike="noStrike" cap="none" normalizeH="0" baseline="0" dirty="0">
                          <a:ln>
                            <a:noFill/>
                          </a:ln>
                          <a:solidFill>
                            <a:schemeClr val="tx2"/>
                          </a:solidFill>
                          <a:effectLst/>
                          <a:latin typeface="Trebuchet MS" panose="020B0603020202020204" pitchFamily="34" charset="0"/>
                        </a:rPr>
                        <a:t>$11,400,000</a:t>
                      </a:r>
                    </a:p>
                  </a:txBody>
                  <a:tcPr marL="95342" marR="95342" marT="47677" marB="47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charset="2"/>
                        <a:buNone/>
                        <a:tabLst/>
                        <a:defRPr/>
                      </a:pPr>
                      <a:r>
                        <a:rPr kumimoji="0" lang="en-US" altLang="en-US" sz="1900" b="0" i="0" u="none" strike="noStrike" cap="none" normalizeH="0" baseline="0" dirty="0">
                          <a:ln>
                            <a:noFill/>
                          </a:ln>
                          <a:solidFill>
                            <a:schemeClr val="tx2"/>
                          </a:solidFill>
                          <a:effectLst/>
                          <a:latin typeface="Trebuchet MS" panose="020B0603020202020204" pitchFamily="34" charset="0"/>
                        </a:rPr>
                        <a:t>$11,400,000</a:t>
                      </a:r>
                    </a:p>
                  </a:txBody>
                  <a:tcPr marL="95342" marR="95342" marT="47677" marB="4767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75579">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charset="2"/>
                        <a:buNone/>
                        <a:tabLst/>
                        <a:defRPr/>
                      </a:pPr>
                      <a:r>
                        <a:rPr kumimoji="0" lang="en-US" altLang="en-US" sz="1900" b="1" i="0" u="none" strike="noStrike" cap="none" normalizeH="0" baseline="0" dirty="0">
                          <a:ln>
                            <a:noFill/>
                          </a:ln>
                          <a:solidFill>
                            <a:schemeClr val="tx2"/>
                          </a:solidFill>
                          <a:effectLst/>
                          <a:latin typeface="Trebuchet MS" panose="020B0603020202020204" pitchFamily="34" charset="0"/>
                        </a:rPr>
                        <a:t>2020</a:t>
                      </a:r>
                    </a:p>
                  </a:txBody>
                  <a:tcPr marL="95342" marR="95342" marT="47677" marB="4767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charset="2"/>
                        <a:buNone/>
                        <a:tabLst/>
                      </a:pPr>
                      <a:r>
                        <a:rPr kumimoji="0" lang="en-US" altLang="en-US" sz="1900" b="0" i="0" u="none" strike="noStrike" cap="none" normalizeH="0" baseline="0" dirty="0">
                          <a:ln>
                            <a:noFill/>
                          </a:ln>
                          <a:solidFill>
                            <a:schemeClr val="tx2"/>
                          </a:solidFill>
                          <a:effectLst/>
                          <a:latin typeface="Trebuchet MS" panose="020B0603020202020204" pitchFamily="34" charset="0"/>
                        </a:rPr>
                        <a:t>$11,580,000</a:t>
                      </a:r>
                    </a:p>
                  </a:txBody>
                  <a:tcPr marL="95342" marR="95342" marT="47677" marB="47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charset="2"/>
                        <a:buNone/>
                        <a:tabLst/>
                        <a:defRPr/>
                      </a:pPr>
                      <a:r>
                        <a:rPr kumimoji="0" lang="en-US" altLang="en-US" sz="1900" b="0" i="0" u="none" strike="noStrike" cap="none" normalizeH="0" baseline="0" dirty="0">
                          <a:ln>
                            <a:noFill/>
                          </a:ln>
                          <a:solidFill>
                            <a:schemeClr val="tx2"/>
                          </a:solidFill>
                          <a:effectLst/>
                          <a:latin typeface="Trebuchet MS" panose="020B0603020202020204" pitchFamily="34" charset="0"/>
                        </a:rPr>
                        <a:t>$11,580,000</a:t>
                      </a:r>
                    </a:p>
                  </a:txBody>
                  <a:tcPr marL="95342" marR="95342" marT="47677" marB="4767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39871545"/>
                  </a:ext>
                </a:extLst>
              </a:tr>
              <a:tr h="376558">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charset="2"/>
                        <a:buNone/>
                        <a:tabLst/>
                        <a:defRPr/>
                      </a:pPr>
                      <a:r>
                        <a:rPr kumimoji="0" lang="en-US" altLang="en-US" sz="1900" b="1" i="0" u="none" strike="noStrike" cap="none" normalizeH="0" baseline="0" dirty="0">
                          <a:ln>
                            <a:noFill/>
                          </a:ln>
                          <a:solidFill>
                            <a:schemeClr val="tx2"/>
                          </a:solidFill>
                          <a:effectLst/>
                          <a:latin typeface="Trebuchet MS" panose="020B0603020202020204" pitchFamily="34" charset="0"/>
                        </a:rPr>
                        <a:t>2021</a:t>
                      </a:r>
                    </a:p>
                  </a:txBody>
                  <a:tcPr marL="95342" marR="95342" marT="47677" marB="4767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charset="2"/>
                        <a:buNone/>
                        <a:tabLst/>
                      </a:pPr>
                      <a:r>
                        <a:rPr kumimoji="0" lang="en-US" altLang="en-US" sz="1900" b="0" i="0" u="none" strike="noStrike" cap="none" normalizeH="0" baseline="0" dirty="0">
                          <a:ln>
                            <a:noFill/>
                          </a:ln>
                          <a:solidFill>
                            <a:schemeClr val="tx2"/>
                          </a:solidFill>
                          <a:effectLst/>
                          <a:latin typeface="Trebuchet MS" panose="020B0603020202020204" pitchFamily="34" charset="0"/>
                        </a:rPr>
                        <a:t>$11,700,000</a:t>
                      </a:r>
                    </a:p>
                  </a:txBody>
                  <a:tcPr marL="95342" marR="95342" marT="47677" marB="47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charset="2"/>
                        <a:buNone/>
                        <a:tabLst/>
                        <a:defRPr/>
                      </a:pPr>
                      <a:r>
                        <a:rPr kumimoji="0" lang="en-US" altLang="en-US" sz="1900" b="0" i="0" u="none" strike="noStrike" cap="none" normalizeH="0" baseline="0" dirty="0">
                          <a:ln>
                            <a:noFill/>
                          </a:ln>
                          <a:solidFill>
                            <a:schemeClr val="tx2"/>
                          </a:solidFill>
                          <a:effectLst/>
                          <a:latin typeface="Trebuchet MS" panose="020B0603020202020204" pitchFamily="34" charset="0"/>
                        </a:rPr>
                        <a:t>$11,700,000</a:t>
                      </a:r>
                    </a:p>
                  </a:txBody>
                  <a:tcPr marL="95342" marR="95342" marT="47677" marB="4767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1524629"/>
                  </a:ext>
                </a:extLst>
              </a:tr>
              <a:tr h="352669">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charset="2"/>
                        <a:buNone/>
                        <a:tabLst/>
                        <a:defRPr/>
                      </a:pPr>
                      <a:r>
                        <a:rPr kumimoji="0" lang="en-US" altLang="en-US" sz="1900" b="1" i="0" u="none" strike="noStrike" cap="none" normalizeH="0" baseline="0" dirty="0">
                          <a:ln>
                            <a:noFill/>
                          </a:ln>
                          <a:solidFill>
                            <a:schemeClr val="tx2"/>
                          </a:solidFill>
                          <a:effectLst/>
                          <a:latin typeface="Trebuchet MS" panose="020B0603020202020204" pitchFamily="34" charset="0"/>
                        </a:rPr>
                        <a:t>2022</a:t>
                      </a:r>
                    </a:p>
                  </a:txBody>
                  <a:tcPr marL="95342" marR="95342" marT="47677" marB="4767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charset="2"/>
                        <a:buNone/>
                        <a:tabLst/>
                      </a:pPr>
                      <a:r>
                        <a:rPr kumimoji="0" lang="en-US" altLang="en-US" sz="1900" b="0" i="0" u="none" strike="noStrike" cap="none" normalizeH="0" baseline="0" dirty="0">
                          <a:ln>
                            <a:noFill/>
                          </a:ln>
                          <a:solidFill>
                            <a:schemeClr val="tx2"/>
                          </a:solidFill>
                          <a:effectLst/>
                          <a:latin typeface="Trebuchet MS" panose="020B0603020202020204" pitchFamily="34" charset="0"/>
                        </a:rPr>
                        <a:t>$12,060,000</a:t>
                      </a:r>
                    </a:p>
                  </a:txBody>
                  <a:tcPr marL="95342" marR="95342" marT="47677" marB="47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charset="2"/>
                        <a:buNone/>
                        <a:tabLst/>
                        <a:defRPr/>
                      </a:pPr>
                      <a:r>
                        <a:rPr kumimoji="0" lang="en-US" altLang="en-US" sz="1900" b="0" i="0" u="none" strike="noStrike" cap="none" normalizeH="0" baseline="0" dirty="0">
                          <a:ln>
                            <a:noFill/>
                          </a:ln>
                          <a:solidFill>
                            <a:schemeClr val="tx2"/>
                          </a:solidFill>
                          <a:effectLst/>
                          <a:latin typeface="Trebuchet MS" panose="020B0603020202020204" pitchFamily="34" charset="0"/>
                        </a:rPr>
                        <a:t>$12,060,000</a:t>
                      </a:r>
                    </a:p>
                  </a:txBody>
                  <a:tcPr marL="95342" marR="95342" marT="47677" marB="4767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80842493"/>
                  </a:ext>
                </a:extLst>
              </a:tr>
              <a:tr h="1048869">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charset="2"/>
                        <a:buNone/>
                        <a:tabLst/>
                        <a:defRPr/>
                      </a:pPr>
                      <a:r>
                        <a:rPr kumimoji="0" lang="en-US" altLang="en-US" sz="1900" b="1" i="0" u="none" strike="noStrike" cap="none" normalizeH="0" baseline="0" dirty="0">
                          <a:ln>
                            <a:noFill/>
                          </a:ln>
                          <a:solidFill>
                            <a:schemeClr val="tx2"/>
                          </a:solidFill>
                          <a:effectLst/>
                          <a:latin typeface="Trebuchet MS" panose="020B0603020202020204" pitchFamily="34" charset="0"/>
                        </a:rPr>
                        <a:t>2019 - 2025</a:t>
                      </a:r>
                    </a:p>
                  </a:txBody>
                  <a:tcPr marL="95342" marR="95342" marT="47677" marB="4767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charset="2"/>
                        <a:buNone/>
                        <a:tabLst/>
                      </a:pPr>
                      <a:r>
                        <a:rPr kumimoji="0" lang="en-US" altLang="en-US" sz="1900" b="0" i="0" u="none" strike="noStrike" cap="none" normalizeH="0" baseline="0" dirty="0">
                          <a:ln>
                            <a:noFill/>
                          </a:ln>
                          <a:solidFill>
                            <a:schemeClr val="tx2"/>
                          </a:solidFill>
                          <a:effectLst/>
                          <a:latin typeface="Trebuchet MS" panose="020B0603020202020204" pitchFamily="34" charset="0"/>
                        </a:rPr>
                        <a:t>$10,000,000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charset="2"/>
                        <a:buNone/>
                        <a:tabLst/>
                      </a:pPr>
                      <a:r>
                        <a:rPr kumimoji="0" lang="en-US" altLang="en-US" sz="1900" b="0" i="0" u="none" strike="noStrike" cap="none" normalizeH="0" baseline="0" dirty="0">
                          <a:ln>
                            <a:noFill/>
                          </a:ln>
                          <a:solidFill>
                            <a:schemeClr val="tx2"/>
                          </a:solidFill>
                          <a:effectLst/>
                          <a:latin typeface="Trebuchet MS" panose="020B0603020202020204" pitchFamily="34" charset="0"/>
                        </a:rPr>
                        <a:t>Indexed for inflation from 2011</a:t>
                      </a:r>
                    </a:p>
                  </a:txBody>
                  <a:tcPr marL="95342" marR="95342" marT="47677" marB="47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charset="2"/>
                        <a:buNone/>
                        <a:tabLst/>
                        <a:defRPr/>
                      </a:pPr>
                      <a:r>
                        <a:rPr kumimoji="0" lang="en-US" altLang="en-US" sz="1900" b="0" i="0" u="none" strike="noStrike" cap="none" normalizeH="0" baseline="0" dirty="0">
                          <a:ln>
                            <a:noFill/>
                          </a:ln>
                          <a:solidFill>
                            <a:schemeClr val="tx2"/>
                          </a:solidFill>
                          <a:effectLst/>
                          <a:latin typeface="Trebuchet MS" panose="020B0603020202020204" pitchFamily="34" charset="0"/>
                        </a:rPr>
                        <a:t>$10,000,000 </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charset="2"/>
                        <a:buNone/>
                        <a:tabLst/>
                        <a:defRPr/>
                      </a:pPr>
                      <a:r>
                        <a:rPr kumimoji="0" lang="en-US" altLang="en-US" sz="1900" b="0" i="0" u="none" strike="noStrike" cap="none" normalizeH="0" baseline="0" dirty="0">
                          <a:ln>
                            <a:noFill/>
                          </a:ln>
                          <a:solidFill>
                            <a:schemeClr val="tx2"/>
                          </a:solidFill>
                          <a:effectLst/>
                          <a:latin typeface="Trebuchet MS" panose="020B0603020202020204" pitchFamily="34" charset="0"/>
                        </a:rPr>
                        <a:t>Indexed for inflation from 2011</a:t>
                      </a:r>
                    </a:p>
                  </a:txBody>
                  <a:tcPr marL="95342" marR="95342" marT="47677" marB="4767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81404380"/>
                  </a:ext>
                </a:extLst>
              </a:tr>
              <a:tr h="1048869">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charset="2"/>
                        <a:buNone/>
                        <a:tabLst/>
                        <a:defRPr/>
                      </a:pPr>
                      <a:r>
                        <a:rPr kumimoji="0" lang="en-US" altLang="en-US" sz="1900" b="1" i="0" u="none" strike="noStrike" cap="none" normalizeH="0" baseline="0" dirty="0">
                          <a:ln>
                            <a:noFill/>
                          </a:ln>
                          <a:solidFill>
                            <a:schemeClr val="tx2"/>
                          </a:solidFill>
                          <a:effectLst/>
                          <a:latin typeface="Trebuchet MS" panose="020B0603020202020204" pitchFamily="34" charset="0"/>
                        </a:rPr>
                        <a:t>2026 and thereafter</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charset="2"/>
                        <a:buNone/>
                        <a:tabLst/>
                      </a:pPr>
                      <a:endParaRPr kumimoji="0" lang="en-US" altLang="en-US" sz="1900" b="1" i="0" u="none" strike="noStrike" cap="none" normalizeH="0" baseline="0" dirty="0">
                        <a:ln>
                          <a:noFill/>
                        </a:ln>
                        <a:solidFill>
                          <a:schemeClr val="tx2"/>
                        </a:solidFill>
                        <a:effectLst/>
                        <a:latin typeface="Trebuchet MS" panose="020B0603020202020204" pitchFamily="34" charset="0"/>
                      </a:endParaRPr>
                    </a:p>
                  </a:txBody>
                  <a:tcPr marL="95342" marR="95342" marT="47677" marB="4767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charset="2"/>
                        <a:buNone/>
                        <a:tabLst/>
                      </a:pPr>
                      <a:r>
                        <a:rPr kumimoji="0" lang="en-US" altLang="en-US" sz="1900" b="0" i="0" u="none" strike="noStrike" cap="none" normalizeH="0" baseline="0" dirty="0">
                          <a:ln>
                            <a:noFill/>
                          </a:ln>
                          <a:solidFill>
                            <a:schemeClr val="tx2"/>
                          </a:solidFill>
                          <a:effectLst/>
                          <a:latin typeface="Trebuchet MS" panose="020B0603020202020204" pitchFamily="34" charset="0"/>
                        </a:rPr>
                        <a:t>$5,000,000</a:t>
                      </a:r>
                    </a:p>
                    <a:p>
                      <a:pPr marL="0" marR="0" lvl="0" indent="0" algn="l" defTabSz="914400" rtl="0" eaLnBrk="1" fontAlgn="base" latinLnBrk="0" hangingPunct="1">
                        <a:lnSpc>
                          <a:spcPct val="100000"/>
                        </a:lnSpc>
                        <a:spcBef>
                          <a:spcPct val="0"/>
                        </a:spcBef>
                        <a:spcAft>
                          <a:spcPct val="0"/>
                        </a:spcAft>
                        <a:buClr>
                          <a:schemeClr val="tx2"/>
                        </a:buClr>
                        <a:buSzPct val="70000"/>
                        <a:buFont typeface="Wingdings" charset="2"/>
                        <a:buNone/>
                        <a:tabLst/>
                      </a:pPr>
                      <a:r>
                        <a:rPr kumimoji="0" lang="en-US" altLang="en-US" sz="1900" b="0" i="0" u="none" strike="noStrike" cap="none" normalizeH="0" baseline="0" dirty="0">
                          <a:ln>
                            <a:noFill/>
                          </a:ln>
                          <a:solidFill>
                            <a:schemeClr val="tx2"/>
                          </a:solidFill>
                          <a:effectLst/>
                          <a:latin typeface="Trebuchet MS" panose="020B0603020202020204" pitchFamily="34" charset="0"/>
                        </a:rPr>
                        <a:t>Indexed for inflation from 2011</a:t>
                      </a:r>
                    </a:p>
                  </a:txBody>
                  <a:tcPr marL="95342" marR="95342" marT="47677" marB="47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charset="2"/>
                        <a:buNone/>
                        <a:tabLst/>
                      </a:pPr>
                      <a:r>
                        <a:rPr kumimoji="0" lang="en-US" altLang="en-US" sz="1900" b="0" i="0" u="none" strike="noStrike" cap="none" normalizeH="0" baseline="0" dirty="0">
                          <a:ln>
                            <a:noFill/>
                          </a:ln>
                          <a:solidFill>
                            <a:schemeClr val="tx2"/>
                          </a:solidFill>
                          <a:effectLst/>
                          <a:latin typeface="Trebuchet MS" panose="020B0603020202020204" pitchFamily="34" charset="0"/>
                        </a:rPr>
                        <a:t>$5,000,000</a:t>
                      </a:r>
                    </a:p>
                    <a:p>
                      <a:pPr marL="0" marR="0" lvl="0" indent="0" algn="l" defTabSz="914400" rtl="0" eaLnBrk="1" fontAlgn="base" latinLnBrk="0" hangingPunct="1">
                        <a:lnSpc>
                          <a:spcPct val="100000"/>
                        </a:lnSpc>
                        <a:spcBef>
                          <a:spcPct val="0"/>
                        </a:spcBef>
                        <a:spcAft>
                          <a:spcPct val="0"/>
                        </a:spcAft>
                        <a:buClr>
                          <a:schemeClr val="tx2"/>
                        </a:buClr>
                        <a:buSzPct val="70000"/>
                        <a:buFont typeface="Wingdings" charset="2"/>
                        <a:buNone/>
                        <a:tabLst/>
                      </a:pPr>
                      <a:r>
                        <a:rPr kumimoji="0" lang="en-US" altLang="en-US" sz="1900" b="0" i="0" u="none" strike="noStrike" cap="none" normalizeH="0" baseline="0" dirty="0">
                          <a:ln>
                            <a:noFill/>
                          </a:ln>
                          <a:solidFill>
                            <a:schemeClr val="tx2"/>
                          </a:solidFill>
                          <a:effectLst/>
                          <a:latin typeface="Trebuchet MS" panose="020B0603020202020204" pitchFamily="34" charset="0"/>
                        </a:rPr>
                        <a:t>Indexed for inflation </a:t>
                      </a:r>
                    </a:p>
                    <a:p>
                      <a:pPr marL="0" marR="0" lvl="0" indent="0" algn="l" defTabSz="914400" rtl="0" eaLnBrk="1" fontAlgn="base" latinLnBrk="0" hangingPunct="1">
                        <a:lnSpc>
                          <a:spcPct val="100000"/>
                        </a:lnSpc>
                        <a:spcBef>
                          <a:spcPct val="0"/>
                        </a:spcBef>
                        <a:spcAft>
                          <a:spcPct val="0"/>
                        </a:spcAft>
                        <a:buClr>
                          <a:schemeClr val="tx2"/>
                        </a:buClr>
                        <a:buSzPct val="70000"/>
                        <a:buFont typeface="Wingdings" charset="2"/>
                        <a:buNone/>
                        <a:tabLst/>
                      </a:pPr>
                      <a:r>
                        <a:rPr kumimoji="0" lang="en-US" altLang="en-US" sz="1900" b="0" i="0" u="none" strike="noStrike" cap="none" normalizeH="0" baseline="0" dirty="0">
                          <a:ln>
                            <a:noFill/>
                          </a:ln>
                          <a:solidFill>
                            <a:schemeClr val="tx2"/>
                          </a:solidFill>
                          <a:effectLst/>
                          <a:latin typeface="Trebuchet MS" panose="020B0603020202020204" pitchFamily="34" charset="0"/>
                        </a:rPr>
                        <a:t>from 2011</a:t>
                      </a:r>
                    </a:p>
                  </a:txBody>
                  <a:tcPr marL="95342" marR="95342" marT="47677" marB="4767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473454630"/>
      </p:ext>
    </p:extLst>
  </p:cSld>
  <p:clrMapOvr>
    <a:masterClrMapping/>
  </p:clrMapOvr>
</p:sld>
</file>

<file path=ppt/theme/theme1.xml><?xml version="1.0" encoding="utf-8"?>
<a:theme xmlns:a="http://schemas.openxmlformats.org/drawingml/2006/main" name="AccentBoxVTI">
  <a:themeElements>
    <a:clrScheme name="AnalogousFromDarkSeedLeftStep">
      <a:dk1>
        <a:srgbClr val="000000"/>
      </a:dk1>
      <a:lt1>
        <a:srgbClr val="FFFFFF"/>
      </a:lt1>
      <a:dk2>
        <a:srgbClr val="2D2441"/>
      </a:dk2>
      <a:lt2>
        <a:srgbClr val="E8E4E2"/>
      </a:lt2>
      <a:accent1>
        <a:srgbClr val="3CA0D4"/>
      </a:accent1>
      <a:accent2>
        <a:srgbClr val="27B5AB"/>
      </a:accent2>
      <a:accent3>
        <a:srgbClr val="33B676"/>
      </a:accent3>
      <a:accent4>
        <a:srgbClr val="28B936"/>
      </a:accent4>
      <a:accent5>
        <a:srgbClr val="5DB533"/>
      </a:accent5>
      <a:accent6>
        <a:srgbClr val="8BAF26"/>
      </a:accent6>
      <a:hlink>
        <a:srgbClr val="409331"/>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358</TotalTime>
  <Words>2781</Words>
  <Application>Microsoft Office PowerPoint</Application>
  <PresentationFormat>Widescreen</PresentationFormat>
  <Paragraphs>269</Paragraphs>
  <Slides>29</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29</vt:i4>
      </vt:variant>
    </vt:vector>
  </HeadingPairs>
  <TitlesOfParts>
    <vt:vector size="38" baseType="lpstr">
      <vt:lpstr>Arial</vt:lpstr>
      <vt:lpstr>Avenir Next LT Pro</vt:lpstr>
      <vt:lpstr>Avenir Next LT Pro (Body)</vt:lpstr>
      <vt:lpstr>Avenir Next LT Pro (Body)n</vt:lpstr>
      <vt:lpstr>Avenir Next LT Pro (Headings)</vt:lpstr>
      <vt:lpstr>Calibri</vt:lpstr>
      <vt:lpstr>Trebuchet MS</vt:lpstr>
      <vt:lpstr>Wingdings</vt:lpstr>
      <vt:lpstr>AccentBoxVTI</vt:lpstr>
      <vt:lpstr>Estate Planning in 2022: Feeling Insecure  about the  SECURE Act</vt:lpstr>
      <vt:lpstr>Estate Planning Basics</vt:lpstr>
      <vt:lpstr>Estate Planning Basics– Part Two</vt:lpstr>
      <vt:lpstr>Forms of Ownership</vt:lpstr>
      <vt:lpstr>Forms of Ownership</vt:lpstr>
      <vt:lpstr>Options for Avoiding Probate</vt:lpstr>
      <vt:lpstr>Advantages of Will &amp; Trust</vt:lpstr>
      <vt:lpstr>Advisor Recommendation: Review Existing Estate Planning Documents</vt:lpstr>
      <vt:lpstr>Federal Estate &amp; Gift Tax Exemptions  (ATRA and TCJA)</vt:lpstr>
      <vt:lpstr>Consider How Changes to Income Tax Structure Affects Estate Planning</vt:lpstr>
      <vt:lpstr>Consider Elder Care Discussion</vt:lpstr>
      <vt:lpstr>Estate Planning Strategies Remaining Effective</vt:lpstr>
      <vt:lpstr>Advisor Recommendation: Create a Client Estate Planning Checklist</vt:lpstr>
      <vt:lpstr>The Setting Every Community Up for Retirement Enhancement Act of 2019 (“SECURE Act”)</vt:lpstr>
      <vt:lpstr>SECURE Act Continued</vt:lpstr>
      <vt:lpstr>PowerPoint Presentation</vt:lpstr>
      <vt:lpstr>Non-Designated Beneficiary</vt:lpstr>
      <vt:lpstr>Non-eligible Designated Beneficiary</vt:lpstr>
      <vt:lpstr>Eligible Designated Beneficiaries</vt:lpstr>
      <vt:lpstr>Who are these eligible designated beneficiaries?</vt:lpstr>
      <vt:lpstr>See-through Trusts</vt:lpstr>
      <vt:lpstr>See-through Trusts – Part 2</vt:lpstr>
      <vt:lpstr>See-through Trusts – Part 3</vt:lpstr>
      <vt:lpstr>Common Questions:</vt:lpstr>
      <vt:lpstr>Common Questions – Part 2:</vt:lpstr>
      <vt:lpstr>Common Questions – Part 3:</vt:lpstr>
      <vt:lpstr>The SECURE ACT – Potential Action items</vt:lpstr>
      <vt:lpstr>But wait – there’s more: SECURE Act 2.0</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Estate Planning in 2022: Feeling Insecure  about the  SECURE Act</dc:title>
  <dc:creator>Andrew Ellis</dc:creator>
  <cp:lastModifiedBy>Andrew Ellis</cp:lastModifiedBy>
  <cp:revision>8</cp:revision>
  <dcterms:created xsi:type="dcterms:W3CDTF">2022-04-07T15:39:43Z</dcterms:created>
  <dcterms:modified xsi:type="dcterms:W3CDTF">2022-04-15T22:32:46Z</dcterms:modified>
</cp:coreProperties>
</file>