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48" r:id="rId2"/>
  </p:sldMasterIdLst>
  <p:sldIdLst>
    <p:sldId id="256" r:id="rId3"/>
    <p:sldId id="260" r:id="rId4"/>
    <p:sldId id="274" r:id="rId5"/>
    <p:sldId id="275" r:id="rId6"/>
    <p:sldId id="261" r:id="rId7"/>
    <p:sldId id="276" r:id="rId8"/>
    <p:sldId id="277" r:id="rId9"/>
    <p:sldId id="265" r:id="rId10"/>
    <p:sldId id="278" r:id="rId11"/>
    <p:sldId id="266" r:id="rId12"/>
    <p:sldId id="267" r:id="rId13"/>
    <p:sldId id="270" r:id="rId14"/>
    <p:sldId id="279" r:id="rId15"/>
    <p:sldId id="280" r:id="rId16"/>
    <p:sldId id="281" r:id="rId17"/>
    <p:sldId id="282" r:id="rId18"/>
    <p:sldId id="284" r:id="rId19"/>
    <p:sldId id="285" r:id="rId20"/>
    <p:sldId id="283" r:id="rId21"/>
    <p:sldId id="286" r:id="rId22"/>
    <p:sldId id="287" r:id="rId23"/>
    <p:sldId id="288" r:id="rId24"/>
    <p:sldId id="289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94"/>
  </p:normalViewPr>
  <p:slideViewPr>
    <p:cSldViewPr snapToGrid="0" snapToObjects="1">
      <p:cViewPr>
        <p:scale>
          <a:sx n="90" d="100"/>
          <a:sy n="90" d="100"/>
        </p:scale>
        <p:origin x="156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Allocation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A5-4A44-A08E-46DDD8DC86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5A5-4A44-A08E-46DDD8DC86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5A5-4A44-A08E-46DDD8DC86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A5-4A44-A08E-46DDD8DC86DF}"/>
              </c:ext>
            </c:extLst>
          </c:dPt>
          <c:dLbls>
            <c:dLbl>
              <c:idx val="0"/>
              <c:layout>
                <c:manualLayout>
                  <c:x val="-0.24620298471888577"/>
                  <c:y val="-7.3886428369882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A5-4A44-A08E-46DDD8DC86DF}"/>
                </c:ext>
              </c:extLst>
            </c:dLbl>
            <c:dLbl>
              <c:idx val="1"/>
              <c:layout>
                <c:manualLayout>
                  <c:x val="0.14253857010040755"/>
                  <c:y val="-7.1044642663348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A5-4A44-A08E-46DDD8DC86DF}"/>
                </c:ext>
              </c:extLst>
            </c:dLbl>
            <c:dLbl>
              <c:idx val="2"/>
              <c:layout>
                <c:manualLayout>
                  <c:x val="0.15549662192771732"/>
                  <c:y val="0.150614642446298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A5-4A44-A08E-46DDD8DC86D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5A5-4A44-A08E-46DDD8DC86DF}"/>
                </c:ext>
              </c:extLst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Equities</c:v>
                </c:pt>
                <c:pt idx="1">
                  <c:v>Fixed Income</c:v>
                </c:pt>
                <c:pt idx="2">
                  <c:v>Alternatives</c:v>
                </c:pt>
                <c:pt idx="3">
                  <c:v>Cash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25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5-4A44-A08E-46DDD8DC86D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305873691032706"/>
          <c:y val="0.16625967969271119"/>
          <c:w val="0.21696778322220017"/>
          <c:h val="0.23261649475354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5D5BA-AB5A-42AC-A017-76F13242F598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83FA075-9250-4684-AC11-8C61A539AAD0}">
      <dgm:prSet phldrT="[Text]" custT="1"/>
      <dgm:spPr/>
      <dgm:t>
        <a:bodyPr/>
        <a:lstStyle/>
        <a:p>
          <a:r>
            <a:rPr lang="en-US" sz="2300" b="1" dirty="0"/>
            <a:t>High Risk </a:t>
          </a:r>
        </a:p>
        <a:p>
          <a:r>
            <a:rPr lang="en-US" sz="2000" b="1" dirty="0"/>
            <a:t>(Emerging Markets and Growth Stocks) </a:t>
          </a:r>
        </a:p>
      </dgm:t>
    </dgm:pt>
    <dgm:pt modelId="{6F6AC902-565C-4884-881F-B46148506BFF}" type="parTrans" cxnId="{9213C1DC-352A-400F-A9FC-825E2B8D22CA}">
      <dgm:prSet/>
      <dgm:spPr/>
      <dgm:t>
        <a:bodyPr/>
        <a:lstStyle/>
        <a:p>
          <a:endParaRPr lang="en-US" b="1"/>
        </a:p>
      </dgm:t>
    </dgm:pt>
    <dgm:pt modelId="{5DD782C1-B2BC-40EF-BF64-AA57DDAD3AC6}" type="sibTrans" cxnId="{9213C1DC-352A-400F-A9FC-825E2B8D22CA}">
      <dgm:prSet/>
      <dgm:spPr/>
      <dgm:t>
        <a:bodyPr/>
        <a:lstStyle/>
        <a:p>
          <a:endParaRPr lang="en-US" b="1"/>
        </a:p>
      </dgm:t>
    </dgm:pt>
    <dgm:pt modelId="{866FF6D2-70A0-42C6-A1AB-3C1AEEAD9F8B}">
      <dgm:prSet phldrT="[Text]" custT="1"/>
      <dgm:spPr/>
      <dgm:t>
        <a:bodyPr/>
        <a:lstStyle/>
        <a:p>
          <a:r>
            <a:rPr lang="en-US" sz="2800" b="1" dirty="0"/>
            <a:t>Low Volatility and Quality </a:t>
          </a:r>
        </a:p>
        <a:p>
          <a:r>
            <a:rPr lang="en-US" sz="2000" b="1" dirty="0"/>
            <a:t>(Fixed Income &amp; Value Stocks)</a:t>
          </a:r>
        </a:p>
      </dgm:t>
    </dgm:pt>
    <dgm:pt modelId="{B9B82DBD-CAF4-476F-ADC9-7E86CDD85164}" type="parTrans" cxnId="{8E3D00DF-06C3-459F-9F83-9E01BE1FE317}">
      <dgm:prSet/>
      <dgm:spPr/>
      <dgm:t>
        <a:bodyPr/>
        <a:lstStyle/>
        <a:p>
          <a:endParaRPr lang="en-US" b="1"/>
        </a:p>
      </dgm:t>
    </dgm:pt>
    <dgm:pt modelId="{7E2D853A-2707-4828-ADD4-50ED23E3194A}" type="sibTrans" cxnId="{8E3D00DF-06C3-459F-9F83-9E01BE1FE317}">
      <dgm:prSet/>
      <dgm:spPr/>
      <dgm:t>
        <a:bodyPr/>
        <a:lstStyle/>
        <a:p>
          <a:endParaRPr lang="en-US" b="1"/>
        </a:p>
      </dgm:t>
    </dgm:pt>
    <dgm:pt modelId="{A1FFF6DA-2539-4657-9061-EE6582C0B67D}">
      <dgm:prSet phldrT="[Text]" custT="1"/>
      <dgm:spPr/>
      <dgm:t>
        <a:bodyPr/>
        <a:lstStyle/>
        <a:p>
          <a:r>
            <a:rPr lang="en-US" sz="3600" b="1" dirty="0"/>
            <a:t>Preservation of Capital </a:t>
          </a:r>
          <a:r>
            <a:rPr lang="en-US" sz="2300" b="1" dirty="0"/>
            <a:t>(Cash &amp; Treasuries)</a:t>
          </a:r>
        </a:p>
      </dgm:t>
    </dgm:pt>
    <dgm:pt modelId="{80998D0E-77EE-463B-BF12-FAD66B7C0D86}" type="parTrans" cxnId="{6CF34F7C-1BCE-4870-86C0-9F302239C211}">
      <dgm:prSet/>
      <dgm:spPr/>
      <dgm:t>
        <a:bodyPr/>
        <a:lstStyle/>
        <a:p>
          <a:endParaRPr lang="en-US" b="1"/>
        </a:p>
      </dgm:t>
    </dgm:pt>
    <dgm:pt modelId="{BEE48DCD-C940-4A02-9FF8-0C4F364B935C}" type="sibTrans" cxnId="{6CF34F7C-1BCE-4870-86C0-9F302239C211}">
      <dgm:prSet/>
      <dgm:spPr/>
      <dgm:t>
        <a:bodyPr/>
        <a:lstStyle/>
        <a:p>
          <a:endParaRPr lang="en-US" b="1"/>
        </a:p>
      </dgm:t>
    </dgm:pt>
    <dgm:pt modelId="{7A853D4E-E6C5-4A0B-BA04-60425A625269}" type="pres">
      <dgm:prSet presAssocID="{7E55D5BA-AB5A-42AC-A017-76F13242F598}" presName="Name0" presStyleCnt="0">
        <dgm:presLayoutVars>
          <dgm:dir/>
          <dgm:animLvl val="lvl"/>
          <dgm:resizeHandles val="exact"/>
        </dgm:presLayoutVars>
      </dgm:prSet>
      <dgm:spPr/>
    </dgm:pt>
    <dgm:pt modelId="{B06EBC84-0CEF-40E2-AC60-3FFCC2B69D30}" type="pres">
      <dgm:prSet presAssocID="{F83FA075-9250-4684-AC11-8C61A539AAD0}" presName="Name8" presStyleCnt="0"/>
      <dgm:spPr/>
    </dgm:pt>
    <dgm:pt modelId="{7670A88E-740B-4602-9ADB-FCBCB6827586}" type="pres">
      <dgm:prSet presAssocID="{F83FA075-9250-4684-AC11-8C61A539AAD0}" presName="level" presStyleLbl="node1" presStyleIdx="0" presStyleCnt="3">
        <dgm:presLayoutVars>
          <dgm:chMax val="1"/>
          <dgm:bulletEnabled val="1"/>
        </dgm:presLayoutVars>
      </dgm:prSet>
      <dgm:spPr/>
    </dgm:pt>
    <dgm:pt modelId="{1708448F-AC73-4EBC-AC9C-E0FB3388A345}" type="pres">
      <dgm:prSet presAssocID="{F83FA075-9250-4684-AC11-8C61A539AA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BAF897-FC87-4013-8A6E-CE890A17EDCA}" type="pres">
      <dgm:prSet presAssocID="{866FF6D2-70A0-42C6-A1AB-3C1AEEAD9F8B}" presName="Name8" presStyleCnt="0"/>
      <dgm:spPr/>
    </dgm:pt>
    <dgm:pt modelId="{3AC7C157-A09A-41C2-AE58-965E0B9BCF12}" type="pres">
      <dgm:prSet presAssocID="{866FF6D2-70A0-42C6-A1AB-3C1AEEAD9F8B}" presName="level" presStyleLbl="node1" presStyleIdx="1" presStyleCnt="3">
        <dgm:presLayoutVars>
          <dgm:chMax val="1"/>
          <dgm:bulletEnabled val="1"/>
        </dgm:presLayoutVars>
      </dgm:prSet>
      <dgm:spPr/>
    </dgm:pt>
    <dgm:pt modelId="{8E9CA6E6-2AB8-4052-A6A8-B0A8207C8253}" type="pres">
      <dgm:prSet presAssocID="{866FF6D2-70A0-42C6-A1AB-3C1AEEAD9F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CA3E5F-533D-4C76-9303-17A908DA1132}" type="pres">
      <dgm:prSet presAssocID="{A1FFF6DA-2539-4657-9061-EE6582C0B67D}" presName="Name8" presStyleCnt="0"/>
      <dgm:spPr/>
    </dgm:pt>
    <dgm:pt modelId="{8DDF09AA-4A1E-468A-9623-8CAFFCB8069B}" type="pres">
      <dgm:prSet presAssocID="{A1FFF6DA-2539-4657-9061-EE6582C0B67D}" presName="level" presStyleLbl="node1" presStyleIdx="2" presStyleCnt="3">
        <dgm:presLayoutVars>
          <dgm:chMax val="1"/>
          <dgm:bulletEnabled val="1"/>
        </dgm:presLayoutVars>
      </dgm:prSet>
      <dgm:spPr/>
    </dgm:pt>
    <dgm:pt modelId="{3A86CAE0-CA84-49BF-BADF-F2DE8F96E46B}" type="pres">
      <dgm:prSet presAssocID="{A1FFF6DA-2539-4657-9061-EE6582C0B67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8F0D4C-8CBB-40E5-BF59-213E38C9617E}" type="presOf" srcId="{866FF6D2-70A0-42C6-A1AB-3C1AEEAD9F8B}" destId="{3AC7C157-A09A-41C2-AE58-965E0B9BCF12}" srcOrd="0" destOrd="0" presId="urn:microsoft.com/office/officeart/2005/8/layout/pyramid1"/>
    <dgm:cxn modelId="{6CF34F7C-1BCE-4870-86C0-9F302239C211}" srcId="{7E55D5BA-AB5A-42AC-A017-76F13242F598}" destId="{A1FFF6DA-2539-4657-9061-EE6582C0B67D}" srcOrd="2" destOrd="0" parTransId="{80998D0E-77EE-463B-BF12-FAD66B7C0D86}" sibTransId="{BEE48DCD-C940-4A02-9FF8-0C4F364B935C}"/>
    <dgm:cxn modelId="{C6E04C86-29AB-4E32-93B6-0A18B3F2FAB2}" type="presOf" srcId="{F83FA075-9250-4684-AC11-8C61A539AAD0}" destId="{1708448F-AC73-4EBC-AC9C-E0FB3388A345}" srcOrd="1" destOrd="0" presId="urn:microsoft.com/office/officeart/2005/8/layout/pyramid1"/>
    <dgm:cxn modelId="{9E7A1E8C-7F55-4D03-90E7-B95175DA596A}" type="presOf" srcId="{A1FFF6DA-2539-4657-9061-EE6582C0B67D}" destId="{8DDF09AA-4A1E-468A-9623-8CAFFCB8069B}" srcOrd="0" destOrd="0" presId="urn:microsoft.com/office/officeart/2005/8/layout/pyramid1"/>
    <dgm:cxn modelId="{B3D4EEA0-9FE7-43B4-BF30-7BC035A69EA8}" type="presOf" srcId="{866FF6D2-70A0-42C6-A1AB-3C1AEEAD9F8B}" destId="{8E9CA6E6-2AB8-4052-A6A8-B0A8207C8253}" srcOrd="1" destOrd="0" presId="urn:microsoft.com/office/officeart/2005/8/layout/pyramid1"/>
    <dgm:cxn modelId="{A6C6A1BB-E79F-4267-8791-86A7414AD54C}" type="presOf" srcId="{A1FFF6DA-2539-4657-9061-EE6582C0B67D}" destId="{3A86CAE0-CA84-49BF-BADF-F2DE8F96E46B}" srcOrd="1" destOrd="0" presId="urn:microsoft.com/office/officeart/2005/8/layout/pyramid1"/>
    <dgm:cxn modelId="{9213C1DC-352A-400F-A9FC-825E2B8D22CA}" srcId="{7E55D5BA-AB5A-42AC-A017-76F13242F598}" destId="{F83FA075-9250-4684-AC11-8C61A539AAD0}" srcOrd="0" destOrd="0" parTransId="{6F6AC902-565C-4884-881F-B46148506BFF}" sibTransId="{5DD782C1-B2BC-40EF-BF64-AA57DDAD3AC6}"/>
    <dgm:cxn modelId="{8E3D00DF-06C3-459F-9F83-9E01BE1FE317}" srcId="{7E55D5BA-AB5A-42AC-A017-76F13242F598}" destId="{866FF6D2-70A0-42C6-A1AB-3C1AEEAD9F8B}" srcOrd="1" destOrd="0" parTransId="{B9B82DBD-CAF4-476F-ADC9-7E86CDD85164}" sibTransId="{7E2D853A-2707-4828-ADD4-50ED23E3194A}"/>
    <dgm:cxn modelId="{27A45CDF-E7D0-4373-A2FF-C0C71F1FD994}" type="presOf" srcId="{F83FA075-9250-4684-AC11-8C61A539AAD0}" destId="{7670A88E-740B-4602-9ADB-FCBCB6827586}" srcOrd="0" destOrd="0" presId="urn:microsoft.com/office/officeart/2005/8/layout/pyramid1"/>
    <dgm:cxn modelId="{4B7DB1E6-AAE2-44DA-A000-22A47D2FC4DC}" type="presOf" srcId="{7E55D5BA-AB5A-42AC-A017-76F13242F598}" destId="{7A853D4E-E6C5-4A0B-BA04-60425A625269}" srcOrd="0" destOrd="0" presId="urn:microsoft.com/office/officeart/2005/8/layout/pyramid1"/>
    <dgm:cxn modelId="{6A826B7E-A2E8-4A78-B38D-1F6BF4BD0459}" type="presParOf" srcId="{7A853D4E-E6C5-4A0B-BA04-60425A625269}" destId="{B06EBC84-0CEF-40E2-AC60-3FFCC2B69D30}" srcOrd="0" destOrd="0" presId="urn:microsoft.com/office/officeart/2005/8/layout/pyramid1"/>
    <dgm:cxn modelId="{C38588D5-254C-40A3-B389-3DC353EE91B4}" type="presParOf" srcId="{B06EBC84-0CEF-40E2-AC60-3FFCC2B69D30}" destId="{7670A88E-740B-4602-9ADB-FCBCB6827586}" srcOrd="0" destOrd="0" presId="urn:microsoft.com/office/officeart/2005/8/layout/pyramid1"/>
    <dgm:cxn modelId="{21A8901D-0448-46DB-AC94-9BCA0D480972}" type="presParOf" srcId="{B06EBC84-0CEF-40E2-AC60-3FFCC2B69D30}" destId="{1708448F-AC73-4EBC-AC9C-E0FB3388A345}" srcOrd="1" destOrd="0" presId="urn:microsoft.com/office/officeart/2005/8/layout/pyramid1"/>
    <dgm:cxn modelId="{D58BB6C7-17CA-4EFF-BE1F-53B222119A6E}" type="presParOf" srcId="{7A853D4E-E6C5-4A0B-BA04-60425A625269}" destId="{27BAF897-FC87-4013-8A6E-CE890A17EDCA}" srcOrd="1" destOrd="0" presId="urn:microsoft.com/office/officeart/2005/8/layout/pyramid1"/>
    <dgm:cxn modelId="{BB46CF04-2FD4-4800-A364-34DE2BCA0B4F}" type="presParOf" srcId="{27BAF897-FC87-4013-8A6E-CE890A17EDCA}" destId="{3AC7C157-A09A-41C2-AE58-965E0B9BCF12}" srcOrd="0" destOrd="0" presId="urn:microsoft.com/office/officeart/2005/8/layout/pyramid1"/>
    <dgm:cxn modelId="{CBF08A5F-72A0-4B2E-A305-46CAB9E41458}" type="presParOf" srcId="{27BAF897-FC87-4013-8A6E-CE890A17EDCA}" destId="{8E9CA6E6-2AB8-4052-A6A8-B0A8207C8253}" srcOrd="1" destOrd="0" presId="urn:microsoft.com/office/officeart/2005/8/layout/pyramid1"/>
    <dgm:cxn modelId="{F820DBFF-6C68-43EE-BA00-3534F748107E}" type="presParOf" srcId="{7A853D4E-E6C5-4A0B-BA04-60425A625269}" destId="{ADCA3E5F-533D-4C76-9303-17A908DA1132}" srcOrd="2" destOrd="0" presId="urn:microsoft.com/office/officeart/2005/8/layout/pyramid1"/>
    <dgm:cxn modelId="{7818FBD7-4650-4E39-AF10-5650C194876D}" type="presParOf" srcId="{ADCA3E5F-533D-4C76-9303-17A908DA1132}" destId="{8DDF09AA-4A1E-468A-9623-8CAFFCB8069B}" srcOrd="0" destOrd="0" presId="urn:microsoft.com/office/officeart/2005/8/layout/pyramid1"/>
    <dgm:cxn modelId="{EB933D2F-A50A-4B9D-8445-10F546127A39}" type="presParOf" srcId="{ADCA3E5F-533D-4C76-9303-17A908DA1132}" destId="{3A86CAE0-CA84-49BF-BADF-F2DE8F96E4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5D5BA-AB5A-42AC-A017-76F13242F598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F83FA075-9250-4684-AC11-8C61A539AAD0}">
      <dgm:prSet phldrT="[Text]" custT="1"/>
      <dgm:spPr/>
      <dgm:t>
        <a:bodyPr/>
        <a:lstStyle/>
        <a:p>
          <a:r>
            <a:rPr lang="en-US" sz="3600" b="1" dirty="0"/>
            <a:t>Aspirational</a:t>
          </a:r>
        </a:p>
        <a:p>
          <a:r>
            <a:rPr lang="en-US" sz="3600" b="1" dirty="0"/>
            <a:t>(Legacy)</a:t>
          </a:r>
        </a:p>
      </dgm:t>
    </dgm:pt>
    <dgm:pt modelId="{6F6AC902-565C-4884-881F-B46148506BFF}" type="parTrans" cxnId="{9213C1DC-352A-400F-A9FC-825E2B8D22CA}">
      <dgm:prSet/>
      <dgm:spPr/>
      <dgm:t>
        <a:bodyPr/>
        <a:lstStyle/>
        <a:p>
          <a:endParaRPr lang="en-US" sz="3600" b="1"/>
        </a:p>
      </dgm:t>
    </dgm:pt>
    <dgm:pt modelId="{5DD782C1-B2BC-40EF-BF64-AA57DDAD3AC6}" type="sibTrans" cxnId="{9213C1DC-352A-400F-A9FC-825E2B8D22CA}">
      <dgm:prSet/>
      <dgm:spPr/>
      <dgm:t>
        <a:bodyPr/>
        <a:lstStyle/>
        <a:p>
          <a:endParaRPr lang="en-US" sz="3600" b="1"/>
        </a:p>
      </dgm:t>
    </dgm:pt>
    <dgm:pt modelId="{866FF6D2-70A0-42C6-A1AB-3C1AEEAD9F8B}">
      <dgm:prSet phldrT="[Text]" custT="1"/>
      <dgm:spPr/>
      <dgm:t>
        <a:bodyPr/>
        <a:lstStyle/>
        <a:p>
          <a:r>
            <a:rPr lang="en-US" sz="3600" b="1" dirty="0"/>
            <a:t>Market</a:t>
          </a:r>
        </a:p>
        <a:p>
          <a:r>
            <a:rPr lang="en-US" sz="3600" b="1" dirty="0"/>
            <a:t>(Explore)</a:t>
          </a:r>
        </a:p>
      </dgm:t>
    </dgm:pt>
    <dgm:pt modelId="{B9B82DBD-CAF4-476F-ADC9-7E86CDD85164}" type="parTrans" cxnId="{8E3D00DF-06C3-459F-9F83-9E01BE1FE317}">
      <dgm:prSet/>
      <dgm:spPr/>
      <dgm:t>
        <a:bodyPr/>
        <a:lstStyle/>
        <a:p>
          <a:endParaRPr lang="en-US" sz="3600" b="1"/>
        </a:p>
      </dgm:t>
    </dgm:pt>
    <dgm:pt modelId="{7E2D853A-2707-4828-ADD4-50ED23E3194A}" type="sibTrans" cxnId="{8E3D00DF-06C3-459F-9F83-9E01BE1FE317}">
      <dgm:prSet/>
      <dgm:spPr/>
      <dgm:t>
        <a:bodyPr/>
        <a:lstStyle/>
        <a:p>
          <a:endParaRPr lang="en-US" sz="3600" b="1"/>
        </a:p>
      </dgm:t>
    </dgm:pt>
    <dgm:pt modelId="{A1FFF6DA-2539-4657-9061-EE6582C0B67D}">
      <dgm:prSet phldrT="[Text]" custT="1"/>
      <dgm:spPr/>
      <dgm:t>
        <a:bodyPr/>
        <a:lstStyle/>
        <a:p>
          <a:r>
            <a:rPr lang="en-US" sz="3600" b="1" dirty="0"/>
            <a:t>Personal</a:t>
          </a:r>
        </a:p>
        <a:p>
          <a:r>
            <a:rPr lang="en-US" sz="3600" b="1" dirty="0"/>
            <a:t>(Core)</a:t>
          </a:r>
        </a:p>
      </dgm:t>
    </dgm:pt>
    <dgm:pt modelId="{80998D0E-77EE-463B-BF12-FAD66B7C0D86}" type="parTrans" cxnId="{6CF34F7C-1BCE-4870-86C0-9F302239C211}">
      <dgm:prSet/>
      <dgm:spPr/>
      <dgm:t>
        <a:bodyPr/>
        <a:lstStyle/>
        <a:p>
          <a:endParaRPr lang="en-US" sz="3600" b="1"/>
        </a:p>
      </dgm:t>
    </dgm:pt>
    <dgm:pt modelId="{BEE48DCD-C940-4A02-9FF8-0C4F364B935C}" type="sibTrans" cxnId="{6CF34F7C-1BCE-4870-86C0-9F302239C211}">
      <dgm:prSet/>
      <dgm:spPr/>
      <dgm:t>
        <a:bodyPr/>
        <a:lstStyle/>
        <a:p>
          <a:endParaRPr lang="en-US" sz="3600" b="1"/>
        </a:p>
      </dgm:t>
    </dgm:pt>
    <dgm:pt modelId="{7A853D4E-E6C5-4A0B-BA04-60425A625269}" type="pres">
      <dgm:prSet presAssocID="{7E55D5BA-AB5A-42AC-A017-76F13242F598}" presName="Name0" presStyleCnt="0">
        <dgm:presLayoutVars>
          <dgm:dir/>
          <dgm:animLvl val="lvl"/>
          <dgm:resizeHandles val="exact"/>
        </dgm:presLayoutVars>
      </dgm:prSet>
      <dgm:spPr/>
    </dgm:pt>
    <dgm:pt modelId="{B06EBC84-0CEF-40E2-AC60-3FFCC2B69D30}" type="pres">
      <dgm:prSet presAssocID="{F83FA075-9250-4684-AC11-8C61A539AAD0}" presName="Name8" presStyleCnt="0"/>
      <dgm:spPr/>
    </dgm:pt>
    <dgm:pt modelId="{7670A88E-740B-4602-9ADB-FCBCB6827586}" type="pres">
      <dgm:prSet presAssocID="{F83FA075-9250-4684-AC11-8C61A539AAD0}" presName="level" presStyleLbl="node1" presStyleIdx="0" presStyleCnt="3">
        <dgm:presLayoutVars>
          <dgm:chMax val="1"/>
          <dgm:bulletEnabled val="1"/>
        </dgm:presLayoutVars>
      </dgm:prSet>
      <dgm:spPr/>
    </dgm:pt>
    <dgm:pt modelId="{1708448F-AC73-4EBC-AC9C-E0FB3388A345}" type="pres">
      <dgm:prSet presAssocID="{F83FA075-9250-4684-AC11-8C61A539AA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7BAF897-FC87-4013-8A6E-CE890A17EDCA}" type="pres">
      <dgm:prSet presAssocID="{866FF6D2-70A0-42C6-A1AB-3C1AEEAD9F8B}" presName="Name8" presStyleCnt="0"/>
      <dgm:spPr/>
    </dgm:pt>
    <dgm:pt modelId="{3AC7C157-A09A-41C2-AE58-965E0B9BCF12}" type="pres">
      <dgm:prSet presAssocID="{866FF6D2-70A0-42C6-A1AB-3C1AEEAD9F8B}" presName="level" presStyleLbl="node1" presStyleIdx="1" presStyleCnt="3">
        <dgm:presLayoutVars>
          <dgm:chMax val="1"/>
          <dgm:bulletEnabled val="1"/>
        </dgm:presLayoutVars>
      </dgm:prSet>
      <dgm:spPr/>
    </dgm:pt>
    <dgm:pt modelId="{8E9CA6E6-2AB8-4052-A6A8-B0A8207C8253}" type="pres">
      <dgm:prSet presAssocID="{866FF6D2-70A0-42C6-A1AB-3C1AEEAD9F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CA3E5F-533D-4C76-9303-17A908DA1132}" type="pres">
      <dgm:prSet presAssocID="{A1FFF6DA-2539-4657-9061-EE6582C0B67D}" presName="Name8" presStyleCnt="0"/>
      <dgm:spPr/>
    </dgm:pt>
    <dgm:pt modelId="{8DDF09AA-4A1E-468A-9623-8CAFFCB8069B}" type="pres">
      <dgm:prSet presAssocID="{A1FFF6DA-2539-4657-9061-EE6582C0B67D}" presName="level" presStyleLbl="node1" presStyleIdx="2" presStyleCnt="3">
        <dgm:presLayoutVars>
          <dgm:chMax val="1"/>
          <dgm:bulletEnabled val="1"/>
        </dgm:presLayoutVars>
      </dgm:prSet>
      <dgm:spPr/>
    </dgm:pt>
    <dgm:pt modelId="{3A86CAE0-CA84-49BF-BADF-F2DE8F96E46B}" type="pres">
      <dgm:prSet presAssocID="{A1FFF6DA-2539-4657-9061-EE6582C0B67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8F0D4C-8CBB-40E5-BF59-213E38C9617E}" type="presOf" srcId="{866FF6D2-70A0-42C6-A1AB-3C1AEEAD9F8B}" destId="{3AC7C157-A09A-41C2-AE58-965E0B9BCF12}" srcOrd="0" destOrd="0" presId="urn:microsoft.com/office/officeart/2005/8/layout/pyramid1"/>
    <dgm:cxn modelId="{6CF34F7C-1BCE-4870-86C0-9F302239C211}" srcId="{7E55D5BA-AB5A-42AC-A017-76F13242F598}" destId="{A1FFF6DA-2539-4657-9061-EE6582C0B67D}" srcOrd="2" destOrd="0" parTransId="{80998D0E-77EE-463B-BF12-FAD66B7C0D86}" sibTransId="{BEE48DCD-C940-4A02-9FF8-0C4F364B935C}"/>
    <dgm:cxn modelId="{C6E04C86-29AB-4E32-93B6-0A18B3F2FAB2}" type="presOf" srcId="{F83FA075-9250-4684-AC11-8C61A539AAD0}" destId="{1708448F-AC73-4EBC-AC9C-E0FB3388A345}" srcOrd="1" destOrd="0" presId="urn:microsoft.com/office/officeart/2005/8/layout/pyramid1"/>
    <dgm:cxn modelId="{9E7A1E8C-7F55-4D03-90E7-B95175DA596A}" type="presOf" srcId="{A1FFF6DA-2539-4657-9061-EE6582C0B67D}" destId="{8DDF09AA-4A1E-468A-9623-8CAFFCB8069B}" srcOrd="0" destOrd="0" presId="urn:microsoft.com/office/officeart/2005/8/layout/pyramid1"/>
    <dgm:cxn modelId="{B3D4EEA0-9FE7-43B4-BF30-7BC035A69EA8}" type="presOf" srcId="{866FF6D2-70A0-42C6-A1AB-3C1AEEAD9F8B}" destId="{8E9CA6E6-2AB8-4052-A6A8-B0A8207C8253}" srcOrd="1" destOrd="0" presId="urn:microsoft.com/office/officeart/2005/8/layout/pyramid1"/>
    <dgm:cxn modelId="{A6C6A1BB-E79F-4267-8791-86A7414AD54C}" type="presOf" srcId="{A1FFF6DA-2539-4657-9061-EE6582C0B67D}" destId="{3A86CAE0-CA84-49BF-BADF-F2DE8F96E46B}" srcOrd="1" destOrd="0" presId="urn:microsoft.com/office/officeart/2005/8/layout/pyramid1"/>
    <dgm:cxn modelId="{9213C1DC-352A-400F-A9FC-825E2B8D22CA}" srcId="{7E55D5BA-AB5A-42AC-A017-76F13242F598}" destId="{F83FA075-9250-4684-AC11-8C61A539AAD0}" srcOrd="0" destOrd="0" parTransId="{6F6AC902-565C-4884-881F-B46148506BFF}" sibTransId="{5DD782C1-B2BC-40EF-BF64-AA57DDAD3AC6}"/>
    <dgm:cxn modelId="{8E3D00DF-06C3-459F-9F83-9E01BE1FE317}" srcId="{7E55D5BA-AB5A-42AC-A017-76F13242F598}" destId="{866FF6D2-70A0-42C6-A1AB-3C1AEEAD9F8B}" srcOrd="1" destOrd="0" parTransId="{B9B82DBD-CAF4-476F-ADC9-7E86CDD85164}" sibTransId="{7E2D853A-2707-4828-ADD4-50ED23E3194A}"/>
    <dgm:cxn modelId="{27A45CDF-E7D0-4373-A2FF-C0C71F1FD994}" type="presOf" srcId="{F83FA075-9250-4684-AC11-8C61A539AAD0}" destId="{7670A88E-740B-4602-9ADB-FCBCB6827586}" srcOrd="0" destOrd="0" presId="urn:microsoft.com/office/officeart/2005/8/layout/pyramid1"/>
    <dgm:cxn modelId="{4B7DB1E6-AAE2-44DA-A000-22A47D2FC4DC}" type="presOf" srcId="{7E55D5BA-AB5A-42AC-A017-76F13242F598}" destId="{7A853D4E-E6C5-4A0B-BA04-60425A625269}" srcOrd="0" destOrd="0" presId="urn:microsoft.com/office/officeart/2005/8/layout/pyramid1"/>
    <dgm:cxn modelId="{6A826B7E-A2E8-4A78-B38D-1F6BF4BD0459}" type="presParOf" srcId="{7A853D4E-E6C5-4A0B-BA04-60425A625269}" destId="{B06EBC84-0CEF-40E2-AC60-3FFCC2B69D30}" srcOrd="0" destOrd="0" presId="urn:microsoft.com/office/officeart/2005/8/layout/pyramid1"/>
    <dgm:cxn modelId="{C38588D5-254C-40A3-B389-3DC353EE91B4}" type="presParOf" srcId="{B06EBC84-0CEF-40E2-AC60-3FFCC2B69D30}" destId="{7670A88E-740B-4602-9ADB-FCBCB6827586}" srcOrd="0" destOrd="0" presId="urn:microsoft.com/office/officeart/2005/8/layout/pyramid1"/>
    <dgm:cxn modelId="{21A8901D-0448-46DB-AC94-9BCA0D480972}" type="presParOf" srcId="{B06EBC84-0CEF-40E2-AC60-3FFCC2B69D30}" destId="{1708448F-AC73-4EBC-AC9C-E0FB3388A345}" srcOrd="1" destOrd="0" presId="urn:microsoft.com/office/officeart/2005/8/layout/pyramid1"/>
    <dgm:cxn modelId="{D58BB6C7-17CA-4EFF-BE1F-53B222119A6E}" type="presParOf" srcId="{7A853D4E-E6C5-4A0B-BA04-60425A625269}" destId="{27BAF897-FC87-4013-8A6E-CE890A17EDCA}" srcOrd="1" destOrd="0" presId="urn:microsoft.com/office/officeart/2005/8/layout/pyramid1"/>
    <dgm:cxn modelId="{BB46CF04-2FD4-4800-A364-34DE2BCA0B4F}" type="presParOf" srcId="{27BAF897-FC87-4013-8A6E-CE890A17EDCA}" destId="{3AC7C157-A09A-41C2-AE58-965E0B9BCF12}" srcOrd="0" destOrd="0" presId="urn:microsoft.com/office/officeart/2005/8/layout/pyramid1"/>
    <dgm:cxn modelId="{CBF08A5F-72A0-4B2E-A305-46CAB9E41458}" type="presParOf" srcId="{27BAF897-FC87-4013-8A6E-CE890A17EDCA}" destId="{8E9CA6E6-2AB8-4052-A6A8-B0A8207C8253}" srcOrd="1" destOrd="0" presId="urn:microsoft.com/office/officeart/2005/8/layout/pyramid1"/>
    <dgm:cxn modelId="{F820DBFF-6C68-43EE-BA00-3534F748107E}" type="presParOf" srcId="{7A853D4E-E6C5-4A0B-BA04-60425A625269}" destId="{ADCA3E5F-533D-4C76-9303-17A908DA1132}" srcOrd="2" destOrd="0" presId="urn:microsoft.com/office/officeart/2005/8/layout/pyramid1"/>
    <dgm:cxn modelId="{7818FBD7-4650-4E39-AF10-5650C194876D}" type="presParOf" srcId="{ADCA3E5F-533D-4C76-9303-17A908DA1132}" destId="{8DDF09AA-4A1E-468A-9623-8CAFFCB8069B}" srcOrd="0" destOrd="0" presId="urn:microsoft.com/office/officeart/2005/8/layout/pyramid1"/>
    <dgm:cxn modelId="{EB933D2F-A50A-4B9D-8445-10F546127A39}" type="presParOf" srcId="{ADCA3E5F-533D-4C76-9303-17A908DA1132}" destId="{3A86CAE0-CA84-49BF-BADF-F2DE8F96E46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B8328-28C0-42CB-B6F9-D4F8C91B9B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940F0-4A44-4AA9-A98E-994E0C40437E}">
      <dgm:prSet phldrT="[Text]"/>
      <dgm:spPr/>
      <dgm:t>
        <a:bodyPr/>
        <a:lstStyle/>
        <a:p>
          <a:r>
            <a:rPr lang="en-US" dirty="0"/>
            <a:t>Household asset allocation</a:t>
          </a:r>
        </a:p>
      </dgm:t>
    </dgm:pt>
    <dgm:pt modelId="{E86B3B8F-E1BD-4E8B-AFC0-8195FF790189}" type="parTrans" cxnId="{A2734E42-C17A-4ACE-B746-5E1603B35734}">
      <dgm:prSet/>
      <dgm:spPr/>
      <dgm:t>
        <a:bodyPr/>
        <a:lstStyle/>
        <a:p>
          <a:endParaRPr lang="en-US"/>
        </a:p>
      </dgm:t>
    </dgm:pt>
    <dgm:pt modelId="{787A9307-E63B-4D2B-98CC-F0DEC230454C}" type="sibTrans" cxnId="{A2734E42-C17A-4ACE-B746-5E1603B35734}">
      <dgm:prSet/>
      <dgm:spPr/>
      <dgm:t>
        <a:bodyPr/>
        <a:lstStyle/>
        <a:p>
          <a:endParaRPr lang="en-US"/>
        </a:p>
      </dgm:t>
    </dgm:pt>
    <dgm:pt modelId="{AECD8CED-B838-4293-BC9E-CF54A514AAD3}">
      <dgm:prSet phldrT="[Text]"/>
      <dgm:spPr/>
      <dgm:t>
        <a:bodyPr/>
        <a:lstStyle/>
        <a:p>
          <a:r>
            <a:rPr lang="en-US" dirty="0"/>
            <a:t>Non-Qualified</a:t>
          </a:r>
        </a:p>
      </dgm:t>
    </dgm:pt>
    <dgm:pt modelId="{66F6BCE5-DC5B-4997-A625-2DCF554A1C4D}" type="parTrans" cxnId="{3E75E498-2B06-4824-AFC7-4EBABD5378B9}">
      <dgm:prSet/>
      <dgm:spPr/>
      <dgm:t>
        <a:bodyPr/>
        <a:lstStyle/>
        <a:p>
          <a:endParaRPr lang="en-US"/>
        </a:p>
      </dgm:t>
    </dgm:pt>
    <dgm:pt modelId="{A33ABA4E-F223-4E39-93C1-17526EF919BC}" type="sibTrans" cxnId="{3E75E498-2B06-4824-AFC7-4EBABD5378B9}">
      <dgm:prSet/>
      <dgm:spPr/>
      <dgm:t>
        <a:bodyPr/>
        <a:lstStyle/>
        <a:p>
          <a:endParaRPr lang="en-US"/>
        </a:p>
      </dgm:t>
    </dgm:pt>
    <dgm:pt modelId="{F0B83712-F54A-4663-9635-A195AB9ADF77}">
      <dgm:prSet phldrT="[Text]"/>
      <dgm:spPr/>
      <dgm:t>
        <a:bodyPr/>
        <a:lstStyle/>
        <a:p>
          <a:r>
            <a:rPr lang="en-US" dirty="0"/>
            <a:t>Tax-Efficient Equities</a:t>
          </a:r>
        </a:p>
      </dgm:t>
    </dgm:pt>
    <dgm:pt modelId="{4F942D5E-D438-4339-8D82-42F5486B0CB5}" type="parTrans" cxnId="{4EC62DB2-4C32-4687-A124-2D32E8EC4272}">
      <dgm:prSet/>
      <dgm:spPr/>
      <dgm:t>
        <a:bodyPr/>
        <a:lstStyle/>
        <a:p>
          <a:endParaRPr lang="en-US"/>
        </a:p>
      </dgm:t>
    </dgm:pt>
    <dgm:pt modelId="{8CCEDFFE-BABC-4F68-8A1A-7D62ACC5C36B}" type="sibTrans" cxnId="{4EC62DB2-4C32-4687-A124-2D32E8EC4272}">
      <dgm:prSet/>
      <dgm:spPr/>
      <dgm:t>
        <a:bodyPr/>
        <a:lstStyle/>
        <a:p>
          <a:endParaRPr lang="en-US"/>
        </a:p>
      </dgm:t>
    </dgm:pt>
    <dgm:pt modelId="{E049E6C9-EC42-4CE4-B983-711FECB4BC35}">
      <dgm:prSet phldrT="[Text]"/>
      <dgm:spPr/>
      <dgm:t>
        <a:bodyPr/>
        <a:lstStyle/>
        <a:p>
          <a:r>
            <a:rPr lang="en-US" dirty="0"/>
            <a:t>Cash Allocation</a:t>
          </a:r>
        </a:p>
      </dgm:t>
    </dgm:pt>
    <dgm:pt modelId="{BCA7C9A4-398E-447E-868C-699AC304E364}" type="parTrans" cxnId="{71894066-2C3D-42DA-AF86-7EF1B706BEFB}">
      <dgm:prSet/>
      <dgm:spPr/>
      <dgm:t>
        <a:bodyPr/>
        <a:lstStyle/>
        <a:p>
          <a:endParaRPr lang="en-US"/>
        </a:p>
      </dgm:t>
    </dgm:pt>
    <dgm:pt modelId="{66A31788-7B68-48B7-A560-3271A28C9628}" type="sibTrans" cxnId="{71894066-2C3D-42DA-AF86-7EF1B706BEFB}">
      <dgm:prSet/>
      <dgm:spPr/>
      <dgm:t>
        <a:bodyPr/>
        <a:lstStyle/>
        <a:p>
          <a:endParaRPr lang="en-US"/>
        </a:p>
      </dgm:t>
    </dgm:pt>
    <dgm:pt modelId="{CA7E45FB-8BE2-464E-B911-437CDCDCAFFE}">
      <dgm:prSet phldrT="[Text]"/>
      <dgm:spPr/>
      <dgm:t>
        <a:bodyPr/>
        <a:lstStyle/>
        <a:p>
          <a:r>
            <a:rPr lang="en-US" dirty="0"/>
            <a:t>Traditional IRA (pretax)</a:t>
          </a:r>
        </a:p>
      </dgm:t>
    </dgm:pt>
    <dgm:pt modelId="{2321D6BA-4980-495E-90C1-45621475D10B}" type="parTrans" cxnId="{3C3CAB98-5AB6-4037-8D84-66BEA1A940C0}">
      <dgm:prSet/>
      <dgm:spPr/>
      <dgm:t>
        <a:bodyPr/>
        <a:lstStyle/>
        <a:p>
          <a:endParaRPr lang="en-US"/>
        </a:p>
      </dgm:t>
    </dgm:pt>
    <dgm:pt modelId="{9134B41B-8806-45CE-A810-AD5003DA4D31}" type="sibTrans" cxnId="{3C3CAB98-5AB6-4037-8D84-66BEA1A940C0}">
      <dgm:prSet/>
      <dgm:spPr/>
      <dgm:t>
        <a:bodyPr/>
        <a:lstStyle/>
        <a:p>
          <a:endParaRPr lang="en-US"/>
        </a:p>
      </dgm:t>
    </dgm:pt>
    <dgm:pt modelId="{BE089AC7-DF43-430E-93FF-DEC7D2034A0F}">
      <dgm:prSet phldrT="[Text]"/>
      <dgm:spPr/>
      <dgm:t>
        <a:bodyPr/>
        <a:lstStyle/>
        <a:p>
          <a:r>
            <a:rPr lang="en-US" dirty="0"/>
            <a:t>Fixed Income and low growth</a:t>
          </a:r>
        </a:p>
      </dgm:t>
    </dgm:pt>
    <dgm:pt modelId="{8457FF4E-8580-440D-BE56-F39AA1FA3F7E}" type="parTrans" cxnId="{CB750F29-6BAA-4AB9-8D8D-AFF77D768EBD}">
      <dgm:prSet/>
      <dgm:spPr/>
      <dgm:t>
        <a:bodyPr/>
        <a:lstStyle/>
        <a:p>
          <a:endParaRPr lang="en-US"/>
        </a:p>
      </dgm:t>
    </dgm:pt>
    <dgm:pt modelId="{E7797FDE-B60E-411E-A557-2644A1958815}" type="sibTrans" cxnId="{CB750F29-6BAA-4AB9-8D8D-AFF77D768EBD}">
      <dgm:prSet/>
      <dgm:spPr/>
      <dgm:t>
        <a:bodyPr/>
        <a:lstStyle/>
        <a:p>
          <a:endParaRPr lang="en-US"/>
        </a:p>
      </dgm:t>
    </dgm:pt>
    <dgm:pt modelId="{186B5D55-5783-4180-8CCC-F64C5A37DC86}">
      <dgm:prSet/>
      <dgm:spPr/>
      <dgm:t>
        <a:bodyPr/>
        <a:lstStyle/>
        <a:p>
          <a:r>
            <a:rPr lang="en-US" dirty="0"/>
            <a:t>Roth IRA </a:t>
          </a:r>
        </a:p>
        <a:p>
          <a:r>
            <a:rPr lang="en-US" dirty="0"/>
            <a:t>(After Tax)</a:t>
          </a:r>
        </a:p>
      </dgm:t>
    </dgm:pt>
    <dgm:pt modelId="{37EF6E9A-0489-451E-802F-399DB5A48C9B}" type="parTrans" cxnId="{513F04C7-8945-42DF-AE5D-F640AF9BB9C6}">
      <dgm:prSet/>
      <dgm:spPr/>
      <dgm:t>
        <a:bodyPr/>
        <a:lstStyle/>
        <a:p>
          <a:endParaRPr lang="en-US"/>
        </a:p>
      </dgm:t>
    </dgm:pt>
    <dgm:pt modelId="{09C9D42C-02E0-4BA2-AF62-3CFE346CEBE5}" type="sibTrans" cxnId="{513F04C7-8945-42DF-AE5D-F640AF9BB9C6}">
      <dgm:prSet/>
      <dgm:spPr/>
      <dgm:t>
        <a:bodyPr/>
        <a:lstStyle/>
        <a:p>
          <a:endParaRPr lang="en-US"/>
        </a:p>
      </dgm:t>
    </dgm:pt>
    <dgm:pt modelId="{79FB0EB5-2FBB-4CE9-9593-583EB5A23D80}">
      <dgm:prSet/>
      <dgm:spPr/>
      <dgm:t>
        <a:bodyPr/>
        <a:lstStyle/>
        <a:p>
          <a:r>
            <a:rPr lang="en-US" dirty="0"/>
            <a:t>Alternatives</a:t>
          </a:r>
        </a:p>
      </dgm:t>
    </dgm:pt>
    <dgm:pt modelId="{02534FC2-9F85-48A1-B388-9EED65965D90}" type="parTrans" cxnId="{396CAE54-D0DC-4039-8B9B-50D7B0882C5F}">
      <dgm:prSet/>
      <dgm:spPr/>
      <dgm:t>
        <a:bodyPr/>
        <a:lstStyle/>
        <a:p>
          <a:endParaRPr lang="en-US"/>
        </a:p>
      </dgm:t>
    </dgm:pt>
    <dgm:pt modelId="{72282C25-813B-492A-B793-793C5B53D2A2}" type="sibTrans" cxnId="{396CAE54-D0DC-4039-8B9B-50D7B0882C5F}">
      <dgm:prSet/>
      <dgm:spPr/>
      <dgm:t>
        <a:bodyPr/>
        <a:lstStyle/>
        <a:p>
          <a:endParaRPr lang="en-US"/>
        </a:p>
      </dgm:t>
    </dgm:pt>
    <dgm:pt modelId="{392BDA5B-AA94-4C32-A4F3-169F6EEB3A1E}" type="pres">
      <dgm:prSet presAssocID="{065B8328-28C0-42CB-B6F9-D4F8C91B9B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CA4FE5-CA4C-4009-B37E-7753B596ABD1}" type="pres">
      <dgm:prSet presAssocID="{1B6940F0-4A44-4AA9-A98E-994E0C40437E}" presName="root1" presStyleCnt="0"/>
      <dgm:spPr/>
    </dgm:pt>
    <dgm:pt modelId="{19ECD211-32D5-4B3D-9763-EB7B9B42C695}" type="pres">
      <dgm:prSet presAssocID="{1B6940F0-4A44-4AA9-A98E-994E0C40437E}" presName="LevelOneTextNode" presStyleLbl="node0" presStyleIdx="0" presStyleCnt="1">
        <dgm:presLayoutVars>
          <dgm:chPref val="3"/>
        </dgm:presLayoutVars>
      </dgm:prSet>
      <dgm:spPr/>
    </dgm:pt>
    <dgm:pt modelId="{294A7F02-84B7-45C4-A557-5E1BEFA37B1E}" type="pres">
      <dgm:prSet presAssocID="{1B6940F0-4A44-4AA9-A98E-994E0C40437E}" presName="level2hierChild" presStyleCnt="0"/>
      <dgm:spPr/>
    </dgm:pt>
    <dgm:pt modelId="{157DC999-FC7D-47A7-BCAD-A8D3A5654CA8}" type="pres">
      <dgm:prSet presAssocID="{66F6BCE5-DC5B-4997-A625-2DCF554A1C4D}" presName="conn2-1" presStyleLbl="parChTrans1D2" presStyleIdx="0" presStyleCnt="3"/>
      <dgm:spPr/>
    </dgm:pt>
    <dgm:pt modelId="{354D8AC5-0009-4697-A45D-8BCFA4F8B710}" type="pres">
      <dgm:prSet presAssocID="{66F6BCE5-DC5B-4997-A625-2DCF554A1C4D}" presName="connTx" presStyleLbl="parChTrans1D2" presStyleIdx="0" presStyleCnt="3"/>
      <dgm:spPr/>
    </dgm:pt>
    <dgm:pt modelId="{77628FF5-6534-4576-A54A-ED90B9FE1B2B}" type="pres">
      <dgm:prSet presAssocID="{AECD8CED-B838-4293-BC9E-CF54A514AAD3}" presName="root2" presStyleCnt="0"/>
      <dgm:spPr/>
    </dgm:pt>
    <dgm:pt modelId="{E3928C13-1DDD-4457-B551-35127857B650}" type="pres">
      <dgm:prSet presAssocID="{AECD8CED-B838-4293-BC9E-CF54A514AAD3}" presName="LevelTwoTextNode" presStyleLbl="node2" presStyleIdx="0" presStyleCnt="3">
        <dgm:presLayoutVars>
          <dgm:chPref val="3"/>
        </dgm:presLayoutVars>
      </dgm:prSet>
      <dgm:spPr/>
    </dgm:pt>
    <dgm:pt modelId="{A8AB9A8C-BABA-43B8-BC99-5AC9DFFF08F8}" type="pres">
      <dgm:prSet presAssocID="{AECD8CED-B838-4293-BC9E-CF54A514AAD3}" presName="level3hierChild" presStyleCnt="0"/>
      <dgm:spPr/>
    </dgm:pt>
    <dgm:pt modelId="{A21708BD-0792-4657-8CEE-E9C0743EDF71}" type="pres">
      <dgm:prSet presAssocID="{4F942D5E-D438-4339-8D82-42F5486B0CB5}" presName="conn2-1" presStyleLbl="parChTrans1D3" presStyleIdx="0" presStyleCnt="4"/>
      <dgm:spPr/>
    </dgm:pt>
    <dgm:pt modelId="{990B66FD-2006-43A6-871F-4FC0857A97AD}" type="pres">
      <dgm:prSet presAssocID="{4F942D5E-D438-4339-8D82-42F5486B0CB5}" presName="connTx" presStyleLbl="parChTrans1D3" presStyleIdx="0" presStyleCnt="4"/>
      <dgm:spPr/>
    </dgm:pt>
    <dgm:pt modelId="{EF3E3401-C1AD-42A4-981A-A4E2A8C9E425}" type="pres">
      <dgm:prSet presAssocID="{F0B83712-F54A-4663-9635-A195AB9ADF77}" presName="root2" presStyleCnt="0"/>
      <dgm:spPr/>
    </dgm:pt>
    <dgm:pt modelId="{5A8840BC-3A11-4711-B993-7308FC8C6DCA}" type="pres">
      <dgm:prSet presAssocID="{F0B83712-F54A-4663-9635-A195AB9ADF77}" presName="LevelTwoTextNode" presStyleLbl="node3" presStyleIdx="0" presStyleCnt="4">
        <dgm:presLayoutVars>
          <dgm:chPref val="3"/>
        </dgm:presLayoutVars>
      </dgm:prSet>
      <dgm:spPr/>
    </dgm:pt>
    <dgm:pt modelId="{EC455BD9-8AA9-4E1A-B3DC-542E3E307FA9}" type="pres">
      <dgm:prSet presAssocID="{F0B83712-F54A-4663-9635-A195AB9ADF77}" presName="level3hierChild" presStyleCnt="0"/>
      <dgm:spPr/>
    </dgm:pt>
    <dgm:pt modelId="{AF738D14-0F88-404A-8CB1-06C2165EE98F}" type="pres">
      <dgm:prSet presAssocID="{BCA7C9A4-398E-447E-868C-699AC304E364}" presName="conn2-1" presStyleLbl="parChTrans1D3" presStyleIdx="1" presStyleCnt="4"/>
      <dgm:spPr/>
    </dgm:pt>
    <dgm:pt modelId="{0E1506EE-FFE2-4F5F-919E-877219C9E668}" type="pres">
      <dgm:prSet presAssocID="{BCA7C9A4-398E-447E-868C-699AC304E364}" presName="connTx" presStyleLbl="parChTrans1D3" presStyleIdx="1" presStyleCnt="4"/>
      <dgm:spPr/>
    </dgm:pt>
    <dgm:pt modelId="{88D7181E-757C-4B46-86BB-16CA8ABDC1D7}" type="pres">
      <dgm:prSet presAssocID="{E049E6C9-EC42-4CE4-B983-711FECB4BC35}" presName="root2" presStyleCnt="0"/>
      <dgm:spPr/>
    </dgm:pt>
    <dgm:pt modelId="{6FF88628-CC91-42CA-8F78-B30BE6CF92FC}" type="pres">
      <dgm:prSet presAssocID="{E049E6C9-EC42-4CE4-B983-711FECB4BC35}" presName="LevelTwoTextNode" presStyleLbl="node3" presStyleIdx="1" presStyleCnt="4">
        <dgm:presLayoutVars>
          <dgm:chPref val="3"/>
        </dgm:presLayoutVars>
      </dgm:prSet>
      <dgm:spPr/>
    </dgm:pt>
    <dgm:pt modelId="{0AFDAF32-FAB6-4D95-9863-C99FAF5E240C}" type="pres">
      <dgm:prSet presAssocID="{E049E6C9-EC42-4CE4-B983-711FECB4BC35}" presName="level3hierChild" presStyleCnt="0"/>
      <dgm:spPr/>
    </dgm:pt>
    <dgm:pt modelId="{6288A31B-5358-4B71-8318-2EB0E61C464C}" type="pres">
      <dgm:prSet presAssocID="{2321D6BA-4980-495E-90C1-45621475D10B}" presName="conn2-1" presStyleLbl="parChTrans1D2" presStyleIdx="1" presStyleCnt="3"/>
      <dgm:spPr/>
    </dgm:pt>
    <dgm:pt modelId="{E1DA6533-71E4-4318-8649-E8B65CC70AF2}" type="pres">
      <dgm:prSet presAssocID="{2321D6BA-4980-495E-90C1-45621475D10B}" presName="connTx" presStyleLbl="parChTrans1D2" presStyleIdx="1" presStyleCnt="3"/>
      <dgm:spPr/>
    </dgm:pt>
    <dgm:pt modelId="{2FB3337A-9110-42AE-8E95-6E64488CAD46}" type="pres">
      <dgm:prSet presAssocID="{CA7E45FB-8BE2-464E-B911-437CDCDCAFFE}" presName="root2" presStyleCnt="0"/>
      <dgm:spPr/>
    </dgm:pt>
    <dgm:pt modelId="{AFB0B51B-F447-4313-A67B-19CC201976D8}" type="pres">
      <dgm:prSet presAssocID="{CA7E45FB-8BE2-464E-B911-437CDCDCAFFE}" presName="LevelTwoTextNode" presStyleLbl="node2" presStyleIdx="1" presStyleCnt="3">
        <dgm:presLayoutVars>
          <dgm:chPref val="3"/>
        </dgm:presLayoutVars>
      </dgm:prSet>
      <dgm:spPr/>
    </dgm:pt>
    <dgm:pt modelId="{B0264C51-7CD2-494A-BC8F-5744B10E6A7C}" type="pres">
      <dgm:prSet presAssocID="{CA7E45FB-8BE2-464E-B911-437CDCDCAFFE}" presName="level3hierChild" presStyleCnt="0"/>
      <dgm:spPr/>
    </dgm:pt>
    <dgm:pt modelId="{07C371F1-4DD1-4AE6-A229-767DE36BEB1A}" type="pres">
      <dgm:prSet presAssocID="{8457FF4E-8580-440D-BE56-F39AA1FA3F7E}" presName="conn2-1" presStyleLbl="parChTrans1D3" presStyleIdx="2" presStyleCnt="4"/>
      <dgm:spPr/>
    </dgm:pt>
    <dgm:pt modelId="{D7B0A072-A721-426B-8320-674C93FF6D1D}" type="pres">
      <dgm:prSet presAssocID="{8457FF4E-8580-440D-BE56-F39AA1FA3F7E}" presName="connTx" presStyleLbl="parChTrans1D3" presStyleIdx="2" presStyleCnt="4"/>
      <dgm:spPr/>
    </dgm:pt>
    <dgm:pt modelId="{2F7E11A3-8E00-4B8E-9DCE-5AD2AA3CD576}" type="pres">
      <dgm:prSet presAssocID="{BE089AC7-DF43-430E-93FF-DEC7D2034A0F}" presName="root2" presStyleCnt="0"/>
      <dgm:spPr/>
    </dgm:pt>
    <dgm:pt modelId="{AD7A9252-2987-4F2E-AB67-5C8E5CFEA77C}" type="pres">
      <dgm:prSet presAssocID="{BE089AC7-DF43-430E-93FF-DEC7D2034A0F}" presName="LevelTwoTextNode" presStyleLbl="node3" presStyleIdx="2" presStyleCnt="4">
        <dgm:presLayoutVars>
          <dgm:chPref val="3"/>
        </dgm:presLayoutVars>
      </dgm:prSet>
      <dgm:spPr/>
    </dgm:pt>
    <dgm:pt modelId="{DDCCCBDF-A275-4270-BD36-4622A4EBBBB0}" type="pres">
      <dgm:prSet presAssocID="{BE089AC7-DF43-430E-93FF-DEC7D2034A0F}" presName="level3hierChild" presStyleCnt="0"/>
      <dgm:spPr/>
    </dgm:pt>
    <dgm:pt modelId="{22813FCE-5642-4788-B4E2-D6028DD7DEA4}" type="pres">
      <dgm:prSet presAssocID="{37EF6E9A-0489-451E-802F-399DB5A48C9B}" presName="conn2-1" presStyleLbl="parChTrans1D2" presStyleIdx="2" presStyleCnt="3"/>
      <dgm:spPr/>
    </dgm:pt>
    <dgm:pt modelId="{49652A12-81F5-450C-BD0F-43F1A4A6741A}" type="pres">
      <dgm:prSet presAssocID="{37EF6E9A-0489-451E-802F-399DB5A48C9B}" presName="connTx" presStyleLbl="parChTrans1D2" presStyleIdx="2" presStyleCnt="3"/>
      <dgm:spPr/>
    </dgm:pt>
    <dgm:pt modelId="{88088637-11FD-4F88-B4C4-F84BB254D818}" type="pres">
      <dgm:prSet presAssocID="{186B5D55-5783-4180-8CCC-F64C5A37DC86}" presName="root2" presStyleCnt="0"/>
      <dgm:spPr/>
    </dgm:pt>
    <dgm:pt modelId="{3EF400A7-ED17-411C-9CD5-6145DB65E35C}" type="pres">
      <dgm:prSet presAssocID="{186B5D55-5783-4180-8CCC-F64C5A37DC86}" presName="LevelTwoTextNode" presStyleLbl="node2" presStyleIdx="2" presStyleCnt="3">
        <dgm:presLayoutVars>
          <dgm:chPref val="3"/>
        </dgm:presLayoutVars>
      </dgm:prSet>
      <dgm:spPr/>
    </dgm:pt>
    <dgm:pt modelId="{9DB24A7D-07DC-46C9-990A-29F9EF087537}" type="pres">
      <dgm:prSet presAssocID="{186B5D55-5783-4180-8CCC-F64C5A37DC86}" presName="level3hierChild" presStyleCnt="0"/>
      <dgm:spPr/>
    </dgm:pt>
    <dgm:pt modelId="{F052DAAD-DCDC-4DE6-8DBE-6F236EF565D6}" type="pres">
      <dgm:prSet presAssocID="{02534FC2-9F85-48A1-B388-9EED65965D90}" presName="conn2-1" presStyleLbl="parChTrans1D3" presStyleIdx="3" presStyleCnt="4"/>
      <dgm:spPr/>
    </dgm:pt>
    <dgm:pt modelId="{E036BBC9-6304-4B1E-892D-7DC65CC21C18}" type="pres">
      <dgm:prSet presAssocID="{02534FC2-9F85-48A1-B388-9EED65965D90}" presName="connTx" presStyleLbl="parChTrans1D3" presStyleIdx="3" presStyleCnt="4"/>
      <dgm:spPr/>
    </dgm:pt>
    <dgm:pt modelId="{06A92E64-22F5-4F23-9CEE-AB5ECA65C912}" type="pres">
      <dgm:prSet presAssocID="{79FB0EB5-2FBB-4CE9-9593-583EB5A23D80}" presName="root2" presStyleCnt="0"/>
      <dgm:spPr/>
    </dgm:pt>
    <dgm:pt modelId="{BF95D5AD-5D7B-4A18-8D7D-4124990EA608}" type="pres">
      <dgm:prSet presAssocID="{79FB0EB5-2FBB-4CE9-9593-583EB5A23D80}" presName="LevelTwoTextNode" presStyleLbl="node3" presStyleIdx="3" presStyleCnt="4">
        <dgm:presLayoutVars>
          <dgm:chPref val="3"/>
        </dgm:presLayoutVars>
      </dgm:prSet>
      <dgm:spPr/>
    </dgm:pt>
    <dgm:pt modelId="{0B4E33C5-832B-4DE1-9C8D-593AFC8CD9DF}" type="pres">
      <dgm:prSet presAssocID="{79FB0EB5-2FBB-4CE9-9593-583EB5A23D80}" presName="level3hierChild" presStyleCnt="0"/>
      <dgm:spPr/>
    </dgm:pt>
  </dgm:ptLst>
  <dgm:cxnLst>
    <dgm:cxn modelId="{2C954D05-CA4E-46B8-96A5-9F0C752758B0}" type="presOf" srcId="{F0B83712-F54A-4663-9635-A195AB9ADF77}" destId="{5A8840BC-3A11-4711-B993-7308FC8C6DCA}" srcOrd="0" destOrd="0" presId="urn:microsoft.com/office/officeart/2005/8/layout/hierarchy2"/>
    <dgm:cxn modelId="{F4FAE906-0CB9-4BE8-9634-A642F99A9B5F}" type="presOf" srcId="{2321D6BA-4980-495E-90C1-45621475D10B}" destId="{E1DA6533-71E4-4318-8649-E8B65CC70AF2}" srcOrd="1" destOrd="0" presId="urn:microsoft.com/office/officeart/2005/8/layout/hierarchy2"/>
    <dgm:cxn modelId="{A1DF3B14-8CDD-4613-9B5F-1CB766D00B76}" type="presOf" srcId="{AECD8CED-B838-4293-BC9E-CF54A514AAD3}" destId="{E3928C13-1DDD-4457-B551-35127857B650}" srcOrd="0" destOrd="0" presId="urn:microsoft.com/office/officeart/2005/8/layout/hierarchy2"/>
    <dgm:cxn modelId="{F2CE6C18-6411-416C-94A7-AE865FEBC70C}" type="presOf" srcId="{BCA7C9A4-398E-447E-868C-699AC304E364}" destId="{0E1506EE-FFE2-4F5F-919E-877219C9E668}" srcOrd="1" destOrd="0" presId="urn:microsoft.com/office/officeart/2005/8/layout/hierarchy2"/>
    <dgm:cxn modelId="{CB750F29-6BAA-4AB9-8D8D-AFF77D768EBD}" srcId="{CA7E45FB-8BE2-464E-B911-437CDCDCAFFE}" destId="{BE089AC7-DF43-430E-93FF-DEC7D2034A0F}" srcOrd="0" destOrd="0" parTransId="{8457FF4E-8580-440D-BE56-F39AA1FA3F7E}" sibTransId="{E7797FDE-B60E-411E-A557-2644A1958815}"/>
    <dgm:cxn modelId="{A2734E42-C17A-4ACE-B746-5E1603B35734}" srcId="{065B8328-28C0-42CB-B6F9-D4F8C91B9B0C}" destId="{1B6940F0-4A44-4AA9-A98E-994E0C40437E}" srcOrd="0" destOrd="0" parTransId="{E86B3B8F-E1BD-4E8B-AFC0-8195FF790189}" sibTransId="{787A9307-E63B-4D2B-98CC-F0DEC230454C}"/>
    <dgm:cxn modelId="{CB60F942-F4E7-4DB3-A522-5ECEF95A4185}" type="presOf" srcId="{CA7E45FB-8BE2-464E-B911-437CDCDCAFFE}" destId="{AFB0B51B-F447-4313-A67B-19CC201976D8}" srcOrd="0" destOrd="0" presId="urn:microsoft.com/office/officeart/2005/8/layout/hierarchy2"/>
    <dgm:cxn modelId="{B6A6E264-EA43-43E3-AD52-B70FF47E6467}" type="presOf" srcId="{BE089AC7-DF43-430E-93FF-DEC7D2034A0F}" destId="{AD7A9252-2987-4F2E-AB67-5C8E5CFEA77C}" srcOrd="0" destOrd="0" presId="urn:microsoft.com/office/officeart/2005/8/layout/hierarchy2"/>
    <dgm:cxn modelId="{DF843D66-BC0E-48A1-A66B-29D45296BBFC}" type="presOf" srcId="{BCA7C9A4-398E-447E-868C-699AC304E364}" destId="{AF738D14-0F88-404A-8CB1-06C2165EE98F}" srcOrd="0" destOrd="0" presId="urn:microsoft.com/office/officeart/2005/8/layout/hierarchy2"/>
    <dgm:cxn modelId="{71894066-2C3D-42DA-AF86-7EF1B706BEFB}" srcId="{AECD8CED-B838-4293-BC9E-CF54A514AAD3}" destId="{E049E6C9-EC42-4CE4-B983-711FECB4BC35}" srcOrd="1" destOrd="0" parTransId="{BCA7C9A4-398E-447E-868C-699AC304E364}" sibTransId="{66A31788-7B68-48B7-A560-3271A28C9628}"/>
    <dgm:cxn modelId="{BB46F167-064E-4D98-AB86-FC1A81FBA805}" type="presOf" srcId="{66F6BCE5-DC5B-4997-A625-2DCF554A1C4D}" destId="{354D8AC5-0009-4697-A45D-8BCFA4F8B710}" srcOrd="1" destOrd="0" presId="urn:microsoft.com/office/officeart/2005/8/layout/hierarchy2"/>
    <dgm:cxn modelId="{F1124748-6BB7-4A54-B920-367C0A070BDF}" type="presOf" srcId="{4F942D5E-D438-4339-8D82-42F5486B0CB5}" destId="{A21708BD-0792-4657-8CEE-E9C0743EDF71}" srcOrd="0" destOrd="0" presId="urn:microsoft.com/office/officeart/2005/8/layout/hierarchy2"/>
    <dgm:cxn modelId="{8EFB8E48-1024-4F65-B96A-F5066AE388D1}" type="presOf" srcId="{37EF6E9A-0489-451E-802F-399DB5A48C9B}" destId="{22813FCE-5642-4788-B4E2-D6028DD7DEA4}" srcOrd="0" destOrd="0" presId="urn:microsoft.com/office/officeart/2005/8/layout/hierarchy2"/>
    <dgm:cxn modelId="{1882FC4B-37FF-45EF-BB0B-6F2554775643}" type="presOf" srcId="{02534FC2-9F85-48A1-B388-9EED65965D90}" destId="{F052DAAD-DCDC-4DE6-8DBE-6F236EF565D6}" srcOrd="0" destOrd="0" presId="urn:microsoft.com/office/officeart/2005/8/layout/hierarchy2"/>
    <dgm:cxn modelId="{A5A84A4C-83B8-4BDF-BB87-141126997503}" type="presOf" srcId="{8457FF4E-8580-440D-BE56-F39AA1FA3F7E}" destId="{D7B0A072-A721-426B-8320-674C93FF6D1D}" srcOrd="1" destOrd="0" presId="urn:microsoft.com/office/officeart/2005/8/layout/hierarchy2"/>
    <dgm:cxn modelId="{396CAE54-D0DC-4039-8B9B-50D7B0882C5F}" srcId="{186B5D55-5783-4180-8CCC-F64C5A37DC86}" destId="{79FB0EB5-2FBB-4CE9-9593-583EB5A23D80}" srcOrd="0" destOrd="0" parTransId="{02534FC2-9F85-48A1-B388-9EED65965D90}" sibTransId="{72282C25-813B-492A-B793-793C5B53D2A2}"/>
    <dgm:cxn modelId="{532ECB76-7C68-48C1-9506-C648D63C9904}" type="presOf" srcId="{E049E6C9-EC42-4CE4-B983-711FECB4BC35}" destId="{6FF88628-CC91-42CA-8F78-B30BE6CF92FC}" srcOrd="0" destOrd="0" presId="urn:microsoft.com/office/officeart/2005/8/layout/hierarchy2"/>
    <dgm:cxn modelId="{2B2E6F79-B4DC-4331-A817-6FFE3A906EC1}" type="presOf" srcId="{065B8328-28C0-42CB-B6F9-D4F8C91B9B0C}" destId="{392BDA5B-AA94-4C32-A4F3-169F6EEB3A1E}" srcOrd="0" destOrd="0" presId="urn:microsoft.com/office/officeart/2005/8/layout/hierarchy2"/>
    <dgm:cxn modelId="{65945C83-4FB4-459E-8698-63EFCA5C5525}" type="presOf" srcId="{1B6940F0-4A44-4AA9-A98E-994E0C40437E}" destId="{19ECD211-32D5-4B3D-9763-EB7B9B42C695}" srcOrd="0" destOrd="0" presId="urn:microsoft.com/office/officeart/2005/8/layout/hierarchy2"/>
    <dgm:cxn modelId="{E6116F8D-6AB1-4E66-8236-9BF61C11AC6A}" type="presOf" srcId="{8457FF4E-8580-440D-BE56-F39AA1FA3F7E}" destId="{07C371F1-4DD1-4AE6-A229-767DE36BEB1A}" srcOrd="0" destOrd="0" presId="urn:microsoft.com/office/officeart/2005/8/layout/hierarchy2"/>
    <dgm:cxn modelId="{C070878D-5A80-49A3-A348-981F79EC26C9}" type="presOf" srcId="{2321D6BA-4980-495E-90C1-45621475D10B}" destId="{6288A31B-5358-4B71-8318-2EB0E61C464C}" srcOrd="0" destOrd="0" presId="urn:microsoft.com/office/officeart/2005/8/layout/hierarchy2"/>
    <dgm:cxn modelId="{CE2F7A98-3002-467C-89F2-70094D111A17}" type="presOf" srcId="{37EF6E9A-0489-451E-802F-399DB5A48C9B}" destId="{49652A12-81F5-450C-BD0F-43F1A4A6741A}" srcOrd="1" destOrd="0" presId="urn:microsoft.com/office/officeart/2005/8/layout/hierarchy2"/>
    <dgm:cxn modelId="{3C3CAB98-5AB6-4037-8D84-66BEA1A940C0}" srcId="{1B6940F0-4A44-4AA9-A98E-994E0C40437E}" destId="{CA7E45FB-8BE2-464E-B911-437CDCDCAFFE}" srcOrd="1" destOrd="0" parTransId="{2321D6BA-4980-495E-90C1-45621475D10B}" sibTransId="{9134B41B-8806-45CE-A810-AD5003DA4D31}"/>
    <dgm:cxn modelId="{3E75E498-2B06-4824-AFC7-4EBABD5378B9}" srcId="{1B6940F0-4A44-4AA9-A98E-994E0C40437E}" destId="{AECD8CED-B838-4293-BC9E-CF54A514AAD3}" srcOrd="0" destOrd="0" parTransId="{66F6BCE5-DC5B-4997-A625-2DCF554A1C4D}" sibTransId="{A33ABA4E-F223-4E39-93C1-17526EF919BC}"/>
    <dgm:cxn modelId="{82FF0E9E-FE3D-4B74-A4A7-FA5E57412A16}" type="presOf" srcId="{79FB0EB5-2FBB-4CE9-9593-583EB5A23D80}" destId="{BF95D5AD-5D7B-4A18-8D7D-4124990EA608}" srcOrd="0" destOrd="0" presId="urn:microsoft.com/office/officeart/2005/8/layout/hierarchy2"/>
    <dgm:cxn modelId="{4C2C81A6-4948-427B-96F5-5504919EC8B6}" type="presOf" srcId="{66F6BCE5-DC5B-4997-A625-2DCF554A1C4D}" destId="{157DC999-FC7D-47A7-BCAD-A8D3A5654CA8}" srcOrd="0" destOrd="0" presId="urn:microsoft.com/office/officeart/2005/8/layout/hierarchy2"/>
    <dgm:cxn modelId="{4EC62DB2-4C32-4687-A124-2D32E8EC4272}" srcId="{AECD8CED-B838-4293-BC9E-CF54A514AAD3}" destId="{F0B83712-F54A-4663-9635-A195AB9ADF77}" srcOrd="0" destOrd="0" parTransId="{4F942D5E-D438-4339-8D82-42F5486B0CB5}" sibTransId="{8CCEDFFE-BABC-4F68-8A1A-7D62ACC5C36B}"/>
    <dgm:cxn modelId="{8EDCE1BF-994A-48CF-A524-6F46C80FE7FB}" type="presOf" srcId="{186B5D55-5783-4180-8CCC-F64C5A37DC86}" destId="{3EF400A7-ED17-411C-9CD5-6145DB65E35C}" srcOrd="0" destOrd="0" presId="urn:microsoft.com/office/officeart/2005/8/layout/hierarchy2"/>
    <dgm:cxn modelId="{58AC65C5-A4EB-492B-8917-E2D9647D5EFE}" type="presOf" srcId="{02534FC2-9F85-48A1-B388-9EED65965D90}" destId="{E036BBC9-6304-4B1E-892D-7DC65CC21C18}" srcOrd="1" destOrd="0" presId="urn:microsoft.com/office/officeart/2005/8/layout/hierarchy2"/>
    <dgm:cxn modelId="{513F04C7-8945-42DF-AE5D-F640AF9BB9C6}" srcId="{1B6940F0-4A44-4AA9-A98E-994E0C40437E}" destId="{186B5D55-5783-4180-8CCC-F64C5A37DC86}" srcOrd="2" destOrd="0" parTransId="{37EF6E9A-0489-451E-802F-399DB5A48C9B}" sibTransId="{09C9D42C-02E0-4BA2-AF62-3CFE346CEBE5}"/>
    <dgm:cxn modelId="{802EC1C7-B928-4DEA-94A1-4E374AB19A14}" type="presOf" srcId="{4F942D5E-D438-4339-8D82-42F5486B0CB5}" destId="{990B66FD-2006-43A6-871F-4FC0857A97AD}" srcOrd="1" destOrd="0" presId="urn:microsoft.com/office/officeart/2005/8/layout/hierarchy2"/>
    <dgm:cxn modelId="{DCE35C33-7D8C-4EF1-8575-E417CD293070}" type="presParOf" srcId="{392BDA5B-AA94-4C32-A4F3-169F6EEB3A1E}" destId="{82CA4FE5-CA4C-4009-B37E-7753B596ABD1}" srcOrd="0" destOrd="0" presId="urn:microsoft.com/office/officeart/2005/8/layout/hierarchy2"/>
    <dgm:cxn modelId="{79F88617-0FD1-4074-9F32-E4C98CD197AE}" type="presParOf" srcId="{82CA4FE5-CA4C-4009-B37E-7753B596ABD1}" destId="{19ECD211-32D5-4B3D-9763-EB7B9B42C695}" srcOrd="0" destOrd="0" presId="urn:microsoft.com/office/officeart/2005/8/layout/hierarchy2"/>
    <dgm:cxn modelId="{A2459A49-A63D-4B76-BCBC-01FE9EE53D07}" type="presParOf" srcId="{82CA4FE5-CA4C-4009-B37E-7753B596ABD1}" destId="{294A7F02-84B7-45C4-A557-5E1BEFA37B1E}" srcOrd="1" destOrd="0" presId="urn:microsoft.com/office/officeart/2005/8/layout/hierarchy2"/>
    <dgm:cxn modelId="{49CFF45E-96D4-43E0-913C-10B392F78349}" type="presParOf" srcId="{294A7F02-84B7-45C4-A557-5E1BEFA37B1E}" destId="{157DC999-FC7D-47A7-BCAD-A8D3A5654CA8}" srcOrd="0" destOrd="0" presId="urn:microsoft.com/office/officeart/2005/8/layout/hierarchy2"/>
    <dgm:cxn modelId="{6947F868-F69C-4153-A5F7-6AABE44A3966}" type="presParOf" srcId="{157DC999-FC7D-47A7-BCAD-A8D3A5654CA8}" destId="{354D8AC5-0009-4697-A45D-8BCFA4F8B710}" srcOrd="0" destOrd="0" presId="urn:microsoft.com/office/officeart/2005/8/layout/hierarchy2"/>
    <dgm:cxn modelId="{197FD22D-6603-42C5-94BC-DFF85D05F6D7}" type="presParOf" srcId="{294A7F02-84B7-45C4-A557-5E1BEFA37B1E}" destId="{77628FF5-6534-4576-A54A-ED90B9FE1B2B}" srcOrd="1" destOrd="0" presId="urn:microsoft.com/office/officeart/2005/8/layout/hierarchy2"/>
    <dgm:cxn modelId="{32556FAA-ECB8-4346-BA6E-0A683391EA40}" type="presParOf" srcId="{77628FF5-6534-4576-A54A-ED90B9FE1B2B}" destId="{E3928C13-1DDD-4457-B551-35127857B650}" srcOrd="0" destOrd="0" presId="urn:microsoft.com/office/officeart/2005/8/layout/hierarchy2"/>
    <dgm:cxn modelId="{A5898A94-997F-4879-862C-837172444175}" type="presParOf" srcId="{77628FF5-6534-4576-A54A-ED90B9FE1B2B}" destId="{A8AB9A8C-BABA-43B8-BC99-5AC9DFFF08F8}" srcOrd="1" destOrd="0" presId="urn:microsoft.com/office/officeart/2005/8/layout/hierarchy2"/>
    <dgm:cxn modelId="{9C861EC7-180C-49D0-BB48-1B8903B2047E}" type="presParOf" srcId="{A8AB9A8C-BABA-43B8-BC99-5AC9DFFF08F8}" destId="{A21708BD-0792-4657-8CEE-E9C0743EDF71}" srcOrd="0" destOrd="0" presId="urn:microsoft.com/office/officeart/2005/8/layout/hierarchy2"/>
    <dgm:cxn modelId="{C0EB3F9C-EF43-47EC-8FC8-D8D5E56D3A41}" type="presParOf" srcId="{A21708BD-0792-4657-8CEE-E9C0743EDF71}" destId="{990B66FD-2006-43A6-871F-4FC0857A97AD}" srcOrd="0" destOrd="0" presId="urn:microsoft.com/office/officeart/2005/8/layout/hierarchy2"/>
    <dgm:cxn modelId="{29AB23B7-1728-4F66-80CF-7100EB5EA0A6}" type="presParOf" srcId="{A8AB9A8C-BABA-43B8-BC99-5AC9DFFF08F8}" destId="{EF3E3401-C1AD-42A4-981A-A4E2A8C9E425}" srcOrd="1" destOrd="0" presId="urn:microsoft.com/office/officeart/2005/8/layout/hierarchy2"/>
    <dgm:cxn modelId="{36B3CA38-E33A-4D37-B648-3ECE9AE4FAEB}" type="presParOf" srcId="{EF3E3401-C1AD-42A4-981A-A4E2A8C9E425}" destId="{5A8840BC-3A11-4711-B993-7308FC8C6DCA}" srcOrd="0" destOrd="0" presId="urn:microsoft.com/office/officeart/2005/8/layout/hierarchy2"/>
    <dgm:cxn modelId="{2EC506A0-08A9-46C0-8BD6-D79367E0B868}" type="presParOf" srcId="{EF3E3401-C1AD-42A4-981A-A4E2A8C9E425}" destId="{EC455BD9-8AA9-4E1A-B3DC-542E3E307FA9}" srcOrd="1" destOrd="0" presId="urn:microsoft.com/office/officeart/2005/8/layout/hierarchy2"/>
    <dgm:cxn modelId="{9D9C3CCA-D17F-4414-BEF7-B72879D17E8F}" type="presParOf" srcId="{A8AB9A8C-BABA-43B8-BC99-5AC9DFFF08F8}" destId="{AF738D14-0F88-404A-8CB1-06C2165EE98F}" srcOrd="2" destOrd="0" presId="urn:microsoft.com/office/officeart/2005/8/layout/hierarchy2"/>
    <dgm:cxn modelId="{2CD2544C-66C9-46FF-AB15-46EA5C2DB2E9}" type="presParOf" srcId="{AF738D14-0F88-404A-8CB1-06C2165EE98F}" destId="{0E1506EE-FFE2-4F5F-919E-877219C9E668}" srcOrd="0" destOrd="0" presId="urn:microsoft.com/office/officeart/2005/8/layout/hierarchy2"/>
    <dgm:cxn modelId="{51BC565B-F85F-48AD-8170-AE8DD126CDB1}" type="presParOf" srcId="{A8AB9A8C-BABA-43B8-BC99-5AC9DFFF08F8}" destId="{88D7181E-757C-4B46-86BB-16CA8ABDC1D7}" srcOrd="3" destOrd="0" presId="urn:microsoft.com/office/officeart/2005/8/layout/hierarchy2"/>
    <dgm:cxn modelId="{0C2E738D-03D7-442A-BAFD-C02E1B206026}" type="presParOf" srcId="{88D7181E-757C-4B46-86BB-16CA8ABDC1D7}" destId="{6FF88628-CC91-42CA-8F78-B30BE6CF92FC}" srcOrd="0" destOrd="0" presId="urn:microsoft.com/office/officeart/2005/8/layout/hierarchy2"/>
    <dgm:cxn modelId="{35AD2D78-153A-4231-AE61-5584CE12EF90}" type="presParOf" srcId="{88D7181E-757C-4B46-86BB-16CA8ABDC1D7}" destId="{0AFDAF32-FAB6-4D95-9863-C99FAF5E240C}" srcOrd="1" destOrd="0" presId="urn:microsoft.com/office/officeart/2005/8/layout/hierarchy2"/>
    <dgm:cxn modelId="{AEF09224-92C0-4509-8049-EEB85D1A5562}" type="presParOf" srcId="{294A7F02-84B7-45C4-A557-5E1BEFA37B1E}" destId="{6288A31B-5358-4B71-8318-2EB0E61C464C}" srcOrd="2" destOrd="0" presId="urn:microsoft.com/office/officeart/2005/8/layout/hierarchy2"/>
    <dgm:cxn modelId="{9E130513-1E1C-4DC7-B468-0CD54B95D969}" type="presParOf" srcId="{6288A31B-5358-4B71-8318-2EB0E61C464C}" destId="{E1DA6533-71E4-4318-8649-E8B65CC70AF2}" srcOrd="0" destOrd="0" presId="urn:microsoft.com/office/officeart/2005/8/layout/hierarchy2"/>
    <dgm:cxn modelId="{33C5EDB9-E4D1-461F-BE12-2BD255D5E3DB}" type="presParOf" srcId="{294A7F02-84B7-45C4-A557-5E1BEFA37B1E}" destId="{2FB3337A-9110-42AE-8E95-6E64488CAD46}" srcOrd="3" destOrd="0" presId="urn:microsoft.com/office/officeart/2005/8/layout/hierarchy2"/>
    <dgm:cxn modelId="{54D0CD35-CC6E-4DED-B3DA-64DFB721C73E}" type="presParOf" srcId="{2FB3337A-9110-42AE-8E95-6E64488CAD46}" destId="{AFB0B51B-F447-4313-A67B-19CC201976D8}" srcOrd="0" destOrd="0" presId="urn:microsoft.com/office/officeart/2005/8/layout/hierarchy2"/>
    <dgm:cxn modelId="{4C59316B-20C2-45AF-81B7-7E142AB8262E}" type="presParOf" srcId="{2FB3337A-9110-42AE-8E95-6E64488CAD46}" destId="{B0264C51-7CD2-494A-BC8F-5744B10E6A7C}" srcOrd="1" destOrd="0" presId="urn:microsoft.com/office/officeart/2005/8/layout/hierarchy2"/>
    <dgm:cxn modelId="{59AB9AB8-3E01-4030-9F0A-B3B21A2894A7}" type="presParOf" srcId="{B0264C51-7CD2-494A-BC8F-5744B10E6A7C}" destId="{07C371F1-4DD1-4AE6-A229-767DE36BEB1A}" srcOrd="0" destOrd="0" presId="urn:microsoft.com/office/officeart/2005/8/layout/hierarchy2"/>
    <dgm:cxn modelId="{2B9A9110-A29B-407C-BF8B-ADFCD3580056}" type="presParOf" srcId="{07C371F1-4DD1-4AE6-A229-767DE36BEB1A}" destId="{D7B0A072-A721-426B-8320-674C93FF6D1D}" srcOrd="0" destOrd="0" presId="urn:microsoft.com/office/officeart/2005/8/layout/hierarchy2"/>
    <dgm:cxn modelId="{EDF643E2-0592-48AA-A421-8DCCD6579F91}" type="presParOf" srcId="{B0264C51-7CD2-494A-BC8F-5744B10E6A7C}" destId="{2F7E11A3-8E00-4B8E-9DCE-5AD2AA3CD576}" srcOrd="1" destOrd="0" presId="urn:microsoft.com/office/officeart/2005/8/layout/hierarchy2"/>
    <dgm:cxn modelId="{DF19782C-4654-4D58-8816-2CBF0F18DABC}" type="presParOf" srcId="{2F7E11A3-8E00-4B8E-9DCE-5AD2AA3CD576}" destId="{AD7A9252-2987-4F2E-AB67-5C8E5CFEA77C}" srcOrd="0" destOrd="0" presId="urn:microsoft.com/office/officeart/2005/8/layout/hierarchy2"/>
    <dgm:cxn modelId="{4DC928E7-19B4-4B04-B467-9EEEDB90EE4A}" type="presParOf" srcId="{2F7E11A3-8E00-4B8E-9DCE-5AD2AA3CD576}" destId="{DDCCCBDF-A275-4270-BD36-4622A4EBBBB0}" srcOrd="1" destOrd="0" presId="urn:microsoft.com/office/officeart/2005/8/layout/hierarchy2"/>
    <dgm:cxn modelId="{195F59A0-4D5C-4431-A8B1-02318D27C95E}" type="presParOf" srcId="{294A7F02-84B7-45C4-A557-5E1BEFA37B1E}" destId="{22813FCE-5642-4788-B4E2-D6028DD7DEA4}" srcOrd="4" destOrd="0" presId="urn:microsoft.com/office/officeart/2005/8/layout/hierarchy2"/>
    <dgm:cxn modelId="{D91113B1-7179-4EC1-8864-7F0BE3DA33F2}" type="presParOf" srcId="{22813FCE-5642-4788-B4E2-D6028DD7DEA4}" destId="{49652A12-81F5-450C-BD0F-43F1A4A6741A}" srcOrd="0" destOrd="0" presId="urn:microsoft.com/office/officeart/2005/8/layout/hierarchy2"/>
    <dgm:cxn modelId="{0E769F89-6859-461F-982F-02E9059F82F7}" type="presParOf" srcId="{294A7F02-84B7-45C4-A557-5E1BEFA37B1E}" destId="{88088637-11FD-4F88-B4C4-F84BB254D818}" srcOrd="5" destOrd="0" presId="urn:microsoft.com/office/officeart/2005/8/layout/hierarchy2"/>
    <dgm:cxn modelId="{63D8A0C0-2449-4EE1-AEF7-AAA445D27CD4}" type="presParOf" srcId="{88088637-11FD-4F88-B4C4-F84BB254D818}" destId="{3EF400A7-ED17-411C-9CD5-6145DB65E35C}" srcOrd="0" destOrd="0" presId="urn:microsoft.com/office/officeart/2005/8/layout/hierarchy2"/>
    <dgm:cxn modelId="{592D9057-E7E3-4119-85BD-C01DC82956B7}" type="presParOf" srcId="{88088637-11FD-4F88-B4C4-F84BB254D818}" destId="{9DB24A7D-07DC-46C9-990A-29F9EF087537}" srcOrd="1" destOrd="0" presId="urn:microsoft.com/office/officeart/2005/8/layout/hierarchy2"/>
    <dgm:cxn modelId="{FEE8C56F-8684-46F1-B802-2D3B42E6D47E}" type="presParOf" srcId="{9DB24A7D-07DC-46C9-990A-29F9EF087537}" destId="{F052DAAD-DCDC-4DE6-8DBE-6F236EF565D6}" srcOrd="0" destOrd="0" presId="urn:microsoft.com/office/officeart/2005/8/layout/hierarchy2"/>
    <dgm:cxn modelId="{033656B8-7863-4B48-83B4-C26455098E89}" type="presParOf" srcId="{F052DAAD-DCDC-4DE6-8DBE-6F236EF565D6}" destId="{E036BBC9-6304-4B1E-892D-7DC65CC21C18}" srcOrd="0" destOrd="0" presId="urn:microsoft.com/office/officeart/2005/8/layout/hierarchy2"/>
    <dgm:cxn modelId="{8A69D3B7-C394-4BF2-9B53-7ED5513F5290}" type="presParOf" srcId="{9DB24A7D-07DC-46C9-990A-29F9EF087537}" destId="{06A92E64-22F5-4F23-9CEE-AB5ECA65C912}" srcOrd="1" destOrd="0" presId="urn:microsoft.com/office/officeart/2005/8/layout/hierarchy2"/>
    <dgm:cxn modelId="{E9F1964A-E556-44FD-A4C0-9D62FC6A75DD}" type="presParOf" srcId="{06A92E64-22F5-4F23-9CEE-AB5ECA65C912}" destId="{BF95D5AD-5D7B-4A18-8D7D-4124990EA608}" srcOrd="0" destOrd="0" presId="urn:microsoft.com/office/officeart/2005/8/layout/hierarchy2"/>
    <dgm:cxn modelId="{F2635921-DD01-46D3-B598-7F0F8AB0D063}" type="presParOf" srcId="{06A92E64-22F5-4F23-9CEE-AB5ECA65C912}" destId="{0B4E33C5-832B-4DE1-9C8D-593AFC8CD9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0A88E-740B-4602-9ADB-FCBCB6827586}">
      <dsp:nvSpPr>
        <dsp:cNvPr id="0" name=""/>
        <dsp:cNvSpPr/>
      </dsp:nvSpPr>
      <dsp:spPr>
        <a:xfrm>
          <a:off x="2500872" y="0"/>
          <a:ext cx="2500872" cy="1614064"/>
        </a:xfrm>
        <a:prstGeom prst="trapezoid">
          <a:avLst>
            <a:gd name="adj" fmla="val 774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High Risk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(Emerging Markets and Growth Stocks) </a:t>
          </a:r>
        </a:p>
      </dsp:txBody>
      <dsp:txXfrm>
        <a:off x="2500872" y="0"/>
        <a:ext cx="2500872" cy="1614064"/>
      </dsp:txXfrm>
    </dsp:sp>
    <dsp:sp modelId="{3AC7C157-A09A-41C2-AE58-965E0B9BCF12}">
      <dsp:nvSpPr>
        <dsp:cNvPr id="0" name=""/>
        <dsp:cNvSpPr/>
      </dsp:nvSpPr>
      <dsp:spPr>
        <a:xfrm>
          <a:off x="1250436" y="1614064"/>
          <a:ext cx="5001744" cy="1614064"/>
        </a:xfrm>
        <a:prstGeom prst="trapezoid">
          <a:avLst>
            <a:gd name="adj" fmla="val 774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Low Volatility and Quality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(Fixed Income &amp; Value Stocks)</a:t>
          </a:r>
        </a:p>
      </dsp:txBody>
      <dsp:txXfrm>
        <a:off x="2125741" y="1614064"/>
        <a:ext cx="3251134" cy="1614064"/>
      </dsp:txXfrm>
    </dsp:sp>
    <dsp:sp modelId="{8DDF09AA-4A1E-468A-9623-8CAFFCB8069B}">
      <dsp:nvSpPr>
        <dsp:cNvPr id="0" name=""/>
        <dsp:cNvSpPr/>
      </dsp:nvSpPr>
      <dsp:spPr>
        <a:xfrm>
          <a:off x="0" y="3228128"/>
          <a:ext cx="7502617" cy="1614064"/>
        </a:xfrm>
        <a:prstGeom prst="trapezoid">
          <a:avLst>
            <a:gd name="adj" fmla="val 774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Preservation of Capital </a:t>
          </a:r>
          <a:r>
            <a:rPr lang="en-US" sz="2300" b="1" kern="1200" dirty="0"/>
            <a:t>(Cash &amp; Treasuries)</a:t>
          </a:r>
        </a:p>
      </dsp:txBody>
      <dsp:txXfrm>
        <a:off x="1312957" y="3228128"/>
        <a:ext cx="4876701" cy="1614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0A88E-740B-4602-9ADB-FCBCB6827586}">
      <dsp:nvSpPr>
        <dsp:cNvPr id="0" name=""/>
        <dsp:cNvSpPr/>
      </dsp:nvSpPr>
      <dsp:spPr>
        <a:xfrm>
          <a:off x="2500872" y="0"/>
          <a:ext cx="2500872" cy="1614064"/>
        </a:xfrm>
        <a:prstGeom prst="trapezoid">
          <a:avLst>
            <a:gd name="adj" fmla="val 774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Aspirational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(Legacy)</a:t>
          </a:r>
        </a:p>
      </dsp:txBody>
      <dsp:txXfrm>
        <a:off x="2500872" y="0"/>
        <a:ext cx="2500872" cy="1614064"/>
      </dsp:txXfrm>
    </dsp:sp>
    <dsp:sp modelId="{3AC7C157-A09A-41C2-AE58-965E0B9BCF12}">
      <dsp:nvSpPr>
        <dsp:cNvPr id="0" name=""/>
        <dsp:cNvSpPr/>
      </dsp:nvSpPr>
      <dsp:spPr>
        <a:xfrm>
          <a:off x="1250436" y="1614064"/>
          <a:ext cx="5001744" cy="1614064"/>
        </a:xfrm>
        <a:prstGeom prst="trapezoid">
          <a:avLst>
            <a:gd name="adj" fmla="val 774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Market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(Explore)</a:t>
          </a:r>
        </a:p>
      </dsp:txBody>
      <dsp:txXfrm>
        <a:off x="2125741" y="1614064"/>
        <a:ext cx="3251134" cy="1614064"/>
      </dsp:txXfrm>
    </dsp:sp>
    <dsp:sp modelId="{8DDF09AA-4A1E-468A-9623-8CAFFCB8069B}">
      <dsp:nvSpPr>
        <dsp:cNvPr id="0" name=""/>
        <dsp:cNvSpPr/>
      </dsp:nvSpPr>
      <dsp:spPr>
        <a:xfrm>
          <a:off x="0" y="3228128"/>
          <a:ext cx="7502617" cy="1614064"/>
        </a:xfrm>
        <a:prstGeom prst="trapezoid">
          <a:avLst>
            <a:gd name="adj" fmla="val 7747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Personal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(Core)</a:t>
          </a:r>
        </a:p>
      </dsp:txBody>
      <dsp:txXfrm>
        <a:off x="1312957" y="3228128"/>
        <a:ext cx="4876701" cy="1614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CD211-32D5-4B3D-9763-EB7B9B42C695}">
      <dsp:nvSpPr>
        <dsp:cNvPr id="0" name=""/>
        <dsp:cNvSpPr/>
      </dsp:nvSpPr>
      <dsp:spPr>
        <a:xfrm>
          <a:off x="95" y="2028474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Household asset allocation</a:t>
          </a:r>
        </a:p>
      </dsp:txBody>
      <dsp:txXfrm>
        <a:off x="21151" y="2049530"/>
        <a:ext cx="1395720" cy="676804"/>
      </dsp:txXfrm>
    </dsp:sp>
    <dsp:sp modelId="{157DC999-FC7D-47A7-BCAD-A8D3A5654CA8}">
      <dsp:nvSpPr>
        <dsp:cNvPr id="0" name=""/>
        <dsp:cNvSpPr/>
      </dsp:nvSpPr>
      <dsp:spPr>
        <a:xfrm rot="17945813">
          <a:off x="1134143" y="1856380"/>
          <a:ext cx="1182700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1182700" y="14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5926" y="1841644"/>
        <a:ext cx="59135" cy="59135"/>
      </dsp:txXfrm>
    </dsp:sp>
    <dsp:sp modelId="{E3928C13-1DDD-4457-B551-35127857B650}">
      <dsp:nvSpPr>
        <dsp:cNvPr id="0" name=""/>
        <dsp:cNvSpPr/>
      </dsp:nvSpPr>
      <dsp:spPr>
        <a:xfrm>
          <a:off x="2013060" y="995033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Non-Qualified</a:t>
          </a:r>
        </a:p>
      </dsp:txBody>
      <dsp:txXfrm>
        <a:off x="2034116" y="1016089"/>
        <a:ext cx="1395720" cy="676804"/>
      </dsp:txXfrm>
    </dsp:sp>
    <dsp:sp modelId="{A21708BD-0792-4657-8CEE-E9C0743EDF71}">
      <dsp:nvSpPr>
        <dsp:cNvPr id="0" name=""/>
        <dsp:cNvSpPr/>
      </dsp:nvSpPr>
      <dsp:spPr>
        <a:xfrm rot="19457599">
          <a:off x="3384319" y="1132971"/>
          <a:ext cx="708278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708278" y="14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0751" y="1130095"/>
        <a:ext cx="35413" cy="35413"/>
      </dsp:txXfrm>
    </dsp:sp>
    <dsp:sp modelId="{5A8840BC-3A11-4711-B993-7308FC8C6DCA}">
      <dsp:nvSpPr>
        <dsp:cNvPr id="0" name=""/>
        <dsp:cNvSpPr/>
      </dsp:nvSpPr>
      <dsp:spPr>
        <a:xfrm>
          <a:off x="4026025" y="581656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Tax-Efficient Equities</a:t>
          </a:r>
        </a:p>
      </dsp:txBody>
      <dsp:txXfrm>
        <a:off x="4047081" y="602712"/>
        <a:ext cx="1395720" cy="676804"/>
      </dsp:txXfrm>
    </dsp:sp>
    <dsp:sp modelId="{AF738D14-0F88-404A-8CB1-06C2165EE98F}">
      <dsp:nvSpPr>
        <dsp:cNvPr id="0" name=""/>
        <dsp:cNvSpPr/>
      </dsp:nvSpPr>
      <dsp:spPr>
        <a:xfrm rot="2142401">
          <a:off x="3384319" y="1546347"/>
          <a:ext cx="708278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708278" y="14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0751" y="1543472"/>
        <a:ext cx="35413" cy="35413"/>
      </dsp:txXfrm>
    </dsp:sp>
    <dsp:sp modelId="{6FF88628-CC91-42CA-8F78-B30BE6CF92FC}">
      <dsp:nvSpPr>
        <dsp:cNvPr id="0" name=""/>
        <dsp:cNvSpPr/>
      </dsp:nvSpPr>
      <dsp:spPr>
        <a:xfrm>
          <a:off x="4026025" y="1408409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Cash Allocation</a:t>
          </a:r>
        </a:p>
      </dsp:txBody>
      <dsp:txXfrm>
        <a:off x="4047081" y="1429465"/>
        <a:ext cx="1395720" cy="676804"/>
      </dsp:txXfrm>
    </dsp:sp>
    <dsp:sp modelId="{6288A31B-5358-4B71-8318-2EB0E61C464C}">
      <dsp:nvSpPr>
        <dsp:cNvPr id="0" name=""/>
        <dsp:cNvSpPr/>
      </dsp:nvSpPr>
      <dsp:spPr>
        <a:xfrm rot="1186030">
          <a:off x="1419921" y="2476445"/>
          <a:ext cx="611144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611144" y="14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0215" y="2475998"/>
        <a:ext cx="30557" cy="30557"/>
      </dsp:txXfrm>
    </dsp:sp>
    <dsp:sp modelId="{AFB0B51B-F447-4313-A67B-19CC201976D8}">
      <dsp:nvSpPr>
        <dsp:cNvPr id="0" name=""/>
        <dsp:cNvSpPr/>
      </dsp:nvSpPr>
      <dsp:spPr>
        <a:xfrm>
          <a:off x="2013060" y="2235163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Traditional IRA (pretax)</a:t>
          </a:r>
        </a:p>
      </dsp:txBody>
      <dsp:txXfrm>
        <a:off x="2034116" y="2256219"/>
        <a:ext cx="1395720" cy="676804"/>
      </dsp:txXfrm>
    </dsp:sp>
    <dsp:sp modelId="{07C371F1-4DD1-4AE6-A229-767DE36BEB1A}">
      <dsp:nvSpPr>
        <dsp:cNvPr id="0" name=""/>
        <dsp:cNvSpPr/>
      </dsp:nvSpPr>
      <dsp:spPr>
        <a:xfrm>
          <a:off x="3450892" y="2579789"/>
          <a:ext cx="575132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575132" y="14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4080" y="2580242"/>
        <a:ext cx="28756" cy="28756"/>
      </dsp:txXfrm>
    </dsp:sp>
    <dsp:sp modelId="{AD7A9252-2987-4F2E-AB67-5C8E5CFEA77C}">
      <dsp:nvSpPr>
        <dsp:cNvPr id="0" name=""/>
        <dsp:cNvSpPr/>
      </dsp:nvSpPr>
      <dsp:spPr>
        <a:xfrm>
          <a:off x="4026025" y="2235163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Fixed Income and low growth</a:t>
          </a:r>
        </a:p>
      </dsp:txBody>
      <dsp:txXfrm>
        <a:off x="4047081" y="2256219"/>
        <a:ext cx="1395720" cy="676804"/>
      </dsp:txXfrm>
    </dsp:sp>
    <dsp:sp modelId="{22813FCE-5642-4788-B4E2-D6028DD7DEA4}">
      <dsp:nvSpPr>
        <dsp:cNvPr id="0" name=""/>
        <dsp:cNvSpPr/>
      </dsp:nvSpPr>
      <dsp:spPr>
        <a:xfrm rot="3654187">
          <a:off x="1134143" y="2889822"/>
          <a:ext cx="1182700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1182700" y="14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5926" y="2875086"/>
        <a:ext cx="59135" cy="59135"/>
      </dsp:txXfrm>
    </dsp:sp>
    <dsp:sp modelId="{3EF400A7-ED17-411C-9CD5-6145DB65E35C}">
      <dsp:nvSpPr>
        <dsp:cNvPr id="0" name=""/>
        <dsp:cNvSpPr/>
      </dsp:nvSpPr>
      <dsp:spPr>
        <a:xfrm>
          <a:off x="2013060" y="3061916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Roth IRA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(After Tax)</a:t>
          </a:r>
        </a:p>
      </dsp:txBody>
      <dsp:txXfrm>
        <a:off x="2034116" y="3082972"/>
        <a:ext cx="1395720" cy="676804"/>
      </dsp:txXfrm>
    </dsp:sp>
    <dsp:sp modelId="{F052DAAD-DCDC-4DE6-8DBE-6F236EF565D6}">
      <dsp:nvSpPr>
        <dsp:cNvPr id="0" name=""/>
        <dsp:cNvSpPr/>
      </dsp:nvSpPr>
      <dsp:spPr>
        <a:xfrm>
          <a:off x="3450892" y="3406543"/>
          <a:ext cx="575132" cy="29663"/>
        </a:xfrm>
        <a:custGeom>
          <a:avLst/>
          <a:gdLst/>
          <a:ahLst/>
          <a:cxnLst/>
          <a:rect l="0" t="0" r="0" b="0"/>
          <a:pathLst>
            <a:path>
              <a:moveTo>
                <a:pt x="0" y="14831"/>
              </a:moveTo>
              <a:lnTo>
                <a:pt x="575132" y="148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4080" y="3406996"/>
        <a:ext cx="28756" cy="28756"/>
      </dsp:txXfrm>
    </dsp:sp>
    <dsp:sp modelId="{BF95D5AD-5D7B-4A18-8D7D-4124990EA608}">
      <dsp:nvSpPr>
        <dsp:cNvPr id="0" name=""/>
        <dsp:cNvSpPr/>
      </dsp:nvSpPr>
      <dsp:spPr>
        <a:xfrm>
          <a:off x="4026025" y="3061916"/>
          <a:ext cx="1437832" cy="71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Alternatives</a:t>
          </a:r>
        </a:p>
      </dsp:txBody>
      <dsp:txXfrm>
        <a:off x="4047081" y="3082972"/>
        <a:ext cx="1395720" cy="6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5264-538B-1349-AF44-5D7EB93B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8277E-36C4-9F43-BFD9-5D07F11E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AE0E-0EA6-9447-B13D-78F0B609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B298-3129-A64A-BA5D-3611D1AA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31BF1-5708-1D43-B2BC-3F18CE4F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6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CB48-8E72-0B41-BE60-B5AE9FBF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B84F4-714D-5A4E-9EC0-CE91D093D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4345-1961-134C-AE64-947827A9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7EA64-17C8-B543-8DE8-038C8107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BDCEA-00D9-B846-9695-0BEE858C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5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BEC6F-F109-6A45-ACFF-DC354F655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84B8E-D41B-1542-8DE6-1AB38AE22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4C9AF-5334-7944-8843-C93F22D6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EDE6E-3E65-E04E-B503-EB3BC273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5B7B-20B0-164E-B5B1-7C5FFE3A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4A0C-5265-4D4B-ACBD-A1AB6AF6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82D0-30DD-3441-8636-A5767016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F7C03-4A9F-5C43-B60C-7EDE0D06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BBC9B-6797-0545-ACA0-174889F9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C01A8-F5E6-1D48-A20B-0F2CA537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50AC-195B-8D43-844C-0836D039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81EF7-89D2-A44A-8743-D33A183E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44F21-1EB9-904A-B305-8539E1DB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57562-FDE1-0946-B117-A306883D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E4A2D-8820-5341-A6E3-6D752B74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3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B10D-6CAE-C14E-AAC5-361AB2F7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3AAB1-B52C-2744-95A9-7A7A0B80E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2421D-3C8E-5249-BF88-31850FEC2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51FF8-AF27-544D-A1E2-43D39341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F8EB4-411B-EA48-A465-99ADDC87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E3CE1-7CD0-324F-9483-9F112E58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1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14A4-3B33-DF44-A33F-D9B86A1E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425F9-7F26-C249-8B5B-7577EAC26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E2ECC-67B2-DC4A-916B-C1564F54E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292BE-527C-714E-AA51-64EE49C4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2D64F-C54B-044C-9D5D-443782FEB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375C8-8DA1-934D-9707-7C7C67FE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28148-24E2-E446-85BF-C4A381D8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95DFA-789E-1649-A6CD-CDC4339B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48EE-20A1-FF40-916A-58659ACC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B4139-AA79-AC49-A68A-A679DCBF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E853E-6DC6-764D-90C5-563037E1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512D7-7937-F146-844B-9901456D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3CBBC-8D97-1F41-8051-6E6546F2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C1D89-159E-0942-9891-143ECECF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0763E-EAE4-D944-ACAC-943A0A75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EE15-6FBC-7A40-84BC-D1E6489B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CDDB-19BD-EC48-85CB-A379905C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73C58-7E4F-9147-AA6F-00D1EB241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1C6D-D902-2D44-88FA-74649C99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8EC87-8EB7-314E-B13B-1979D0D3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340B5-E63C-214B-B0F8-59D678256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8E43-1B99-1847-B46D-B380E2A3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67768-7C3A-CE4F-9115-AE839CA3D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C9E5E-276C-4648-9A29-8ECEFB87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FD930-B2F4-6547-B90C-5E8D198F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415E3-ACEC-5342-B8C1-159C97FC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49663-F667-8545-8B15-F4B76AB0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562D2-0F0C-D74B-96B1-4ED6BA3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A9BE3-7286-B743-B6AA-D0F177F43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94AE9-C0F2-254E-96CA-54A644D6F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6DF3-E7EF-1F47-89E9-D3F21A047B8B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3EE4-6BFC-3E49-9560-EB0152032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DBAB-5946-C14B-B4BF-0B8ACAE8A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62CA-94F8-4C40-B6EC-0E3DD8895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0689" y="594995"/>
            <a:ext cx="360680" cy="390525"/>
          </a:xfrm>
          <a:custGeom>
            <a:avLst/>
            <a:gdLst/>
            <a:ahLst/>
            <a:cxnLst/>
            <a:rect l="l" t="t" r="r" b="b"/>
            <a:pathLst>
              <a:path w="270509" h="390525">
                <a:moveTo>
                  <a:pt x="76987" y="126"/>
                </a:moveTo>
                <a:lnTo>
                  <a:pt x="71742" y="0"/>
                </a:lnTo>
                <a:lnTo>
                  <a:pt x="63" y="71374"/>
                </a:lnTo>
                <a:lnTo>
                  <a:pt x="0" y="76707"/>
                </a:lnTo>
                <a:lnTo>
                  <a:pt x="3327" y="80009"/>
                </a:lnTo>
                <a:lnTo>
                  <a:pt x="116052" y="192531"/>
                </a:lnTo>
                <a:lnTo>
                  <a:pt x="116077" y="197738"/>
                </a:lnTo>
                <a:lnTo>
                  <a:pt x="63" y="313563"/>
                </a:lnTo>
                <a:lnTo>
                  <a:pt x="0" y="318769"/>
                </a:lnTo>
                <a:lnTo>
                  <a:pt x="71539" y="390270"/>
                </a:lnTo>
                <a:lnTo>
                  <a:pt x="76771" y="390397"/>
                </a:lnTo>
                <a:lnTo>
                  <a:pt x="269862" y="197865"/>
                </a:lnTo>
                <a:lnTo>
                  <a:pt x="269900" y="192658"/>
                </a:lnTo>
                <a:lnTo>
                  <a:pt x="76987" y="126"/>
                </a:lnTo>
                <a:close/>
              </a:path>
            </a:pathLst>
          </a:custGeom>
          <a:solidFill>
            <a:srgbClr val="009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7016" y="1081277"/>
            <a:ext cx="10888133" cy="0"/>
          </a:xfrm>
          <a:custGeom>
            <a:avLst/>
            <a:gdLst/>
            <a:ahLst/>
            <a:cxnLst/>
            <a:rect l="l" t="t" r="r" b="b"/>
            <a:pathLst>
              <a:path w="8166100">
                <a:moveTo>
                  <a:pt x="0" y="0"/>
                </a:moveTo>
                <a:lnTo>
                  <a:pt x="8166100" y="0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957816" y="703327"/>
            <a:ext cx="1965113" cy="245745"/>
          </a:xfrm>
          <a:custGeom>
            <a:avLst/>
            <a:gdLst/>
            <a:ahLst/>
            <a:cxnLst/>
            <a:rect l="l" t="t" r="r" b="b"/>
            <a:pathLst>
              <a:path w="1473834" h="245744">
                <a:moveTo>
                  <a:pt x="0" y="122682"/>
                </a:moveTo>
                <a:lnTo>
                  <a:pt x="9632" y="74902"/>
                </a:lnTo>
                <a:lnTo>
                  <a:pt x="35909" y="35909"/>
                </a:lnTo>
                <a:lnTo>
                  <a:pt x="74902" y="9632"/>
                </a:lnTo>
                <a:lnTo>
                  <a:pt x="122682" y="0"/>
                </a:lnTo>
                <a:lnTo>
                  <a:pt x="1351026" y="0"/>
                </a:lnTo>
                <a:lnTo>
                  <a:pt x="1398805" y="9632"/>
                </a:lnTo>
                <a:lnTo>
                  <a:pt x="1437798" y="35909"/>
                </a:lnTo>
                <a:lnTo>
                  <a:pt x="1464075" y="74902"/>
                </a:lnTo>
                <a:lnTo>
                  <a:pt x="1473708" y="122682"/>
                </a:lnTo>
                <a:lnTo>
                  <a:pt x="1464075" y="170461"/>
                </a:lnTo>
                <a:lnTo>
                  <a:pt x="1437798" y="209454"/>
                </a:lnTo>
                <a:lnTo>
                  <a:pt x="1398805" y="235731"/>
                </a:lnTo>
                <a:lnTo>
                  <a:pt x="1351026" y="245363"/>
                </a:lnTo>
                <a:lnTo>
                  <a:pt x="122682" y="245363"/>
                </a:lnTo>
                <a:lnTo>
                  <a:pt x="74902" y="235731"/>
                </a:lnTo>
                <a:lnTo>
                  <a:pt x="35909" y="209454"/>
                </a:lnTo>
                <a:lnTo>
                  <a:pt x="9632" y="170461"/>
                </a:lnTo>
                <a:lnTo>
                  <a:pt x="0" y="122682"/>
                </a:lnTo>
                <a:close/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46231" y="703327"/>
            <a:ext cx="585893" cy="245745"/>
          </a:xfrm>
          <a:custGeom>
            <a:avLst/>
            <a:gdLst/>
            <a:ahLst/>
            <a:cxnLst/>
            <a:rect l="l" t="t" r="r" b="b"/>
            <a:pathLst>
              <a:path w="439420" h="245744">
                <a:moveTo>
                  <a:pt x="0" y="0"/>
                </a:moveTo>
                <a:lnTo>
                  <a:pt x="0" y="245237"/>
                </a:lnTo>
              </a:path>
              <a:path w="439420" h="245744">
                <a:moveTo>
                  <a:pt x="438911" y="0"/>
                </a:moveTo>
                <a:lnTo>
                  <a:pt x="438911" y="245237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50392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0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6.png"/><Relationship Id="rId7" Type="http://schemas.openxmlformats.org/officeDocument/2006/relationships/image" Target="../media/image130.png"/><Relationship Id="rId12" Type="http://schemas.openxmlformats.org/officeDocument/2006/relationships/image" Target="../media/image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3.png"/><Relationship Id="rId5" Type="http://schemas.openxmlformats.org/officeDocument/2006/relationships/image" Target="../media/image8.png"/><Relationship Id="rId10" Type="http://schemas.openxmlformats.org/officeDocument/2006/relationships/image" Target="../media/image87.png"/><Relationship Id="rId4" Type="http://schemas.openxmlformats.org/officeDocument/2006/relationships/image" Target="../media/image129.png"/><Relationship Id="rId9" Type="http://schemas.openxmlformats.org/officeDocument/2006/relationships/image" Target="../media/image13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2.png"/><Relationship Id="rId3" Type="http://schemas.openxmlformats.org/officeDocument/2006/relationships/image" Target="../media/image6.png"/><Relationship Id="rId21" Type="http://schemas.openxmlformats.org/officeDocument/2006/relationships/image" Target="../media/image150.png"/><Relationship Id="rId34" Type="http://schemas.openxmlformats.org/officeDocument/2006/relationships/image" Target="../media/image16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33.png"/><Relationship Id="rId33" Type="http://schemas.openxmlformats.org/officeDocument/2006/relationships/image" Target="../media/image159.png"/><Relationship Id="rId2" Type="http://schemas.openxmlformats.org/officeDocument/2006/relationships/image" Target="../media/image134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0.png"/><Relationship Id="rId24" Type="http://schemas.openxmlformats.org/officeDocument/2006/relationships/image" Target="../media/image151.png"/><Relationship Id="rId32" Type="http://schemas.openxmlformats.org/officeDocument/2006/relationships/image" Target="../media/image158.png"/><Relationship Id="rId5" Type="http://schemas.openxmlformats.org/officeDocument/2006/relationships/image" Target="../media/image8.png"/><Relationship Id="rId15" Type="http://schemas.openxmlformats.org/officeDocument/2006/relationships/image" Target="../media/image144.png"/><Relationship Id="rId23" Type="http://schemas.openxmlformats.org/officeDocument/2006/relationships/image" Target="../media/image32.png"/><Relationship Id="rId28" Type="http://schemas.openxmlformats.org/officeDocument/2006/relationships/image" Target="../media/image154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31" Type="http://schemas.openxmlformats.org/officeDocument/2006/relationships/image" Target="../media/image157.png"/><Relationship Id="rId4" Type="http://schemas.openxmlformats.org/officeDocument/2006/relationships/image" Target="../media/image135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31.png"/><Relationship Id="rId27" Type="http://schemas.openxmlformats.org/officeDocument/2006/relationships/image" Target="../media/image153.png"/><Relationship Id="rId30" Type="http://schemas.openxmlformats.org/officeDocument/2006/relationships/image" Target="../media/image156.png"/><Relationship Id="rId8" Type="http://schemas.openxmlformats.org/officeDocument/2006/relationships/image" Target="../media/image1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chart" Target="../charts/chart1.xml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5.png"/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83.png"/><Relationship Id="rId5" Type="http://schemas.openxmlformats.org/officeDocument/2006/relationships/image" Target="../media/image8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86.png"/><Relationship Id="rId3" Type="http://schemas.openxmlformats.org/officeDocument/2006/relationships/image" Target="../media/image6.png"/><Relationship Id="rId21" Type="http://schemas.openxmlformats.org/officeDocument/2006/relationships/image" Target="../media/image9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90.png"/><Relationship Id="rId16" Type="http://schemas.openxmlformats.org/officeDocument/2006/relationships/image" Target="../media/image103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75.png"/><Relationship Id="rId10" Type="http://schemas.openxmlformats.org/officeDocument/2006/relationships/image" Target="../media/image97.png"/><Relationship Id="rId19" Type="http://schemas.openxmlformats.org/officeDocument/2006/relationships/image" Target="../media/image8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5.png"/><Relationship Id="rId3" Type="http://schemas.openxmlformats.org/officeDocument/2006/relationships/image" Target="../media/image6.png"/><Relationship Id="rId21" Type="http://schemas.openxmlformats.org/officeDocument/2006/relationships/image" Target="../media/image120.png"/><Relationship Id="rId7" Type="http://schemas.openxmlformats.org/officeDocument/2006/relationships/image" Target="../media/image108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4.png"/><Relationship Id="rId2" Type="http://schemas.openxmlformats.org/officeDocument/2006/relationships/image" Target="../media/image106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10.png"/><Relationship Id="rId24" Type="http://schemas.openxmlformats.org/officeDocument/2006/relationships/image" Target="../media/image123.png"/><Relationship Id="rId5" Type="http://schemas.openxmlformats.org/officeDocument/2006/relationships/image" Target="../media/image8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image" Target="../media/image87.png"/><Relationship Id="rId19" Type="http://schemas.openxmlformats.org/officeDocument/2006/relationships/image" Target="../media/image118.png"/><Relationship Id="rId4" Type="http://schemas.openxmlformats.org/officeDocument/2006/relationships/image" Target="../media/image107.png"/><Relationship Id="rId9" Type="http://schemas.openxmlformats.org/officeDocument/2006/relationships/image" Target="../media/image86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5B01F4-7592-D847-A62E-3CE79990E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9F04A6-DD7F-4D1E-8471-3D6EAFC7B0A5}"/>
              </a:ext>
            </a:extLst>
          </p:cNvPr>
          <p:cNvSpPr txBox="1"/>
          <p:nvPr/>
        </p:nvSpPr>
        <p:spPr>
          <a:xfrm>
            <a:off x="5939155" y="1551963"/>
            <a:ext cx="491833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Inflation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Interest Rates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Invasion</a:t>
            </a:r>
          </a:p>
          <a:p>
            <a:pPr algn="ctr"/>
            <a:endParaRPr lang="en-US" sz="6600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By Ben Sullivan</a:t>
            </a:r>
          </a:p>
        </p:txBody>
      </p:sp>
    </p:spTree>
    <p:extLst>
      <p:ext uri="{BB962C8B-B14F-4D97-AF65-F5344CB8AC3E}">
        <p14:creationId xmlns:p14="http://schemas.microsoft.com/office/powerpoint/2010/main" val="354385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505238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09A51C2-93B0-4C7A-A55C-524A13C9B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26128"/>
              </p:ext>
            </p:extLst>
          </p:nvPr>
        </p:nvGraphicFramePr>
        <p:xfrm>
          <a:off x="181093" y="2046828"/>
          <a:ext cx="5052381" cy="3903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127">
                  <a:extLst>
                    <a:ext uri="{9D8B030D-6E8A-4147-A177-3AD203B41FA5}">
                      <a16:colId xmlns:a16="http://schemas.microsoft.com/office/drawing/2014/main" val="2659001879"/>
                    </a:ext>
                  </a:extLst>
                </a:gridCol>
                <a:gridCol w="1684127">
                  <a:extLst>
                    <a:ext uri="{9D8B030D-6E8A-4147-A177-3AD203B41FA5}">
                      <a16:colId xmlns:a16="http://schemas.microsoft.com/office/drawing/2014/main" val="1308635382"/>
                    </a:ext>
                  </a:extLst>
                </a:gridCol>
                <a:gridCol w="1684127">
                  <a:extLst>
                    <a:ext uri="{9D8B030D-6E8A-4147-A177-3AD203B41FA5}">
                      <a16:colId xmlns:a16="http://schemas.microsoft.com/office/drawing/2014/main" val="3196521784"/>
                    </a:ext>
                  </a:extLst>
                </a:gridCol>
              </a:tblGrid>
              <a:tr h="3233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U.S.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Next 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422318"/>
                  </a:ext>
                </a:extLst>
              </a:tr>
              <a:tr h="5896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March-80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85248"/>
                  </a:ext>
                </a:extLst>
              </a:tr>
              <a:tr h="5896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Aug-81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63045"/>
                  </a:ext>
                </a:extLst>
              </a:tr>
              <a:tr h="5896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770733"/>
                  </a:ext>
                </a:extLst>
              </a:tr>
              <a:tr h="5896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 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731559"/>
                  </a:ext>
                </a:extLst>
              </a:tr>
              <a:tr h="5896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53374"/>
                  </a:ext>
                </a:extLst>
              </a:tr>
              <a:tr h="5896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1497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082056-AEC8-460A-BBFF-B269EB316477}"/>
              </a:ext>
            </a:extLst>
          </p:cNvPr>
          <p:cNvSpPr txBox="1"/>
          <p:nvPr/>
        </p:nvSpPr>
        <p:spPr>
          <a:xfrm>
            <a:off x="356992" y="1215831"/>
            <a:ext cx="4700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Worst 2-Year Periods for U.S Bonds </a:t>
            </a:r>
          </a:p>
          <a:p>
            <a:r>
              <a:rPr lang="en-US" sz="2400" b="1" dirty="0"/>
              <a:t>Since 1926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89108-CF5A-4B37-885C-9BA9ABEDDC3B}"/>
              </a:ext>
            </a:extLst>
          </p:cNvPr>
          <p:cNvSpPr txBox="1"/>
          <p:nvPr/>
        </p:nvSpPr>
        <p:spPr>
          <a:xfrm>
            <a:off x="6572128" y="1251012"/>
            <a:ext cx="54387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Important Market Indicators Going Forward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2- and 10-year Yield Curve Inverted for 7</a:t>
            </a:r>
            <a:r>
              <a:rPr lang="en-US" baseline="30000" dirty="0"/>
              <a:t>th</a:t>
            </a:r>
            <a:r>
              <a:rPr lang="en-US" dirty="0"/>
              <a:t> time early April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Year median inflation adjusted return post inversion for S&amp;P500 is 4% compared to 8% in all other 2-year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Overnight interest swap transactions implied pricing  in 9 rate hikes of 25 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Annual drop in market close to 14% but 32 of last 40 years had positive S&amp;P Returns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8721D58-DCBA-4196-B6B4-C8028721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10" y="1158752"/>
            <a:ext cx="4900474" cy="49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8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Invasion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5BB92-776F-4CA1-83BB-EF4453FA1812}"/>
              </a:ext>
            </a:extLst>
          </p:cNvPr>
          <p:cNvSpPr txBox="1"/>
          <p:nvPr/>
        </p:nvSpPr>
        <p:spPr>
          <a:xfrm>
            <a:off x="890188" y="2191342"/>
            <a:ext cx="113018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Geopolitical confrontations with Russia invading Ukraine and China conflict</a:t>
            </a:r>
          </a:p>
          <a:p>
            <a:r>
              <a:rPr lang="en-US" sz="2400" dirty="0"/>
              <a:t>With Taiwan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Ukraine and Russia’s economies predicted to likely contract by 45.1% and 11.2%</a:t>
            </a:r>
          </a:p>
          <a:p>
            <a:r>
              <a:rPr lang="en-US" sz="2400" dirty="0"/>
              <a:t>This year respectively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European markets and emerging Asian markets heavily reliant on GDP output from this</a:t>
            </a:r>
          </a:p>
          <a:p>
            <a:r>
              <a:rPr lang="en-US" sz="2400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228277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598" y="6617513"/>
            <a:ext cx="221742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772" y="6217920"/>
            <a:ext cx="1235963" cy="432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637286"/>
            <a:ext cx="4347464" cy="295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8158" y="734568"/>
            <a:ext cx="402335" cy="176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655" y="734568"/>
            <a:ext cx="314325" cy="1767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86305" y="5981701"/>
            <a:ext cx="6828155" cy="346075"/>
            <a:chOff x="762304" y="5981700"/>
            <a:chExt cx="6828155" cy="34607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304" y="5981700"/>
              <a:ext cx="6827723" cy="118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304" y="6094476"/>
              <a:ext cx="550163" cy="118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304" y="6208775"/>
              <a:ext cx="2283587" cy="118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7486" y="6208775"/>
              <a:ext cx="422148" cy="11887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55681" y="742441"/>
            <a:ext cx="246888" cy="17678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710482" y="1630049"/>
            <a:ext cx="7606665" cy="3890010"/>
            <a:chOff x="1186481" y="1630049"/>
            <a:chExt cx="7606665" cy="3890010"/>
          </a:xfrm>
        </p:grpSpPr>
        <p:sp>
          <p:nvSpPr>
            <p:cNvPr id="14" name="object 14"/>
            <p:cNvSpPr/>
            <p:nvPr/>
          </p:nvSpPr>
          <p:spPr>
            <a:xfrm>
              <a:off x="1192831" y="4652366"/>
              <a:ext cx="7593965" cy="861060"/>
            </a:xfrm>
            <a:custGeom>
              <a:avLst/>
              <a:gdLst/>
              <a:ahLst/>
              <a:cxnLst/>
              <a:rect l="l" t="t" r="r" b="b"/>
              <a:pathLst>
                <a:path w="7593965" h="861060">
                  <a:moveTo>
                    <a:pt x="0" y="861059"/>
                  </a:moveTo>
                  <a:lnTo>
                    <a:pt x="7593800" y="861059"/>
                  </a:lnTo>
                </a:path>
                <a:path w="7593965" h="861060">
                  <a:moveTo>
                    <a:pt x="0" y="0"/>
                  </a:moveTo>
                  <a:lnTo>
                    <a:pt x="7593800" y="0"/>
                  </a:lnTo>
                </a:path>
              </a:pathLst>
            </a:custGeom>
            <a:ln w="6349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0793" y="4521339"/>
              <a:ext cx="2186940" cy="617220"/>
            </a:xfrm>
            <a:custGeom>
              <a:avLst/>
              <a:gdLst/>
              <a:ahLst/>
              <a:cxnLst/>
              <a:rect l="l" t="t" r="r" b="b"/>
              <a:pathLst>
                <a:path w="2186940" h="617220">
                  <a:moveTo>
                    <a:pt x="198107" y="246862"/>
                  </a:moveTo>
                  <a:lnTo>
                    <a:pt x="185915" y="291058"/>
                  </a:lnTo>
                  <a:lnTo>
                    <a:pt x="173723" y="268198"/>
                  </a:lnTo>
                  <a:lnTo>
                    <a:pt x="161531" y="304774"/>
                  </a:lnTo>
                  <a:lnTo>
                    <a:pt x="149339" y="294106"/>
                  </a:lnTo>
                  <a:lnTo>
                    <a:pt x="137147" y="316966"/>
                  </a:lnTo>
                  <a:lnTo>
                    <a:pt x="124955" y="377926"/>
                  </a:lnTo>
                  <a:lnTo>
                    <a:pt x="111239" y="441934"/>
                  </a:lnTo>
                  <a:lnTo>
                    <a:pt x="99047" y="348970"/>
                  </a:lnTo>
                  <a:lnTo>
                    <a:pt x="86855" y="367258"/>
                  </a:lnTo>
                  <a:lnTo>
                    <a:pt x="74663" y="350494"/>
                  </a:lnTo>
                  <a:lnTo>
                    <a:pt x="62471" y="376402"/>
                  </a:lnTo>
                  <a:lnTo>
                    <a:pt x="50279" y="414502"/>
                  </a:lnTo>
                  <a:lnTo>
                    <a:pt x="38087" y="394690"/>
                  </a:lnTo>
                  <a:lnTo>
                    <a:pt x="25895" y="394690"/>
                  </a:lnTo>
                  <a:lnTo>
                    <a:pt x="13703" y="504418"/>
                  </a:lnTo>
                  <a:lnTo>
                    <a:pt x="0" y="560806"/>
                  </a:lnTo>
                  <a:lnTo>
                    <a:pt x="198107" y="560806"/>
                  </a:lnTo>
                  <a:lnTo>
                    <a:pt x="198107" y="246862"/>
                  </a:lnTo>
                  <a:close/>
                </a:path>
                <a:path w="2186940" h="617220">
                  <a:moveTo>
                    <a:pt x="1141945" y="560806"/>
                  </a:moveTo>
                  <a:lnTo>
                    <a:pt x="1124673" y="560806"/>
                  </a:lnTo>
                  <a:lnTo>
                    <a:pt x="1136865" y="576046"/>
                  </a:lnTo>
                  <a:lnTo>
                    <a:pt x="1141945" y="560806"/>
                  </a:lnTo>
                  <a:close/>
                </a:path>
                <a:path w="2186940" h="617220">
                  <a:moveTo>
                    <a:pt x="1221409" y="560806"/>
                  </a:moveTo>
                  <a:lnTo>
                    <a:pt x="1212697" y="537946"/>
                  </a:lnTo>
                  <a:lnTo>
                    <a:pt x="1211541" y="534898"/>
                  </a:lnTo>
                  <a:lnTo>
                    <a:pt x="1197825" y="531850"/>
                  </a:lnTo>
                  <a:lnTo>
                    <a:pt x="1185633" y="528802"/>
                  </a:lnTo>
                  <a:lnTo>
                    <a:pt x="1173441" y="537946"/>
                  </a:lnTo>
                  <a:lnTo>
                    <a:pt x="1161249" y="508990"/>
                  </a:lnTo>
                  <a:lnTo>
                    <a:pt x="1149057" y="539470"/>
                  </a:lnTo>
                  <a:lnTo>
                    <a:pt x="1141945" y="560806"/>
                  </a:lnTo>
                  <a:lnTo>
                    <a:pt x="1221409" y="560806"/>
                  </a:lnTo>
                  <a:close/>
                </a:path>
                <a:path w="2186940" h="617220">
                  <a:moveTo>
                    <a:pt x="1257985" y="560806"/>
                  </a:moveTo>
                  <a:lnTo>
                    <a:pt x="1221409" y="560806"/>
                  </a:lnTo>
                  <a:lnTo>
                    <a:pt x="1223733" y="566902"/>
                  </a:lnTo>
                  <a:lnTo>
                    <a:pt x="1235925" y="580618"/>
                  </a:lnTo>
                  <a:lnTo>
                    <a:pt x="1248117" y="586714"/>
                  </a:lnTo>
                  <a:lnTo>
                    <a:pt x="1257985" y="560806"/>
                  </a:lnTo>
                  <a:close/>
                </a:path>
                <a:path w="2186940" h="617220">
                  <a:moveTo>
                    <a:pt x="1264373" y="560806"/>
                  </a:moveTo>
                  <a:lnTo>
                    <a:pt x="1260309" y="554710"/>
                  </a:lnTo>
                  <a:lnTo>
                    <a:pt x="1257985" y="560806"/>
                  </a:lnTo>
                  <a:lnTo>
                    <a:pt x="1264373" y="560806"/>
                  </a:lnTo>
                  <a:close/>
                </a:path>
                <a:path w="2186940" h="617220">
                  <a:moveTo>
                    <a:pt x="1354404" y="560806"/>
                  </a:moveTo>
                  <a:lnTo>
                    <a:pt x="1264373" y="560806"/>
                  </a:lnTo>
                  <a:lnTo>
                    <a:pt x="1272501" y="572998"/>
                  </a:lnTo>
                  <a:lnTo>
                    <a:pt x="1284681" y="565378"/>
                  </a:lnTo>
                  <a:lnTo>
                    <a:pt x="1296873" y="591286"/>
                  </a:lnTo>
                  <a:lnTo>
                    <a:pt x="1309065" y="592810"/>
                  </a:lnTo>
                  <a:lnTo>
                    <a:pt x="1322781" y="617194"/>
                  </a:lnTo>
                  <a:lnTo>
                    <a:pt x="1334973" y="600430"/>
                  </a:lnTo>
                  <a:lnTo>
                    <a:pt x="1347165" y="589762"/>
                  </a:lnTo>
                  <a:lnTo>
                    <a:pt x="1353261" y="565378"/>
                  </a:lnTo>
                  <a:lnTo>
                    <a:pt x="1354404" y="560806"/>
                  </a:lnTo>
                  <a:close/>
                </a:path>
                <a:path w="2186940" h="617220">
                  <a:moveTo>
                    <a:pt x="1488897" y="560806"/>
                  </a:moveTo>
                  <a:lnTo>
                    <a:pt x="1482801" y="553186"/>
                  </a:lnTo>
                  <a:lnTo>
                    <a:pt x="1470609" y="548614"/>
                  </a:lnTo>
                  <a:lnTo>
                    <a:pt x="1458417" y="537946"/>
                  </a:lnTo>
                  <a:lnTo>
                    <a:pt x="1446225" y="553186"/>
                  </a:lnTo>
                  <a:lnTo>
                    <a:pt x="1432509" y="547090"/>
                  </a:lnTo>
                  <a:lnTo>
                    <a:pt x="1420317" y="530326"/>
                  </a:lnTo>
                  <a:lnTo>
                    <a:pt x="1408125" y="530326"/>
                  </a:lnTo>
                  <a:lnTo>
                    <a:pt x="1395933" y="525754"/>
                  </a:lnTo>
                  <a:lnTo>
                    <a:pt x="1383741" y="504418"/>
                  </a:lnTo>
                  <a:lnTo>
                    <a:pt x="1371549" y="527278"/>
                  </a:lnTo>
                  <a:lnTo>
                    <a:pt x="1359357" y="540994"/>
                  </a:lnTo>
                  <a:lnTo>
                    <a:pt x="1354404" y="560806"/>
                  </a:lnTo>
                  <a:lnTo>
                    <a:pt x="1488897" y="560806"/>
                  </a:lnTo>
                  <a:close/>
                </a:path>
                <a:path w="2186940" h="617220">
                  <a:moveTo>
                    <a:pt x="1507185" y="560806"/>
                  </a:moveTo>
                  <a:lnTo>
                    <a:pt x="1488897" y="560806"/>
                  </a:lnTo>
                  <a:lnTo>
                    <a:pt x="1494993" y="568426"/>
                  </a:lnTo>
                  <a:lnTo>
                    <a:pt x="1507185" y="560806"/>
                  </a:lnTo>
                  <a:close/>
                </a:path>
                <a:path w="2186940" h="617220">
                  <a:moveTo>
                    <a:pt x="2186863" y="9144"/>
                  </a:moveTo>
                  <a:lnTo>
                    <a:pt x="2174671" y="0"/>
                  </a:lnTo>
                  <a:lnTo>
                    <a:pt x="2162479" y="44170"/>
                  </a:lnTo>
                  <a:lnTo>
                    <a:pt x="2148763" y="85318"/>
                  </a:lnTo>
                  <a:lnTo>
                    <a:pt x="2145360" y="74650"/>
                  </a:lnTo>
                  <a:lnTo>
                    <a:pt x="2136571" y="47218"/>
                  </a:lnTo>
                  <a:lnTo>
                    <a:pt x="2124392" y="56362"/>
                  </a:lnTo>
                  <a:lnTo>
                    <a:pt x="2112200" y="74650"/>
                  </a:lnTo>
                  <a:lnTo>
                    <a:pt x="2100008" y="68554"/>
                  </a:lnTo>
                  <a:lnTo>
                    <a:pt x="2075624" y="117322"/>
                  </a:lnTo>
                  <a:lnTo>
                    <a:pt x="2063432" y="146278"/>
                  </a:lnTo>
                  <a:lnTo>
                    <a:pt x="2051240" y="138658"/>
                  </a:lnTo>
                  <a:lnTo>
                    <a:pt x="2037524" y="169138"/>
                  </a:lnTo>
                  <a:lnTo>
                    <a:pt x="2025332" y="188950"/>
                  </a:lnTo>
                  <a:lnTo>
                    <a:pt x="2013140" y="207238"/>
                  </a:lnTo>
                  <a:lnTo>
                    <a:pt x="2000948" y="187426"/>
                  </a:lnTo>
                  <a:lnTo>
                    <a:pt x="1988756" y="201142"/>
                  </a:lnTo>
                  <a:lnTo>
                    <a:pt x="1976564" y="210286"/>
                  </a:lnTo>
                  <a:lnTo>
                    <a:pt x="1964372" y="210286"/>
                  </a:lnTo>
                  <a:lnTo>
                    <a:pt x="1952180" y="188950"/>
                  </a:lnTo>
                  <a:lnTo>
                    <a:pt x="1939988" y="234670"/>
                  </a:lnTo>
                  <a:lnTo>
                    <a:pt x="1927796" y="262102"/>
                  </a:lnTo>
                  <a:lnTo>
                    <a:pt x="1914080" y="259054"/>
                  </a:lnTo>
                  <a:lnTo>
                    <a:pt x="1901888" y="301726"/>
                  </a:lnTo>
                  <a:lnTo>
                    <a:pt x="1889696" y="348970"/>
                  </a:lnTo>
                  <a:lnTo>
                    <a:pt x="1877504" y="342874"/>
                  </a:lnTo>
                  <a:lnTo>
                    <a:pt x="1865312" y="324586"/>
                  </a:lnTo>
                  <a:lnTo>
                    <a:pt x="1853120" y="362686"/>
                  </a:lnTo>
                  <a:lnTo>
                    <a:pt x="1840928" y="394690"/>
                  </a:lnTo>
                  <a:lnTo>
                    <a:pt x="1828736" y="394690"/>
                  </a:lnTo>
                  <a:lnTo>
                    <a:pt x="1816544" y="405358"/>
                  </a:lnTo>
                  <a:lnTo>
                    <a:pt x="1804352" y="382498"/>
                  </a:lnTo>
                  <a:lnTo>
                    <a:pt x="1790636" y="374878"/>
                  </a:lnTo>
                  <a:lnTo>
                    <a:pt x="1778444" y="362686"/>
                  </a:lnTo>
                  <a:lnTo>
                    <a:pt x="1766252" y="387070"/>
                  </a:lnTo>
                  <a:lnTo>
                    <a:pt x="1754060" y="390118"/>
                  </a:lnTo>
                  <a:lnTo>
                    <a:pt x="1741868" y="402310"/>
                  </a:lnTo>
                  <a:lnTo>
                    <a:pt x="1729676" y="431266"/>
                  </a:lnTo>
                  <a:lnTo>
                    <a:pt x="1717484" y="448030"/>
                  </a:lnTo>
                  <a:lnTo>
                    <a:pt x="1705292" y="461746"/>
                  </a:lnTo>
                  <a:lnTo>
                    <a:pt x="1693113" y="461746"/>
                  </a:lnTo>
                  <a:lnTo>
                    <a:pt x="1679397" y="460222"/>
                  </a:lnTo>
                  <a:lnTo>
                    <a:pt x="1667205" y="464794"/>
                  </a:lnTo>
                  <a:lnTo>
                    <a:pt x="1655013" y="458698"/>
                  </a:lnTo>
                  <a:lnTo>
                    <a:pt x="1642821" y="451078"/>
                  </a:lnTo>
                  <a:lnTo>
                    <a:pt x="1630629" y="467842"/>
                  </a:lnTo>
                  <a:lnTo>
                    <a:pt x="1618437" y="476986"/>
                  </a:lnTo>
                  <a:lnTo>
                    <a:pt x="1606245" y="475462"/>
                  </a:lnTo>
                  <a:lnTo>
                    <a:pt x="1594053" y="498322"/>
                  </a:lnTo>
                  <a:lnTo>
                    <a:pt x="1581861" y="507466"/>
                  </a:lnTo>
                  <a:lnTo>
                    <a:pt x="1569669" y="513562"/>
                  </a:lnTo>
                  <a:lnTo>
                    <a:pt x="1555953" y="540994"/>
                  </a:lnTo>
                  <a:lnTo>
                    <a:pt x="1543761" y="544042"/>
                  </a:lnTo>
                  <a:lnTo>
                    <a:pt x="1531569" y="548614"/>
                  </a:lnTo>
                  <a:lnTo>
                    <a:pt x="1519377" y="556234"/>
                  </a:lnTo>
                  <a:lnTo>
                    <a:pt x="1507185" y="560806"/>
                  </a:lnTo>
                  <a:lnTo>
                    <a:pt x="2186863" y="560806"/>
                  </a:lnTo>
                  <a:lnTo>
                    <a:pt x="2186863" y="476986"/>
                  </a:lnTo>
                  <a:lnTo>
                    <a:pt x="2186863" y="464794"/>
                  </a:lnTo>
                  <a:lnTo>
                    <a:pt x="2186863" y="85318"/>
                  </a:lnTo>
                  <a:lnTo>
                    <a:pt x="2186863" y="9144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92831" y="2067690"/>
              <a:ext cx="7593965" cy="2153920"/>
            </a:xfrm>
            <a:custGeom>
              <a:avLst/>
              <a:gdLst/>
              <a:ahLst/>
              <a:cxnLst/>
              <a:rect l="l" t="t" r="r" b="b"/>
              <a:pathLst>
                <a:path w="7593965" h="2153920">
                  <a:moveTo>
                    <a:pt x="0" y="2153410"/>
                  </a:moveTo>
                  <a:lnTo>
                    <a:pt x="7593800" y="2153409"/>
                  </a:lnTo>
                </a:path>
                <a:path w="7593965" h="2153920">
                  <a:moveTo>
                    <a:pt x="0" y="1722118"/>
                  </a:moveTo>
                  <a:lnTo>
                    <a:pt x="7593800" y="1722118"/>
                  </a:lnTo>
                </a:path>
                <a:path w="7593965" h="2153920">
                  <a:moveTo>
                    <a:pt x="0" y="1292351"/>
                  </a:moveTo>
                  <a:lnTo>
                    <a:pt x="7593800" y="1292350"/>
                  </a:lnTo>
                </a:path>
                <a:path w="7593965" h="2153920">
                  <a:moveTo>
                    <a:pt x="0" y="861059"/>
                  </a:moveTo>
                  <a:lnTo>
                    <a:pt x="7593800" y="861059"/>
                  </a:lnTo>
                </a:path>
                <a:path w="7593965" h="2153920">
                  <a:moveTo>
                    <a:pt x="0" y="429767"/>
                  </a:moveTo>
                  <a:lnTo>
                    <a:pt x="7593800" y="429767"/>
                  </a:lnTo>
                </a:path>
                <a:path w="7593965" h="2153920">
                  <a:moveTo>
                    <a:pt x="0" y="0"/>
                  </a:moveTo>
                  <a:lnTo>
                    <a:pt x="7593800" y="0"/>
                  </a:lnTo>
                </a:path>
              </a:pathLst>
            </a:custGeom>
            <a:ln w="6349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98918" y="1860435"/>
              <a:ext cx="2642870" cy="3226435"/>
            </a:xfrm>
            <a:custGeom>
              <a:avLst/>
              <a:gdLst/>
              <a:ahLst/>
              <a:cxnLst/>
              <a:rect l="l" t="t" r="r" b="b"/>
              <a:pathLst>
                <a:path w="2642870" h="3226435">
                  <a:moveTo>
                    <a:pt x="24384" y="3221710"/>
                  </a:moveTo>
                  <a:lnTo>
                    <a:pt x="0" y="3221710"/>
                  </a:lnTo>
                  <a:lnTo>
                    <a:pt x="12192" y="3223234"/>
                  </a:lnTo>
                  <a:lnTo>
                    <a:pt x="24384" y="3221710"/>
                  </a:lnTo>
                  <a:close/>
                </a:path>
                <a:path w="2642870" h="3226435">
                  <a:moveTo>
                    <a:pt x="358127" y="2534412"/>
                  </a:moveTo>
                  <a:lnTo>
                    <a:pt x="345935" y="2572512"/>
                  </a:lnTo>
                  <a:lnTo>
                    <a:pt x="333743" y="2625852"/>
                  </a:lnTo>
                  <a:lnTo>
                    <a:pt x="321564" y="2569464"/>
                  </a:lnTo>
                  <a:lnTo>
                    <a:pt x="309372" y="2592324"/>
                  </a:lnTo>
                  <a:lnTo>
                    <a:pt x="297180" y="2766034"/>
                  </a:lnTo>
                  <a:lnTo>
                    <a:pt x="284988" y="2816326"/>
                  </a:lnTo>
                  <a:lnTo>
                    <a:pt x="271272" y="2846806"/>
                  </a:lnTo>
                  <a:lnTo>
                    <a:pt x="259080" y="2895574"/>
                  </a:lnTo>
                  <a:lnTo>
                    <a:pt x="246888" y="2895574"/>
                  </a:lnTo>
                  <a:lnTo>
                    <a:pt x="234696" y="2848330"/>
                  </a:lnTo>
                  <a:lnTo>
                    <a:pt x="222504" y="2826994"/>
                  </a:lnTo>
                  <a:lnTo>
                    <a:pt x="210312" y="2901670"/>
                  </a:lnTo>
                  <a:lnTo>
                    <a:pt x="198120" y="2883382"/>
                  </a:lnTo>
                  <a:lnTo>
                    <a:pt x="185928" y="2926054"/>
                  </a:lnTo>
                  <a:lnTo>
                    <a:pt x="173736" y="2955010"/>
                  </a:lnTo>
                  <a:lnTo>
                    <a:pt x="161544" y="2979394"/>
                  </a:lnTo>
                  <a:lnTo>
                    <a:pt x="147828" y="3026638"/>
                  </a:lnTo>
                  <a:lnTo>
                    <a:pt x="135636" y="3070834"/>
                  </a:lnTo>
                  <a:lnTo>
                    <a:pt x="123444" y="3104362"/>
                  </a:lnTo>
                  <a:lnTo>
                    <a:pt x="111252" y="3131794"/>
                  </a:lnTo>
                  <a:lnTo>
                    <a:pt x="99060" y="3131794"/>
                  </a:lnTo>
                  <a:lnTo>
                    <a:pt x="86868" y="3128746"/>
                  </a:lnTo>
                  <a:lnTo>
                    <a:pt x="74676" y="3076930"/>
                  </a:lnTo>
                  <a:lnTo>
                    <a:pt x="62484" y="3151606"/>
                  </a:lnTo>
                  <a:lnTo>
                    <a:pt x="50292" y="3168370"/>
                  </a:lnTo>
                  <a:lnTo>
                    <a:pt x="38100" y="3221710"/>
                  </a:lnTo>
                  <a:lnTo>
                    <a:pt x="358127" y="3221710"/>
                  </a:lnTo>
                  <a:lnTo>
                    <a:pt x="358127" y="3131794"/>
                  </a:lnTo>
                  <a:lnTo>
                    <a:pt x="358127" y="2901670"/>
                  </a:lnTo>
                  <a:lnTo>
                    <a:pt x="358127" y="2895574"/>
                  </a:lnTo>
                  <a:lnTo>
                    <a:pt x="358127" y="2625852"/>
                  </a:lnTo>
                  <a:lnTo>
                    <a:pt x="358127" y="2534412"/>
                  </a:lnTo>
                  <a:close/>
                </a:path>
                <a:path w="2642870" h="3226435">
                  <a:moveTo>
                    <a:pt x="1149007" y="2459736"/>
                  </a:moveTo>
                  <a:lnTo>
                    <a:pt x="1136815" y="2625852"/>
                  </a:lnTo>
                  <a:lnTo>
                    <a:pt x="1124623" y="2674620"/>
                  </a:lnTo>
                  <a:lnTo>
                    <a:pt x="1110907" y="2679192"/>
                  </a:lnTo>
                  <a:lnTo>
                    <a:pt x="1098715" y="2743174"/>
                  </a:lnTo>
                  <a:lnTo>
                    <a:pt x="1086523" y="2814802"/>
                  </a:lnTo>
                  <a:lnTo>
                    <a:pt x="1074331" y="2836138"/>
                  </a:lnTo>
                  <a:lnTo>
                    <a:pt x="1062139" y="2752318"/>
                  </a:lnTo>
                  <a:lnTo>
                    <a:pt x="1049947" y="2819374"/>
                  </a:lnTo>
                  <a:lnTo>
                    <a:pt x="1037755" y="2849854"/>
                  </a:lnTo>
                  <a:lnTo>
                    <a:pt x="1025563" y="2912338"/>
                  </a:lnTo>
                  <a:lnTo>
                    <a:pt x="1013371" y="2948914"/>
                  </a:lnTo>
                  <a:lnTo>
                    <a:pt x="1001179" y="2916910"/>
                  </a:lnTo>
                  <a:lnTo>
                    <a:pt x="987463" y="2979394"/>
                  </a:lnTo>
                  <a:lnTo>
                    <a:pt x="975271" y="3009874"/>
                  </a:lnTo>
                  <a:lnTo>
                    <a:pt x="963079" y="3069310"/>
                  </a:lnTo>
                  <a:lnTo>
                    <a:pt x="950887" y="3064738"/>
                  </a:lnTo>
                  <a:lnTo>
                    <a:pt x="938695" y="3046450"/>
                  </a:lnTo>
                  <a:lnTo>
                    <a:pt x="926503" y="3057118"/>
                  </a:lnTo>
                  <a:lnTo>
                    <a:pt x="914311" y="3083026"/>
                  </a:lnTo>
                  <a:lnTo>
                    <a:pt x="902119" y="3095218"/>
                  </a:lnTo>
                  <a:lnTo>
                    <a:pt x="877735" y="3171418"/>
                  </a:lnTo>
                  <a:lnTo>
                    <a:pt x="864019" y="3221710"/>
                  </a:lnTo>
                  <a:lnTo>
                    <a:pt x="1149007" y="3221710"/>
                  </a:lnTo>
                  <a:lnTo>
                    <a:pt x="1149007" y="2459736"/>
                  </a:lnTo>
                  <a:close/>
                </a:path>
                <a:path w="2642870" h="3226435">
                  <a:moveTo>
                    <a:pt x="1837131" y="3221710"/>
                  </a:moveTo>
                  <a:lnTo>
                    <a:pt x="1835886" y="3220186"/>
                  </a:lnTo>
                  <a:lnTo>
                    <a:pt x="1827161" y="3209518"/>
                  </a:lnTo>
                  <a:lnTo>
                    <a:pt x="1814969" y="3220186"/>
                  </a:lnTo>
                  <a:lnTo>
                    <a:pt x="1809889" y="3212566"/>
                  </a:lnTo>
                  <a:lnTo>
                    <a:pt x="1802777" y="3201898"/>
                  </a:lnTo>
                  <a:lnTo>
                    <a:pt x="1790585" y="3206470"/>
                  </a:lnTo>
                  <a:lnTo>
                    <a:pt x="1778393" y="3212566"/>
                  </a:lnTo>
                  <a:lnTo>
                    <a:pt x="1766201" y="3168370"/>
                  </a:lnTo>
                  <a:lnTo>
                    <a:pt x="1754009" y="3221710"/>
                  </a:lnTo>
                  <a:lnTo>
                    <a:pt x="1837131" y="3221710"/>
                  </a:lnTo>
                  <a:close/>
                </a:path>
                <a:path w="2642870" h="3226435">
                  <a:moveTo>
                    <a:pt x="1842338" y="3221710"/>
                  </a:moveTo>
                  <a:lnTo>
                    <a:pt x="1837131" y="3221710"/>
                  </a:lnTo>
                  <a:lnTo>
                    <a:pt x="1840877" y="3226282"/>
                  </a:lnTo>
                  <a:lnTo>
                    <a:pt x="1842338" y="3221710"/>
                  </a:lnTo>
                  <a:close/>
                </a:path>
                <a:path w="2642870" h="3226435">
                  <a:moveTo>
                    <a:pt x="1863801" y="3221710"/>
                  </a:moveTo>
                  <a:lnTo>
                    <a:pt x="1853069" y="3188182"/>
                  </a:lnTo>
                  <a:lnTo>
                    <a:pt x="1842338" y="3221710"/>
                  </a:lnTo>
                  <a:lnTo>
                    <a:pt x="1863801" y="3221710"/>
                  </a:lnTo>
                  <a:close/>
                </a:path>
                <a:path w="2642870" h="3226435">
                  <a:moveTo>
                    <a:pt x="1867408" y="3221710"/>
                  </a:moveTo>
                  <a:lnTo>
                    <a:pt x="1863801" y="3221710"/>
                  </a:lnTo>
                  <a:lnTo>
                    <a:pt x="1865261" y="3226282"/>
                  </a:lnTo>
                  <a:lnTo>
                    <a:pt x="1867408" y="3221710"/>
                  </a:lnTo>
                  <a:close/>
                </a:path>
                <a:path w="2642870" h="3226435">
                  <a:moveTo>
                    <a:pt x="2642476" y="0"/>
                  </a:moveTo>
                  <a:lnTo>
                    <a:pt x="2630284" y="332232"/>
                  </a:lnTo>
                  <a:lnTo>
                    <a:pt x="2618092" y="665988"/>
                  </a:lnTo>
                  <a:lnTo>
                    <a:pt x="2605900" y="775716"/>
                  </a:lnTo>
                  <a:lnTo>
                    <a:pt x="2601442" y="688848"/>
                  </a:lnTo>
                  <a:lnTo>
                    <a:pt x="2593708" y="537972"/>
                  </a:lnTo>
                  <a:lnTo>
                    <a:pt x="2581516" y="688848"/>
                  </a:lnTo>
                  <a:lnTo>
                    <a:pt x="2569324" y="473964"/>
                  </a:lnTo>
                  <a:lnTo>
                    <a:pt x="2557132" y="301752"/>
                  </a:lnTo>
                  <a:lnTo>
                    <a:pt x="2543416" y="355092"/>
                  </a:lnTo>
                  <a:lnTo>
                    <a:pt x="2531224" y="701040"/>
                  </a:lnTo>
                  <a:lnTo>
                    <a:pt x="2519032" y="903732"/>
                  </a:lnTo>
                  <a:lnTo>
                    <a:pt x="2506840" y="900684"/>
                  </a:lnTo>
                  <a:lnTo>
                    <a:pt x="2494648" y="900684"/>
                  </a:lnTo>
                  <a:lnTo>
                    <a:pt x="2482456" y="1098804"/>
                  </a:lnTo>
                  <a:lnTo>
                    <a:pt x="2470264" y="954024"/>
                  </a:lnTo>
                  <a:lnTo>
                    <a:pt x="2458072" y="932688"/>
                  </a:lnTo>
                  <a:lnTo>
                    <a:pt x="2445880" y="1170432"/>
                  </a:lnTo>
                  <a:lnTo>
                    <a:pt x="2432177" y="1057656"/>
                  </a:lnTo>
                  <a:lnTo>
                    <a:pt x="2419985" y="803148"/>
                  </a:lnTo>
                  <a:lnTo>
                    <a:pt x="2407793" y="792480"/>
                  </a:lnTo>
                  <a:lnTo>
                    <a:pt x="2395601" y="1246632"/>
                  </a:lnTo>
                  <a:lnTo>
                    <a:pt x="2383409" y="1502664"/>
                  </a:lnTo>
                  <a:lnTo>
                    <a:pt x="2371217" y="1542288"/>
                  </a:lnTo>
                  <a:lnTo>
                    <a:pt x="2359025" y="1661160"/>
                  </a:lnTo>
                  <a:lnTo>
                    <a:pt x="2346833" y="1876044"/>
                  </a:lnTo>
                  <a:lnTo>
                    <a:pt x="2334641" y="2007108"/>
                  </a:lnTo>
                  <a:lnTo>
                    <a:pt x="2322449" y="1697736"/>
                  </a:lnTo>
                  <a:lnTo>
                    <a:pt x="2308733" y="1822704"/>
                  </a:lnTo>
                  <a:lnTo>
                    <a:pt x="2296541" y="1987296"/>
                  </a:lnTo>
                  <a:lnTo>
                    <a:pt x="2284349" y="2253996"/>
                  </a:lnTo>
                  <a:lnTo>
                    <a:pt x="2272157" y="2409444"/>
                  </a:lnTo>
                  <a:lnTo>
                    <a:pt x="2259965" y="2205228"/>
                  </a:lnTo>
                  <a:lnTo>
                    <a:pt x="2247773" y="2395728"/>
                  </a:lnTo>
                  <a:lnTo>
                    <a:pt x="2235581" y="2619756"/>
                  </a:lnTo>
                  <a:lnTo>
                    <a:pt x="2223389" y="2727934"/>
                  </a:lnTo>
                  <a:lnTo>
                    <a:pt x="2211197" y="2767558"/>
                  </a:lnTo>
                  <a:lnTo>
                    <a:pt x="2199005" y="2782798"/>
                  </a:lnTo>
                  <a:lnTo>
                    <a:pt x="2185289" y="2764510"/>
                  </a:lnTo>
                  <a:lnTo>
                    <a:pt x="2173097" y="2820898"/>
                  </a:lnTo>
                  <a:lnTo>
                    <a:pt x="2160905" y="2956534"/>
                  </a:lnTo>
                  <a:lnTo>
                    <a:pt x="2148713" y="3017494"/>
                  </a:lnTo>
                  <a:lnTo>
                    <a:pt x="2136521" y="3098266"/>
                  </a:lnTo>
                  <a:lnTo>
                    <a:pt x="2124329" y="3115030"/>
                  </a:lnTo>
                  <a:lnTo>
                    <a:pt x="2112137" y="3096742"/>
                  </a:lnTo>
                  <a:lnTo>
                    <a:pt x="2099945" y="3095218"/>
                  </a:lnTo>
                  <a:lnTo>
                    <a:pt x="2087753" y="3191230"/>
                  </a:lnTo>
                  <a:lnTo>
                    <a:pt x="2075561" y="3168370"/>
                  </a:lnTo>
                  <a:lnTo>
                    <a:pt x="2069884" y="3142462"/>
                  </a:lnTo>
                  <a:lnTo>
                    <a:pt x="2061845" y="3105886"/>
                  </a:lnTo>
                  <a:lnTo>
                    <a:pt x="2049653" y="3102838"/>
                  </a:lnTo>
                  <a:lnTo>
                    <a:pt x="2037461" y="3118078"/>
                  </a:lnTo>
                  <a:lnTo>
                    <a:pt x="2025269" y="3142462"/>
                  </a:lnTo>
                  <a:lnTo>
                    <a:pt x="2013089" y="3130270"/>
                  </a:lnTo>
                  <a:lnTo>
                    <a:pt x="2000897" y="3116554"/>
                  </a:lnTo>
                  <a:lnTo>
                    <a:pt x="1988705" y="3047974"/>
                  </a:lnTo>
                  <a:lnTo>
                    <a:pt x="1976513" y="3026638"/>
                  </a:lnTo>
                  <a:lnTo>
                    <a:pt x="1964321" y="2951962"/>
                  </a:lnTo>
                  <a:lnTo>
                    <a:pt x="1950605" y="2918434"/>
                  </a:lnTo>
                  <a:lnTo>
                    <a:pt x="1938413" y="3014446"/>
                  </a:lnTo>
                  <a:lnTo>
                    <a:pt x="1926221" y="3069310"/>
                  </a:lnTo>
                  <a:lnTo>
                    <a:pt x="1914029" y="3133318"/>
                  </a:lnTo>
                  <a:lnTo>
                    <a:pt x="1901837" y="3185134"/>
                  </a:lnTo>
                  <a:lnTo>
                    <a:pt x="1889645" y="3188182"/>
                  </a:lnTo>
                  <a:lnTo>
                    <a:pt x="1877453" y="3200374"/>
                  </a:lnTo>
                  <a:lnTo>
                    <a:pt x="1867408" y="3221710"/>
                  </a:lnTo>
                  <a:lnTo>
                    <a:pt x="2642476" y="3221710"/>
                  </a:lnTo>
                  <a:lnTo>
                    <a:pt x="2642476" y="3191230"/>
                  </a:lnTo>
                  <a:lnTo>
                    <a:pt x="2642476" y="3115030"/>
                  </a:lnTo>
                  <a:lnTo>
                    <a:pt x="2642476" y="775716"/>
                  </a:lnTo>
                  <a:lnTo>
                    <a:pt x="2642476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9237" y="2710827"/>
              <a:ext cx="7211695" cy="2399030"/>
            </a:xfrm>
            <a:custGeom>
              <a:avLst/>
              <a:gdLst/>
              <a:ahLst/>
              <a:cxnLst/>
              <a:rect l="l" t="t" r="r" b="b"/>
              <a:pathLst>
                <a:path w="7211695" h="2399029">
                  <a:moveTo>
                    <a:pt x="228828" y="2371318"/>
                  </a:moveTo>
                  <a:lnTo>
                    <a:pt x="227469" y="2366746"/>
                  </a:lnTo>
                  <a:lnTo>
                    <a:pt x="222504" y="2349982"/>
                  </a:lnTo>
                  <a:lnTo>
                    <a:pt x="210312" y="2330170"/>
                  </a:lnTo>
                  <a:lnTo>
                    <a:pt x="198120" y="2324074"/>
                  </a:lnTo>
                  <a:lnTo>
                    <a:pt x="185928" y="2279878"/>
                  </a:lnTo>
                  <a:lnTo>
                    <a:pt x="173736" y="2366746"/>
                  </a:lnTo>
                  <a:lnTo>
                    <a:pt x="165608" y="2348458"/>
                  </a:lnTo>
                  <a:lnTo>
                    <a:pt x="164249" y="2345410"/>
                  </a:lnTo>
                  <a:lnTo>
                    <a:pt x="161544" y="2339314"/>
                  </a:lnTo>
                  <a:lnTo>
                    <a:pt x="149352" y="2345410"/>
                  </a:lnTo>
                  <a:lnTo>
                    <a:pt x="135636" y="2324074"/>
                  </a:lnTo>
                  <a:lnTo>
                    <a:pt x="123444" y="2343886"/>
                  </a:lnTo>
                  <a:lnTo>
                    <a:pt x="111252" y="2348458"/>
                  </a:lnTo>
                  <a:lnTo>
                    <a:pt x="107188" y="2333218"/>
                  </a:lnTo>
                  <a:lnTo>
                    <a:pt x="99060" y="2302738"/>
                  </a:lnTo>
                  <a:lnTo>
                    <a:pt x="86868" y="2302738"/>
                  </a:lnTo>
                  <a:lnTo>
                    <a:pt x="74676" y="2278354"/>
                  </a:lnTo>
                  <a:lnTo>
                    <a:pt x="62484" y="2261590"/>
                  </a:lnTo>
                  <a:lnTo>
                    <a:pt x="50292" y="2305786"/>
                  </a:lnTo>
                  <a:lnTo>
                    <a:pt x="38100" y="2333218"/>
                  </a:lnTo>
                  <a:lnTo>
                    <a:pt x="25908" y="2319502"/>
                  </a:lnTo>
                  <a:lnTo>
                    <a:pt x="12192" y="2356078"/>
                  </a:lnTo>
                  <a:lnTo>
                    <a:pt x="0" y="2371318"/>
                  </a:lnTo>
                  <a:lnTo>
                    <a:pt x="228828" y="2371318"/>
                  </a:lnTo>
                  <a:close/>
                </a:path>
                <a:path w="7211695" h="2399029">
                  <a:moveTo>
                    <a:pt x="244602" y="2371318"/>
                  </a:moveTo>
                  <a:lnTo>
                    <a:pt x="228828" y="2371318"/>
                  </a:lnTo>
                  <a:lnTo>
                    <a:pt x="234696" y="2391130"/>
                  </a:lnTo>
                  <a:lnTo>
                    <a:pt x="244602" y="2371318"/>
                  </a:lnTo>
                  <a:close/>
                </a:path>
                <a:path w="7211695" h="2399029">
                  <a:moveTo>
                    <a:pt x="481507" y="2129002"/>
                  </a:moveTo>
                  <a:lnTo>
                    <a:pt x="469315" y="2157958"/>
                  </a:lnTo>
                  <a:lnTo>
                    <a:pt x="457123" y="2193010"/>
                  </a:lnTo>
                  <a:lnTo>
                    <a:pt x="444931" y="2193010"/>
                  </a:lnTo>
                  <a:lnTo>
                    <a:pt x="432739" y="2196058"/>
                  </a:lnTo>
                  <a:lnTo>
                    <a:pt x="420547" y="2223490"/>
                  </a:lnTo>
                  <a:lnTo>
                    <a:pt x="408355" y="2234158"/>
                  </a:lnTo>
                  <a:lnTo>
                    <a:pt x="396163" y="2228062"/>
                  </a:lnTo>
                  <a:lnTo>
                    <a:pt x="382447" y="2272258"/>
                  </a:lnTo>
                  <a:lnTo>
                    <a:pt x="370332" y="2269210"/>
                  </a:lnTo>
                  <a:lnTo>
                    <a:pt x="358140" y="2321026"/>
                  </a:lnTo>
                  <a:lnTo>
                    <a:pt x="350012" y="2305786"/>
                  </a:lnTo>
                  <a:lnTo>
                    <a:pt x="345948" y="2298166"/>
                  </a:lnTo>
                  <a:lnTo>
                    <a:pt x="333756" y="2305786"/>
                  </a:lnTo>
                  <a:lnTo>
                    <a:pt x="330708" y="2304262"/>
                  </a:lnTo>
                  <a:lnTo>
                    <a:pt x="321564" y="2299690"/>
                  </a:lnTo>
                  <a:lnTo>
                    <a:pt x="309372" y="2304262"/>
                  </a:lnTo>
                  <a:lnTo>
                    <a:pt x="297180" y="2289022"/>
                  </a:lnTo>
                  <a:lnTo>
                    <a:pt x="284988" y="2263114"/>
                  </a:lnTo>
                  <a:lnTo>
                    <a:pt x="272796" y="2328646"/>
                  </a:lnTo>
                  <a:lnTo>
                    <a:pt x="259080" y="2368270"/>
                  </a:lnTo>
                  <a:lnTo>
                    <a:pt x="246888" y="2366746"/>
                  </a:lnTo>
                  <a:lnTo>
                    <a:pt x="244602" y="2371318"/>
                  </a:lnTo>
                  <a:lnTo>
                    <a:pt x="481507" y="2371318"/>
                  </a:lnTo>
                  <a:lnTo>
                    <a:pt x="481507" y="2368270"/>
                  </a:lnTo>
                  <a:lnTo>
                    <a:pt x="481507" y="2321026"/>
                  </a:lnTo>
                  <a:lnTo>
                    <a:pt x="481507" y="2272258"/>
                  </a:lnTo>
                  <a:lnTo>
                    <a:pt x="481507" y="2234158"/>
                  </a:lnTo>
                  <a:lnTo>
                    <a:pt x="481507" y="2129002"/>
                  </a:lnTo>
                  <a:close/>
                </a:path>
                <a:path w="7211695" h="2399029">
                  <a:moveTo>
                    <a:pt x="812609" y="2371318"/>
                  </a:moveTo>
                  <a:lnTo>
                    <a:pt x="790879" y="2371318"/>
                  </a:lnTo>
                  <a:lnTo>
                    <a:pt x="803059" y="2398750"/>
                  </a:lnTo>
                  <a:lnTo>
                    <a:pt x="812609" y="2371318"/>
                  </a:lnTo>
                  <a:close/>
                </a:path>
                <a:path w="7211695" h="2399029">
                  <a:moveTo>
                    <a:pt x="818642" y="2371318"/>
                  </a:moveTo>
                  <a:lnTo>
                    <a:pt x="815251" y="2363698"/>
                  </a:lnTo>
                  <a:lnTo>
                    <a:pt x="812609" y="2371318"/>
                  </a:lnTo>
                  <a:lnTo>
                    <a:pt x="818642" y="2371318"/>
                  </a:lnTo>
                  <a:close/>
                </a:path>
                <a:path w="7211695" h="2399029">
                  <a:moveTo>
                    <a:pt x="835367" y="2371318"/>
                  </a:moveTo>
                  <a:lnTo>
                    <a:pt x="818642" y="2371318"/>
                  </a:lnTo>
                  <a:lnTo>
                    <a:pt x="827443" y="2391130"/>
                  </a:lnTo>
                  <a:lnTo>
                    <a:pt x="835367" y="2371318"/>
                  </a:lnTo>
                  <a:close/>
                </a:path>
                <a:path w="7211695" h="2399029">
                  <a:moveTo>
                    <a:pt x="1022654" y="2371318"/>
                  </a:moveTo>
                  <a:lnTo>
                    <a:pt x="1016279" y="2354554"/>
                  </a:lnTo>
                  <a:lnTo>
                    <a:pt x="1014526" y="2349982"/>
                  </a:lnTo>
                  <a:lnTo>
                    <a:pt x="1013371" y="2346934"/>
                  </a:lnTo>
                  <a:lnTo>
                    <a:pt x="1001179" y="2349982"/>
                  </a:lnTo>
                  <a:lnTo>
                    <a:pt x="995083" y="2328646"/>
                  </a:lnTo>
                  <a:lnTo>
                    <a:pt x="992911" y="2321026"/>
                  </a:lnTo>
                  <a:lnTo>
                    <a:pt x="988987" y="2307310"/>
                  </a:lnTo>
                  <a:lnTo>
                    <a:pt x="975271" y="2321026"/>
                  </a:lnTo>
                  <a:lnTo>
                    <a:pt x="963079" y="2313406"/>
                  </a:lnTo>
                  <a:lnTo>
                    <a:pt x="950887" y="2328646"/>
                  </a:lnTo>
                  <a:lnTo>
                    <a:pt x="938695" y="2313406"/>
                  </a:lnTo>
                  <a:lnTo>
                    <a:pt x="926503" y="2340838"/>
                  </a:lnTo>
                  <a:lnTo>
                    <a:pt x="914311" y="2354554"/>
                  </a:lnTo>
                  <a:lnTo>
                    <a:pt x="902119" y="2311882"/>
                  </a:lnTo>
                  <a:lnTo>
                    <a:pt x="889927" y="2336266"/>
                  </a:lnTo>
                  <a:lnTo>
                    <a:pt x="877735" y="2336266"/>
                  </a:lnTo>
                  <a:lnTo>
                    <a:pt x="865543" y="2356078"/>
                  </a:lnTo>
                  <a:lnTo>
                    <a:pt x="851827" y="2357602"/>
                  </a:lnTo>
                  <a:lnTo>
                    <a:pt x="839635" y="2360650"/>
                  </a:lnTo>
                  <a:lnTo>
                    <a:pt x="835367" y="2371318"/>
                  </a:lnTo>
                  <a:lnTo>
                    <a:pt x="1022654" y="2371318"/>
                  </a:lnTo>
                  <a:close/>
                </a:path>
                <a:path w="7211695" h="2399029">
                  <a:moveTo>
                    <a:pt x="1026756" y="2371318"/>
                  </a:moveTo>
                  <a:lnTo>
                    <a:pt x="1022654" y="2371318"/>
                  </a:lnTo>
                  <a:lnTo>
                    <a:pt x="1025563" y="2378938"/>
                  </a:lnTo>
                  <a:lnTo>
                    <a:pt x="1026756" y="2371318"/>
                  </a:lnTo>
                  <a:close/>
                </a:path>
                <a:path w="7211695" h="2399029">
                  <a:moveTo>
                    <a:pt x="1371498" y="1930882"/>
                  </a:moveTo>
                  <a:lnTo>
                    <a:pt x="1359306" y="2071090"/>
                  </a:lnTo>
                  <a:lnTo>
                    <a:pt x="1347114" y="2095474"/>
                  </a:lnTo>
                  <a:lnTo>
                    <a:pt x="1333398" y="2235682"/>
                  </a:lnTo>
                  <a:lnTo>
                    <a:pt x="1321206" y="2226538"/>
                  </a:lnTo>
                  <a:lnTo>
                    <a:pt x="1309014" y="2293594"/>
                  </a:lnTo>
                  <a:lnTo>
                    <a:pt x="1296822" y="2267686"/>
                  </a:lnTo>
                  <a:lnTo>
                    <a:pt x="1284630" y="2250922"/>
                  </a:lnTo>
                  <a:lnTo>
                    <a:pt x="1272438" y="2298166"/>
                  </a:lnTo>
                  <a:lnTo>
                    <a:pt x="1260246" y="2308834"/>
                  </a:lnTo>
                  <a:lnTo>
                    <a:pt x="1248054" y="2302738"/>
                  </a:lnTo>
                  <a:lnTo>
                    <a:pt x="1235862" y="2279878"/>
                  </a:lnTo>
                  <a:lnTo>
                    <a:pt x="1222146" y="2214346"/>
                  </a:lnTo>
                  <a:lnTo>
                    <a:pt x="1209967" y="2253970"/>
                  </a:lnTo>
                  <a:lnTo>
                    <a:pt x="1197775" y="2313406"/>
                  </a:lnTo>
                  <a:lnTo>
                    <a:pt x="1197038" y="2307310"/>
                  </a:lnTo>
                  <a:lnTo>
                    <a:pt x="1192491" y="2269210"/>
                  </a:lnTo>
                  <a:lnTo>
                    <a:pt x="1185583" y="2211298"/>
                  </a:lnTo>
                  <a:lnTo>
                    <a:pt x="1173391" y="2269210"/>
                  </a:lnTo>
                  <a:lnTo>
                    <a:pt x="1161199" y="2258542"/>
                  </a:lnTo>
                  <a:lnTo>
                    <a:pt x="1149007" y="2307310"/>
                  </a:lnTo>
                  <a:lnTo>
                    <a:pt x="1146111" y="2293594"/>
                  </a:lnTo>
                  <a:lnTo>
                    <a:pt x="1136815" y="2249398"/>
                  </a:lnTo>
                  <a:lnTo>
                    <a:pt x="1124623" y="2250922"/>
                  </a:lnTo>
                  <a:lnTo>
                    <a:pt x="1112431" y="2293594"/>
                  </a:lnTo>
                  <a:lnTo>
                    <a:pt x="1098715" y="2261590"/>
                  </a:lnTo>
                  <a:lnTo>
                    <a:pt x="1086523" y="2208250"/>
                  </a:lnTo>
                  <a:lnTo>
                    <a:pt x="1074331" y="2360650"/>
                  </a:lnTo>
                  <a:lnTo>
                    <a:pt x="1062139" y="2340838"/>
                  </a:lnTo>
                  <a:lnTo>
                    <a:pt x="1049947" y="2331694"/>
                  </a:lnTo>
                  <a:lnTo>
                    <a:pt x="1037755" y="2301214"/>
                  </a:lnTo>
                  <a:lnTo>
                    <a:pt x="1026756" y="2371318"/>
                  </a:lnTo>
                  <a:lnTo>
                    <a:pt x="1371498" y="2371318"/>
                  </a:lnTo>
                  <a:lnTo>
                    <a:pt x="1371498" y="2360650"/>
                  </a:lnTo>
                  <a:lnTo>
                    <a:pt x="1371498" y="2313406"/>
                  </a:lnTo>
                  <a:lnTo>
                    <a:pt x="1371498" y="2308834"/>
                  </a:lnTo>
                  <a:lnTo>
                    <a:pt x="1371498" y="2293594"/>
                  </a:lnTo>
                  <a:lnTo>
                    <a:pt x="1371498" y="2235682"/>
                  </a:lnTo>
                  <a:lnTo>
                    <a:pt x="1371498" y="1930882"/>
                  </a:lnTo>
                  <a:close/>
                </a:path>
                <a:path w="7211695" h="2399029">
                  <a:moveTo>
                    <a:pt x="2889364" y="1522476"/>
                  </a:moveTo>
                  <a:lnTo>
                    <a:pt x="2864980" y="1549908"/>
                  </a:lnTo>
                  <a:lnTo>
                    <a:pt x="2852788" y="1592580"/>
                  </a:lnTo>
                  <a:lnTo>
                    <a:pt x="2840596" y="1641348"/>
                  </a:lnTo>
                  <a:lnTo>
                    <a:pt x="2828404" y="1671828"/>
                  </a:lnTo>
                  <a:lnTo>
                    <a:pt x="2816212" y="1589532"/>
                  </a:lnTo>
                  <a:lnTo>
                    <a:pt x="2804020" y="1668780"/>
                  </a:lnTo>
                  <a:lnTo>
                    <a:pt x="2791828" y="1684020"/>
                  </a:lnTo>
                  <a:lnTo>
                    <a:pt x="2778112" y="1639824"/>
                  </a:lnTo>
                  <a:lnTo>
                    <a:pt x="2765920" y="1677924"/>
                  </a:lnTo>
                  <a:lnTo>
                    <a:pt x="2753728" y="1702308"/>
                  </a:lnTo>
                  <a:lnTo>
                    <a:pt x="2741536" y="1748028"/>
                  </a:lnTo>
                  <a:lnTo>
                    <a:pt x="2729344" y="1741932"/>
                  </a:lnTo>
                  <a:lnTo>
                    <a:pt x="2717152" y="1850110"/>
                  </a:lnTo>
                  <a:lnTo>
                    <a:pt x="2704960" y="1833372"/>
                  </a:lnTo>
                  <a:lnTo>
                    <a:pt x="2692768" y="1844014"/>
                  </a:lnTo>
                  <a:lnTo>
                    <a:pt x="2680576" y="1778508"/>
                  </a:lnTo>
                  <a:lnTo>
                    <a:pt x="2668384" y="1825752"/>
                  </a:lnTo>
                  <a:lnTo>
                    <a:pt x="2654668" y="1848586"/>
                  </a:lnTo>
                  <a:lnTo>
                    <a:pt x="2642476" y="1847062"/>
                  </a:lnTo>
                  <a:lnTo>
                    <a:pt x="2630284" y="1891258"/>
                  </a:lnTo>
                  <a:lnTo>
                    <a:pt x="2618092" y="1888210"/>
                  </a:lnTo>
                  <a:lnTo>
                    <a:pt x="2605900" y="1968982"/>
                  </a:lnTo>
                  <a:lnTo>
                    <a:pt x="2593708" y="1967458"/>
                  </a:lnTo>
                  <a:lnTo>
                    <a:pt x="2581516" y="1996414"/>
                  </a:lnTo>
                  <a:lnTo>
                    <a:pt x="2569324" y="2014702"/>
                  </a:lnTo>
                  <a:lnTo>
                    <a:pt x="2557132" y="2125954"/>
                  </a:lnTo>
                  <a:lnTo>
                    <a:pt x="2544940" y="2019274"/>
                  </a:lnTo>
                  <a:lnTo>
                    <a:pt x="2531224" y="2077186"/>
                  </a:lnTo>
                  <a:lnTo>
                    <a:pt x="2519032" y="2052802"/>
                  </a:lnTo>
                  <a:lnTo>
                    <a:pt x="2506840" y="2039086"/>
                  </a:lnTo>
                  <a:lnTo>
                    <a:pt x="2494648" y="2042134"/>
                  </a:lnTo>
                  <a:lnTo>
                    <a:pt x="2482469" y="2055850"/>
                  </a:lnTo>
                  <a:lnTo>
                    <a:pt x="2470277" y="2039086"/>
                  </a:lnTo>
                  <a:lnTo>
                    <a:pt x="2458085" y="2153386"/>
                  </a:lnTo>
                  <a:lnTo>
                    <a:pt x="2445893" y="2232634"/>
                  </a:lnTo>
                  <a:lnTo>
                    <a:pt x="2433701" y="2194534"/>
                  </a:lnTo>
                  <a:lnTo>
                    <a:pt x="2419985" y="2185390"/>
                  </a:lnTo>
                  <a:lnTo>
                    <a:pt x="2407793" y="2164054"/>
                  </a:lnTo>
                  <a:lnTo>
                    <a:pt x="2395601" y="2174722"/>
                  </a:lnTo>
                  <a:lnTo>
                    <a:pt x="2383409" y="2133574"/>
                  </a:lnTo>
                  <a:lnTo>
                    <a:pt x="2371217" y="2189962"/>
                  </a:lnTo>
                  <a:lnTo>
                    <a:pt x="2359025" y="2180818"/>
                  </a:lnTo>
                  <a:lnTo>
                    <a:pt x="2346833" y="2189962"/>
                  </a:lnTo>
                  <a:lnTo>
                    <a:pt x="2334641" y="2275306"/>
                  </a:lnTo>
                  <a:lnTo>
                    <a:pt x="2322449" y="2316454"/>
                  </a:lnTo>
                  <a:lnTo>
                    <a:pt x="2310257" y="2354554"/>
                  </a:lnTo>
                  <a:lnTo>
                    <a:pt x="2296541" y="2321026"/>
                  </a:lnTo>
                  <a:lnTo>
                    <a:pt x="2284349" y="2371318"/>
                  </a:lnTo>
                  <a:lnTo>
                    <a:pt x="2889364" y="2371318"/>
                  </a:lnTo>
                  <a:lnTo>
                    <a:pt x="2889364" y="1522476"/>
                  </a:lnTo>
                  <a:close/>
                </a:path>
                <a:path w="7211695" h="2399029">
                  <a:moveTo>
                    <a:pt x="4014038" y="480060"/>
                  </a:moveTo>
                  <a:lnTo>
                    <a:pt x="4001846" y="629412"/>
                  </a:lnTo>
                  <a:lnTo>
                    <a:pt x="3989654" y="633984"/>
                  </a:lnTo>
                  <a:lnTo>
                    <a:pt x="3975938" y="655320"/>
                  </a:lnTo>
                  <a:lnTo>
                    <a:pt x="3963746" y="606552"/>
                  </a:lnTo>
                  <a:lnTo>
                    <a:pt x="3951554" y="580644"/>
                  </a:lnTo>
                  <a:lnTo>
                    <a:pt x="3939362" y="824484"/>
                  </a:lnTo>
                  <a:lnTo>
                    <a:pt x="3927170" y="713232"/>
                  </a:lnTo>
                  <a:lnTo>
                    <a:pt x="3914978" y="638556"/>
                  </a:lnTo>
                  <a:lnTo>
                    <a:pt x="3902786" y="729996"/>
                  </a:lnTo>
                  <a:lnTo>
                    <a:pt x="3890594" y="748284"/>
                  </a:lnTo>
                  <a:lnTo>
                    <a:pt x="3878402" y="882396"/>
                  </a:lnTo>
                  <a:lnTo>
                    <a:pt x="3866210" y="784860"/>
                  </a:lnTo>
                  <a:lnTo>
                    <a:pt x="3852494" y="762000"/>
                  </a:lnTo>
                  <a:lnTo>
                    <a:pt x="3840302" y="627888"/>
                  </a:lnTo>
                  <a:lnTo>
                    <a:pt x="3828110" y="734568"/>
                  </a:lnTo>
                  <a:lnTo>
                    <a:pt x="3815918" y="733044"/>
                  </a:lnTo>
                  <a:lnTo>
                    <a:pt x="3803726" y="786384"/>
                  </a:lnTo>
                  <a:lnTo>
                    <a:pt x="3791534" y="850392"/>
                  </a:lnTo>
                  <a:lnTo>
                    <a:pt x="3779342" y="801624"/>
                  </a:lnTo>
                  <a:lnTo>
                    <a:pt x="3767150" y="918972"/>
                  </a:lnTo>
                  <a:lnTo>
                    <a:pt x="3754971" y="1022604"/>
                  </a:lnTo>
                  <a:lnTo>
                    <a:pt x="3741255" y="1126236"/>
                  </a:lnTo>
                  <a:lnTo>
                    <a:pt x="3729063" y="1196340"/>
                  </a:lnTo>
                  <a:lnTo>
                    <a:pt x="3716871" y="1360932"/>
                  </a:lnTo>
                  <a:lnTo>
                    <a:pt x="3704679" y="1188720"/>
                  </a:lnTo>
                  <a:lnTo>
                    <a:pt x="3692487" y="1153668"/>
                  </a:lnTo>
                  <a:lnTo>
                    <a:pt x="3680295" y="1243584"/>
                  </a:lnTo>
                  <a:lnTo>
                    <a:pt x="3668103" y="1202436"/>
                  </a:lnTo>
                  <a:lnTo>
                    <a:pt x="3655911" y="1220724"/>
                  </a:lnTo>
                  <a:lnTo>
                    <a:pt x="3631527" y="1377696"/>
                  </a:lnTo>
                  <a:lnTo>
                    <a:pt x="3617811" y="1359408"/>
                  </a:lnTo>
                  <a:lnTo>
                    <a:pt x="3605619" y="1380744"/>
                  </a:lnTo>
                  <a:lnTo>
                    <a:pt x="3593427" y="1482852"/>
                  </a:lnTo>
                  <a:lnTo>
                    <a:pt x="3581235" y="1517904"/>
                  </a:lnTo>
                  <a:lnTo>
                    <a:pt x="3569043" y="1557528"/>
                  </a:lnTo>
                  <a:lnTo>
                    <a:pt x="3556851" y="1528572"/>
                  </a:lnTo>
                  <a:lnTo>
                    <a:pt x="3544659" y="1655064"/>
                  </a:lnTo>
                  <a:lnTo>
                    <a:pt x="3532467" y="1677924"/>
                  </a:lnTo>
                  <a:lnTo>
                    <a:pt x="3520275" y="1709928"/>
                  </a:lnTo>
                  <a:lnTo>
                    <a:pt x="3508083" y="1805940"/>
                  </a:lnTo>
                  <a:lnTo>
                    <a:pt x="3494367" y="1729740"/>
                  </a:lnTo>
                  <a:lnTo>
                    <a:pt x="3482175" y="1726692"/>
                  </a:lnTo>
                  <a:lnTo>
                    <a:pt x="3469983" y="1865350"/>
                  </a:lnTo>
                  <a:lnTo>
                    <a:pt x="3457791" y="1848586"/>
                  </a:lnTo>
                  <a:lnTo>
                    <a:pt x="3445599" y="1918690"/>
                  </a:lnTo>
                  <a:lnTo>
                    <a:pt x="3433407" y="1964410"/>
                  </a:lnTo>
                  <a:lnTo>
                    <a:pt x="3421215" y="2013178"/>
                  </a:lnTo>
                  <a:lnTo>
                    <a:pt x="3409023" y="2040610"/>
                  </a:lnTo>
                  <a:lnTo>
                    <a:pt x="3396831" y="2010130"/>
                  </a:lnTo>
                  <a:lnTo>
                    <a:pt x="3384639" y="2013178"/>
                  </a:lnTo>
                  <a:lnTo>
                    <a:pt x="3370923" y="2066518"/>
                  </a:lnTo>
                  <a:lnTo>
                    <a:pt x="3358731" y="2057374"/>
                  </a:lnTo>
                  <a:lnTo>
                    <a:pt x="3346539" y="2051278"/>
                  </a:lnTo>
                  <a:lnTo>
                    <a:pt x="3334359" y="2060422"/>
                  </a:lnTo>
                  <a:lnTo>
                    <a:pt x="3322167" y="2100046"/>
                  </a:lnTo>
                  <a:lnTo>
                    <a:pt x="3309975" y="2081758"/>
                  </a:lnTo>
                  <a:lnTo>
                    <a:pt x="3297783" y="2109190"/>
                  </a:lnTo>
                  <a:lnTo>
                    <a:pt x="3285591" y="2132050"/>
                  </a:lnTo>
                  <a:lnTo>
                    <a:pt x="3259683" y="2200630"/>
                  </a:lnTo>
                  <a:lnTo>
                    <a:pt x="3247491" y="2183866"/>
                  </a:lnTo>
                  <a:lnTo>
                    <a:pt x="3235299" y="2225014"/>
                  </a:lnTo>
                  <a:lnTo>
                    <a:pt x="3223107" y="2275306"/>
                  </a:lnTo>
                  <a:lnTo>
                    <a:pt x="3210915" y="2273782"/>
                  </a:lnTo>
                  <a:lnTo>
                    <a:pt x="3198723" y="2249398"/>
                  </a:lnTo>
                  <a:lnTo>
                    <a:pt x="3186531" y="2287498"/>
                  </a:lnTo>
                  <a:lnTo>
                    <a:pt x="3174339" y="2345410"/>
                  </a:lnTo>
                  <a:lnTo>
                    <a:pt x="3162147" y="2351506"/>
                  </a:lnTo>
                  <a:lnTo>
                    <a:pt x="3149955" y="2365222"/>
                  </a:lnTo>
                  <a:lnTo>
                    <a:pt x="3136239" y="2357602"/>
                  </a:lnTo>
                  <a:lnTo>
                    <a:pt x="3124047" y="2366746"/>
                  </a:lnTo>
                  <a:lnTo>
                    <a:pt x="3111855" y="2371318"/>
                  </a:lnTo>
                  <a:lnTo>
                    <a:pt x="4014038" y="2371318"/>
                  </a:lnTo>
                  <a:lnTo>
                    <a:pt x="4014038" y="480060"/>
                  </a:lnTo>
                  <a:close/>
                </a:path>
                <a:path w="7211695" h="2399029">
                  <a:moveTo>
                    <a:pt x="5121440" y="2371318"/>
                  </a:moveTo>
                  <a:lnTo>
                    <a:pt x="5112804" y="2345410"/>
                  </a:lnTo>
                  <a:lnTo>
                    <a:pt x="5100612" y="2371318"/>
                  </a:lnTo>
                  <a:lnTo>
                    <a:pt x="5121440" y="2371318"/>
                  </a:lnTo>
                  <a:close/>
                </a:path>
                <a:path w="7211695" h="2399029">
                  <a:moveTo>
                    <a:pt x="5178755" y="2371318"/>
                  </a:moveTo>
                  <a:lnTo>
                    <a:pt x="5121440" y="2371318"/>
                  </a:lnTo>
                  <a:lnTo>
                    <a:pt x="5124996" y="2381986"/>
                  </a:lnTo>
                  <a:lnTo>
                    <a:pt x="5137188" y="2375890"/>
                  </a:lnTo>
                  <a:lnTo>
                    <a:pt x="5149380" y="2380462"/>
                  </a:lnTo>
                  <a:lnTo>
                    <a:pt x="5161572" y="2377414"/>
                  </a:lnTo>
                  <a:lnTo>
                    <a:pt x="5173764" y="2377414"/>
                  </a:lnTo>
                  <a:lnTo>
                    <a:pt x="5175008" y="2375890"/>
                  </a:lnTo>
                  <a:lnTo>
                    <a:pt x="5178755" y="2371318"/>
                  </a:lnTo>
                  <a:close/>
                </a:path>
                <a:path w="7211695" h="2399029">
                  <a:moveTo>
                    <a:pt x="7211288" y="114300"/>
                  </a:moveTo>
                  <a:lnTo>
                    <a:pt x="7199096" y="227076"/>
                  </a:lnTo>
                  <a:lnTo>
                    <a:pt x="7186904" y="144780"/>
                  </a:lnTo>
                  <a:lnTo>
                    <a:pt x="7174712" y="0"/>
                  </a:lnTo>
                  <a:lnTo>
                    <a:pt x="7162520" y="74676"/>
                  </a:lnTo>
                  <a:lnTo>
                    <a:pt x="7150328" y="102108"/>
                  </a:lnTo>
                  <a:lnTo>
                    <a:pt x="7138149" y="307848"/>
                  </a:lnTo>
                  <a:lnTo>
                    <a:pt x="7125957" y="178308"/>
                  </a:lnTo>
                  <a:lnTo>
                    <a:pt x="7113765" y="256032"/>
                  </a:lnTo>
                  <a:lnTo>
                    <a:pt x="7100049" y="326136"/>
                  </a:lnTo>
                  <a:lnTo>
                    <a:pt x="7087857" y="438912"/>
                  </a:lnTo>
                  <a:lnTo>
                    <a:pt x="7075665" y="405384"/>
                  </a:lnTo>
                  <a:lnTo>
                    <a:pt x="7063473" y="536448"/>
                  </a:lnTo>
                  <a:lnTo>
                    <a:pt x="7051281" y="618744"/>
                  </a:lnTo>
                  <a:lnTo>
                    <a:pt x="7039089" y="669036"/>
                  </a:lnTo>
                  <a:lnTo>
                    <a:pt x="7026897" y="653796"/>
                  </a:lnTo>
                  <a:lnTo>
                    <a:pt x="7014705" y="716280"/>
                  </a:lnTo>
                  <a:lnTo>
                    <a:pt x="7002513" y="850392"/>
                  </a:lnTo>
                  <a:lnTo>
                    <a:pt x="6990321" y="826008"/>
                  </a:lnTo>
                  <a:lnTo>
                    <a:pt x="6976605" y="751332"/>
                  </a:lnTo>
                  <a:lnTo>
                    <a:pt x="6964413" y="888492"/>
                  </a:lnTo>
                  <a:lnTo>
                    <a:pt x="6952221" y="1005840"/>
                  </a:lnTo>
                  <a:lnTo>
                    <a:pt x="6940029" y="1025652"/>
                  </a:lnTo>
                  <a:lnTo>
                    <a:pt x="6927837" y="1098804"/>
                  </a:lnTo>
                  <a:lnTo>
                    <a:pt x="6915645" y="1299972"/>
                  </a:lnTo>
                  <a:lnTo>
                    <a:pt x="6908178" y="1208532"/>
                  </a:lnTo>
                  <a:lnTo>
                    <a:pt x="6903453" y="1150620"/>
                  </a:lnTo>
                  <a:lnTo>
                    <a:pt x="6891261" y="1053084"/>
                  </a:lnTo>
                  <a:lnTo>
                    <a:pt x="6879069" y="1082040"/>
                  </a:lnTo>
                  <a:lnTo>
                    <a:pt x="6866877" y="1115568"/>
                  </a:lnTo>
                  <a:lnTo>
                    <a:pt x="6853161" y="1188720"/>
                  </a:lnTo>
                  <a:lnTo>
                    <a:pt x="6840969" y="1199388"/>
                  </a:lnTo>
                  <a:lnTo>
                    <a:pt x="6828777" y="1208532"/>
                  </a:lnTo>
                  <a:lnTo>
                    <a:pt x="6816585" y="1196340"/>
                  </a:lnTo>
                  <a:lnTo>
                    <a:pt x="6804393" y="1243584"/>
                  </a:lnTo>
                  <a:lnTo>
                    <a:pt x="6792201" y="1328928"/>
                  </a:lnTo>
                  <a:lnTo>
                    <a:pt x="6780009" y="1239012"/>
                  </a:lnTo>
                  <a:lnTo>
                    <a:pt x="6767817" y="1293876"/>
                  </a:lnTo>
                  <a:lnTo>
                    <a:pt x="6755625" y="1324356"/>
                  </a:lnTo>
                  <a:lnTo>
                    <a:pt x="6743433" y="1365504"/>
                  </a:lnTo>
                  <a:lnTo>
                    <a:pt x="6729717" y="1456944"/>
                  </a:lnTo>
                  <a:lnTo>
                    <a:pt x="6721183" y="1360932"/>
                  </a:lnTo>
                  <a:lnTo>
                    <a:pt x="6717538" y="1319784"/>
                  </a:lnTo>
                  <a:lnTo>
                    <a:pt x="6705346" y="1360932"/>
                  </a:lnTo>
                  <a:lnTo>
                    <a:pt x="6693154" y="1296924"/>
                  </a:lnTo>
                  <a:lnTo>
                    <a:pt x="6680962" y="1296924"/>
                  </a:lnTo>
                  <a:lnTo>
                    <a:pt x="6668770" y="1386840"/>
                  </a:lnTo>
                  <a:lnTo>
                    <a:pt x="6656578" y="1432560"/>
                  </a:lnTo>
                  <a:lnTo>
                    <a:pt x="6644386" y="1458468"/>
                  </a:lnTo>
                  <a:lnTo>
                    <a:pt x="6632194" y="1530096"/>
                  </a:lnTo>
                  <a:lnTo>
                    <a:pt x="6618478" y="1511808"/>
                  </a:lnTo>
                  <a:lnTo>
                    <a:pt x="6606286" y="1482852"/>
                  </a:lnTo>
                  <a:lnTo>
                    <a:pt x="6594094" y="1458468"/>
                  </a:lnTo>
                  <a:lnTo>
                    <a:pt x="6581902" y="1514856"/>
                  </a:lnTo>
                  <a:lnTo>
                    <a:pt x="6569710" y="1517904"/>
                  </a:lnTo>
                  <a:lnTo>
                    <a:pt x="6557518" y="1563624"/>
                  </a:lnTo>
                  <a:lnTo>
                    <a:pt x="6545326" y="1589532"/>
                  </a:lnTo>
                  <a:lnTo>
                    <a:pt x="6533134" y="1600200"/>
                  </a:lnTo>
                  <a:lnTo>
                    <a:pt x="6520942" y="1606296"/>
                  </a:lnTo>
                  <a:lnTo>
                    <a:pt x="6508750" y="1613916"/>
                  </a:lnTo>
                  <a:lnTo>
                    <a:pt x="6495034" y="1626108"/>
                  </a:lnTo>
                  <a:lnTo>
                    <a:pt x="6482842" y="1613916"/>
                  </a:lnTo>
                  <a:lnTo>
                    <a:pt x="6470650" y="1607820"/>
                  </a:lnTo>
                  <a:lnTo>
                    <a:pt x="6458458" y="1583436"/>
                  </a:lnTo>
                  <a:lnTo>
                    <a:pt x="6446266" y="1635252"/>
                  </a:lnTo>
                  <a:lnTo>
                    <a:pt x="6434074" y="1642872"/>
                  </a:lnTo>
                  <a:lnTo>
                    <a:pt x="6421882" y="1642872"/>
                  </a:lnTo>
                  <a:lnTo>
                    <a:pt x="6409690" y="1714500"/>
                  </a:lnTo>
                  <a:lnTo>
                    <a:pt x="6397498" y="1703832"/>
                  </a:lnTo>
                  <a:lnTo>
                    <a:pt x="6385306" y="1694688"/>
                  </a:lnTo>
                  <a:lnTo>
                    <a:pt x="6371590" y="1696212"/>
                  </a:lnTo>
                  <a:lnTo>
                    <a:pt x="6359398" y="1709928"/>
                  </a:lnTo>
                  <a:lnTo>
                    <a:pt x="6347206" y="1741932"/>
                  </a:lnTo>
                  <a:lnTo>
                    <a:pt x="6335014" y="1775460"/>
                  </a:lnTo>
                  <a:lnTo>
                    <a:pt x="6322822" y="1757172"/>
                  </a:lnTo>
                  <a:lnTo>
                    <a:pt x="6310630" y="1798320"/>
                  </a:lnTo>
                  <a:lnTo>
                    <a:pt x="6298438" y="1810512"/>
                  </a:lnTo>
                  <a:lnTo>
                    <a:pt x="6274066" y="1783080"/>
                  </a:lnTo>
                  <a:lnTo>
                    <a:pt x="6260350" y="1801368"/>
                  </a:lnTo>
                  <a:lnTo>
                    <a:pt x="6248158" y="1848586"/>
                  </a:lnTo>
                  <a:lnTo>
                    <a:pt x="6235966" y="1856206"/>
                  </a:lnTo>
                  <a:lnTo>
                    <a:pt x="6228994" y="1844014"/>
                  </a:lnTo>
                  <a:lnTo>
                    <a:pt x="6223774" y="1834870"/>
                  </a:lnTo>
                  <a:lnTo>
                    <a:pt x="6211582" y="1844014"/>
                  </a:lnTo>
                  <a:lnTo>
                    <a:pt x="6199390" y="1842490"/>
                  </a:lnTo>
                  <a:lnTo>
                    <a:pt x="6187198" y="1866874"/>
                  </a:lnTo>
                  <a:lnTo>
                    <a:pt x="6185039" y="1862302"/>
                  </a:lnTo>
                  <a:lnTo>
                    <a:pt x="6175006" y="1840966"/>
                  </a:lnTo>
                  <a:lnTo>
                    <a:pt x="6162814" y="1833372"/>
                  </a:lnTo>
                  <a:lnTo>
                    <a:pt x="6150622" y="1862302"/>
                  </a:lnTo>
                  <a:lnTo>
                    <a:pt x="6136906" y="1818132"/>
                  </a:lnTo>
                  <a:lnTo>
                    <a:pt x="6124714" y="1844014"/>
                  </a:lnTo>
                  <a:lnTo>
                    <a:pt x="6112522" y="1868398"/>
                  </a:lnTo>
                  <a:lnTo>
                    <a:pt x="6100330" y="1914118"/>
                  </a:lnTo>
                  <a:lnTo>
                    <a:pt x="6088138" y="1927834"/>
                  </a:lnTo>
                  <a:lnTo>
                    <a:pt x="6075946" y="1982698"/>
                  </a:lnTo>
                  <a:lnTo>
                    <a:pt x="6063754" y="1982698"/>
                  </a:lnTo>
                  <a:lnTo>
                    <a:pt x="6051562" y="2000986"/>
                  </a:lnTo>
                  <a:lnTo>
                    <a:pt x="6039370" y="2016226"/>
                  </a:lnTo>
                  <a:lnTo>
                    <a:pt x="6027178" y="2008606"/>
                  </a:lnTo>
                  <a:lnTo>
                    <a:pt x="6013462" y="2023846"/>
                  </a:lnTo>
                  <a:lnTo>
                    <a:pt x="6001270" y="2031466"/>
                  </a:lnTo>
                  <a:lnTo>
                    <a:pt x="5989078" y="2025370"/>
                  </a:lnTo>
                  <a:lnTo>
                    <a:pt x="5976886" y="2045182"/>
                  </a:lnTo>
                  <a:lnTo>
                    <a:pt x="5964694" y="2071090"/>
                  </a:lnTo>
                  <a:lnTo>
                    <a:pt x="5952502" y="2092426"/>
                  </a:lnTo>
                  <a:lnTo>
                    <a:pt x="5928118" y="2049754"/>
                  </a:lnTo>
                  <a:lnTo>
                    <a:pt x="5915926" y="2066518"/>
                  </a:lnTo>
                  <a:lnTo>
                    <a:pt x="5903734" y="2078710"/>
                  </a:lnTo>
                  <a:lnTo>
                    <a:pt x="5890018" y="2119858"/>
                  </a:lnTo>
                  <a:lnTo>
                    <a:pt x="5877826" y="2100046"/>
                  </a:lnTo>
                  <a:lnTo>
                    <a:pt x="5865647" y="2130526"/>
                  </a:lnTo>
                  <a:lnTo>
                    <a:pt x="5853455" y="2150338"/>
                  </a:lnTo>
                  <a:lnTo>
                    <a:pt x="5841263" y="2162530"/>
                  </a:lnTo>
                  <a:lnTo>
                    <a:pt x="5829071" y="2148814"/>
                  </a:lnTo>
                  <a:lnTo>
                    <a:pt x="5816879" y="2136622"/>
                  </a:lnTo>
                  <a:lnTo>
                    <a:pt x="5810783" y="2125954"/>
                  </a:lnTo>
                  <a:lnTo>
                    <a:pt x="5804687" y="2115286"/>
                  </a:lnTo>
                  <a:lnTo>
                    <a:pt x="5792495" y="2118334"/>
                  </a:lnTo>
                  <a:lnTo>
                    <a:pt x="5778779" y="2121382"/>
                  </a:lnTo>
                  <a:lnTo>
                    <a:pt x="5766587" y="2125954"/>
                  </a:lnTo>
                  <a:lnTo>
                    <a:pt x="5754395" y="2118334"/>
                  </a:lnTo>
                  <a:lnTo>
                    <a:pt x="5742203" y="2138146"/>
                  </a:lnTo>
                  <a:lnTo>
                    <a:pt x="5730011" y="2145766"/>
                  </a:lnTo>
                  <a:lnTo>
                    <a:pt x="5717819" y="2177770"/>
                  </a:lnTo>
                  <a:lnTo>
                    <a:pt x="5705627" y="2176246"/>
                  </a:lnTo>
                  <a:lnTo>
                    <a:pt x="5693435" y="2182342"/>
                  </a:lnTo>
                  <a:lnTo>
                    <a:pt x="5681243" y="2194534"/>
                  </a:lnTo>
                  <a:lnTo>
                    <a:pt x="5669051" y="2225014"/>
                  </a:lnTo>
                  <a:lnTo>
                    <a:pt x="5655335" y="2246350"/>
                  </a:lnTo>
                  <a:lnTo>
                    <a:pt x="5643143" y="2253970"/>
                  </a:lnTo>
                  <a:lnTo>
                    <a:pt x="5630951" y="2273782"/>
                  </a:lnTo>
                  <a:lnTo>
                    <a:pt x="5618759" y="2269210"/>
                  </a:lnTo>
                  <a:lnTo>
                    <a:pt x="5606567" y="2263114"/>
                  </a:lnTo>
                  <a:lnTo>
                    <a:pt x="5594375" y="2275306"/>
                  </a:lnTo>
                  <a:lnTo>
                    <a:pt x="5582183" y="2257018"/>
                  </a:lnTo>
                  <a:lnTo>
                    <a:pt x="5569991" y="2273782"/>
                  </a:lnTo>
                  <a:lnTo>
                    <a:pt x="5557799" y="2278354"/>
                  </a:lnTo>
                  <a:lnTo>
                    <a:pt x="5545607" y="2279878"/>
                  </a:lnTo>
                  <a:lnTo>
                    <a:pt x="5531891" y="2276830"/>
                  </a:lnTo>
                  <a:lnTo>
                    <a:pt x="5519699" y="2310358"/>
                  </a:lnTo>
                  <a:lnTo>
                    <a:pt x="5507507" y="2314930"/>
                  </a:lnTo>
                  <a:lnTo>
                    <a:pt x="5495315" y="2316454"/>
                  </a:lnTo>
                  <a:lnTo>
                    <a:pt x="5483123" y="2304262"/>
                  </a:lnTo>
                  <a:lnTo>
                    <a:pt x="5470931" y="2295118"/>
                  </a:lnTo>
                  <a:lnTo>
                    <a:pt x="5458739" y="2264638"/>
                  </a:lnTo>
                  <a:lnTo>
                    <a:pt x="5446560" y="2278354"/>
                  </a:lnTo>
                  <a:lnTo>
                    <a:pt x="5434368" y="2301214"/>
                  </a:lnTo>
                  <a:lnTo>
                    <a:pt x="5420652" y="2304262"/>
                  </a:lnTo>
                  <a:lnTo>
                    <a:pt x="5408460" y="2328646"/>
                  </a:lnTo>
                  <a:lnTo>
                    <a:pt x="5384076" y="2337790"/>
                  </a:lnTo>
                  <a:lnTo>
                    <a:pt x="5371884" y="2362174"/>
                  </a:lnTo>
                  <a:lnTo>
                    <a:pt x="5363756" y="2359126"/>
                  </a:lnTo>
                  <a:lnTo>
                    <a:pt x="5359692" y="2357602"/>
                  </a:lnTo>
                  <a:lnTo>
                    <a:pt x="5347500" y="2359126"/>
                  </a:lnTo>
                  <a:lnTo>
                    <a:pt x="5335308" y="2348458"/>
                  </a:lnTo>
                  <a:lnTo>
                    <a:pt x="5329212" y="2345410"/>
                  </a:lnTo>
                  <a:lnTo>
                    <a:pt x="5323116" y="2342362"/>
                  </a:lnTo>
                  <a:lnTo>
                    <a:pt x="5310924" y="2345410"/>
                  </a:lnTo>
                  <a:lnTo>
                    <a:pt x="5299494" y="2322550"/>
                  </a:lnTo>
                  <a:lnTo>
                    <a:pt x="5297208" y="2317978"/>
                  </a:lnTo>
                  <a:lnTo>
                    <a:pt x="5285016" y="2310358"/>
                  </a:lnTo>
                  <a:lnTo>
                    <a:pt x="5272824" y="2322550"/>
                  </a:lnTo>
                  <a:lnTo>
                    <a:pt x="5269776" y="2321026"/>
                  </a:lnTo>
                  <a:lnTo>
                    <a:pt x="5260632" y="2316454"/>
                  </a:lnTo>
                  <a:lnTo>
                    <a:pt x="5248440" y="2321026"/>
                  </a:lnTo>
                  <a:lnTo>
                    <a:pt x="5236248" y="2299690"/>
                  </a:lnTo>
                  <a:lnTo>
                    <a:pt x="5224056" y="2282926"/>
                  </a:lnTo>
                  <a:lnTo>
                    <a:pt x="5211864" y="2287498"/>
                  </a:lnTo>
                  <a:lnTo>
                    <a:pt x="5199672" y="2321026"/>
                  </a:lnTo>
                  <a:lnTo>
                    <a:pt x="5187480" y="2360650"/>
                  </a:lnTo>
                  <a:lnTo>
                    <a:pt x="5178755" y="2371318"/>
                  </a:lnTo>
                  <a:lnTo>
                    <a:pt x="7211288" y="2371318"/>
                  </a:lnTo>
                  <a:lnTo>
                    <a:pt x="7211288" y="2362174"/>
                  </a:lnTo>
                  <a:lnTo>
                    <a:pt x="7211288" y="2316454"/>
                  </a:lnTo>
                  <a:lnTo>
                    <a:pt x="7211288" y="227076"/>
                  </a:lnTo>
                  <a:lnTo>
                    <a:pt x="7211288" y="11430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2831" y="1636398"/>
              <a:ext cx="7593965" cy="0"/>
            </a:xfrm>
            <a:custGeom>
              <a:avLst/>
              <a:gdLst/>
              <a:ahLst/>
              <a:cxnLst/>
              <a:rect l="l" t="t" r="r" b="b"/>
              <a:pathLst>
                <a:path w="7593965">
                  <a:moveTo>
                    <a:pt x="0" y="0"/>
                  </a:moveTo>
                  <a:lnTo>
                    <a:pt x="7593800" y="0"/>
                  </a:lnTo>
                </a:path>
              </a:pathLst>
            </a:custGeom>
            <a:ln w="6349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2831" y="1636399"/>
              <a:ext cx="7593965" cy="3877310"/>
            </a:xfrm>
            <a:custGeom>
              <a:avLst/>
              <a:gdLst/>
              <a:ahLst/>
              <a:cxnLst/>
              <a:rect l="l" t="t" r="r" b="b"/>
              <a:pathLst>
                <a:path w="7593965" h="3877310">
                  <a:moveTo>
                    <a:pt x="0" y="3877026"/>
                  </a:moveTo>
                  <a:lnTo>
                    <a:pt x="0" y="0"/>
                  </a:lnTo>
                </a:path>
                <a:path w="7593965" h="3877310">
                  <a:moveTo>
                    <a:pt x="0" y="3445735"/>
                  </a:moveTo>
                  <a:lnTo>
                    <a:pt x="7593800" y="3445734"/>
                  </a:lnTo>
                </a:path>
                <a:path w="7593965" h="3877310">
                  <a:moveTo>
                    <a:pt x="0" y="3445735"/>
                  </a:moveTo>
                  <a:lnTo>
                    <a:pt x="0" y="3485359"/>
                  </a:lnTo>
                </a:path>
                <a:path w="7593965" h="3877310">
                  <a:moveTo>
                    <a:pt x="740641" y="3445735"/>
                  </a:moveTo>
                  <a:lnTo>
                    <a:pt x="740641" y="3485359"/>
                  </a:lnTo>
                </a:path>
                <a:path w="7593965" h="3877310">
                  <a:moveTo>
                    <a:pt x="1482743" y="3445735"/>
                  </a:moveTo>
                  <a:lnTo>
                    <a:pt x="1482743" y="3485358"/>
                  </a:lnTo>
                </a:path>
                <a:path w="7593965" h="3877310">
                  <a:moveTo>
                    <a:pt x="2223385" y="3445735"/>
                  </a:moveTo>
                  <a:lnTo>
                    <a:pt x="2223385" y="3485358"/>
                  </a:lnTo>
                </a:path>
                <a:path w="7593965" h="3877310">
                  <a:moveTo>
                    <a:pt x="2964027" y="3445734"/>
                  </a:moveTo>
                  <a:lnTo>
                    <a:pt x="2964027" y="3485358"/>
                  </a:lnTo>
                </a:path>
                <a:path w="7593965" h="3877310">
                  <a:moveTo>
                    <a:pt x="3704669" y="3445734"/>
                  </a:moveTo>
                  <a:lnTo>
                    <a:pt x="3704669" y="3485358"/>
                  </a:lnTo>
                </a:path>
                <a:path w="7593965" h="3877310">
                  <a:moveTo>
                    <a:pt x="4445310" y="3445734"/>
                  </a:moveTo>
                  <a:lnTo>
                    <a:pt x="4445310" y="3485358"/>
                  </a:lnTo>
                </a:path>
                <a:path w="7593965" h="3877310">
                  <a:moveTo>
                    <a:pt x="5185952" y="3445734"/>
                  </a:moveTo>
                  <a:lnTo>
                    <a:pt x="5185952" y="3485358"/>
                  </a:lnTo>
                </a:path>
                <a:path w="7593965" h="3877310">
                  <a:moveTo>
                    <a:pt x="5928118" y="3445734"/>
                  </a:moveTo>
                  <a:lnTo>
                    <a:pt x="5928118" y="3485358"/>
                  </a:lnTo>
                </a:path>
                <a:path w="7593965" h="3877310">
                  <a:moveTo>
                    <a:pt x="6668760" y="3445734"/>
                  </a:moveTo>
                  <a:lnTo>
                    <a:pt x="6668760" y="3485358"/>
                  </a:lnTo>
                </a:path>
                <a:path w="7593965" h="3877310">
                  <a:moveTo>
                    <a:pt x="7409401" y="3445734"/>
                  </a:moveTo>
                  <a:lnTo>
                    <a:pt x="7409401" y="3485358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69944" y="1158622"/>
            <a:ext cx="3354704" cy="55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1375"/>
              </a:lnSpc>
              <a:spcBef>
                <a:spcPts val="100"/>
              </a:spcBef>
            </a:pPr>
            <a:r>
              <a:rPr sz="1150" b="1" dirty="0">
                <a:latin typeface="Arial"/>
                <a:cs typeface="Arial"/>
              </a:rPr>
              <a:t>MSCI</a:t>
            </a:r>
            <a:r>
              <a:rPr sz="1150" b="1" spc="-10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EAFE</a:t>
            </a:r>
            <a:r>
              <a:rPr sz="1150" b="1" spc="-20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and</a:t>
            </a:r>
            <a:r>
              <a:rPr sz="1150" b="1" spc="-20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MSCI</a:t>
            </a:r>
            <a:r>
              <a:rPr sz="1150" b="1" spc="-1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USA</a:t>
            </a:r>
            <a:r>
              <a:rPr sz="1150" b="1" spc="-2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relative </a:t>
            </a:r>
            <a:r>
              <a:rPr sz="1150" b="1" spc="-10" dirty="0">
                <a:latin typeface="Arial"/>
                <a:cs typeface="Arial"/>
              </a:rPr>
              <a:t>performance</a:t>
            </a:r>
            <a:endParaRPr sz="1150">
              <a:latin typeface="Arial"/>
              <a:cs typeface="Arial"/>
            </a:endParaRPr>
          </a:p>
          <a:p>
            <a:pPr marL="15875">
              <a:lnSpc>
                <a:spcPts val="1195"/>
              </a:lnSpc>
            </a:pPr>
            <a:r>
              <a:rPr sz="1000" dirty="0">
                <a:latin typeface="Arial"/>
                <a:cs typeface="Arial"/>
              </a:rPr>
              <a:t>U.S.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dollar,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total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return,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cumulative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outperformance*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20" dirty="0">
                <a:latin typeface="Arial"/>
                <a:cs typeface="Arial"/>
              </a:rPr>
              <a:t>400%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98290" y="4984230"/>
            <a:ext cx="321310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25"/>
              </a:spcBef>
            </a:pPr>
            <a:r>
              <a:rPr sz="1000" spc="-10" dirty="0">
                <a:latin typeface="Arial"/>
                <a:cs typeface="Arial"/>
              </a:rPr>
              <a:t>-</a:t>
            </a:r>
            <a:r>
              <a:rPr sz="1000" spc="-25" dirty="0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0656" y="4553243"/>
            <a:ext cx="2794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69945" y="4122294"/>
            <a:ext cx="349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"/>
                <a:cs typeface="Arial"/>
              </a:rPr>
              <a:t>100%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9945" y="3260600"/>
            <a:ext cx="349885" cy="608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"/>
                <a:cs typeface="Arial"/>
              </a:rPr>
              <a:t>200%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000" spc="-20" dirty="0">
                <a:latin typeface="Arial"/>
                <a:cs typeface="Arial"/>
              </a:rPr>
              <a:t>150%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69945" y="2829562"/>
            <a:ext cx="349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"/>
                <a:cs typeface="Arial"/>
              </a:rPr>
              <a:t>250%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69945" y="2398652"/>
            <a:ext cx="349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"/>
                <a:cs typeface="Arial"/>
              </a:rPr>
              <a:t>300%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69945" y="1967614"/>
            <a:ext cx="3498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Arial"/>
                <a:cs typeface="Arial"/>
              </a:rPr>
              <a:t>350%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27464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'71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8715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'76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09662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'81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50558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'86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91834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'91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32857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73753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15029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55925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296948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38098" y="5566393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67832" y="2519302"/>
            <a:ext cx="64960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R="63500" algn="r">
              <a:lnSpc>
                <a:spcPct val="100000"/>
              </a:lnSpc>
              <a:spcBef>
                <a:spcPts val="215"/>
              </a:spcBef>
            </a:pPr>
            <a:r>
              <a:rPr sz="900" b="1" spc="-20" dirty="0">
                <a:solidFill>
                  <a:srgbClr val="555A5D"/>
                </a:solidFill>
                <a:latin typeface="Arial"/>
                <a:cs typeface="Arial"/>
              </a:rPr>
              <a:t>262%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5"/>
              </a:spcBef>
            </a:pPr>
            <a:r>
              <a:rPr sz="900" b="1" dirty="0">
                <a:solidFill>
                  <a:srgbClr val="555A5D"/>
                </a:solidFill>
                <a:latin typeface="Arial"/>
                <a:cs typeface="Arial"/>
              </a:rPr>
              <a:t>(14.4</a:t>
            </a:r>
            <a:r>
              <a:rPr sz="900" b="1" spc="-35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55A5D"/>
                </a:solidFill>
                <a:latin typeface="Arial"/>
                <a:cs typeface="Arial"/>
              </a:rPr>
              <a:t>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21107" y="4219450"/>
            <a:ext cx="586105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209" algn="r">
              <a:lnSpc>
                <a:spcPts val="1015"/>
              </a:lnSpc>
              <a:spcBef>
                <a:spcPts val="100"/>
              </a:spcBef>
            </a:pPr>
            <a:r>
              <a:rPr sz="900" b="1" spc="-25" dirty="0">
                <a:solidFill>
                  <a:srgbClr val="6E44BA"/>
                </a:solidFill>
                <a:latin typeface="Arial"/>
                <a:cs typeface="Arial"/>
              </a:rPr>
              <a:t>64%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1015"/>
              </a:lnSpc>
            </a:pPr>
            <a:r>
              <a:rPr sz="900" b="1" dirty="0">
                <a:solidFill>
                  <a:srgbClr val="6E44BA"/>
                </a:solidFill>
                <a:latin typeface="Arial"/>
                <a:cs typeface="Arial"/>
              </a:rPr>
              <a:t>(7.3</a:t>
            </a:r>
            <a:r>
              <a:rPr sz="900" b="1" spc="-3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6E44BA"/>
                </a:solidFill>
                <a:latin typeface="Arial"/>
                <a:cs typeface="Arial"/>
              </a:rPr>
              <a:t>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15733" y="3004187"/>
            <a:ext cx="586105" cy="27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r">
              <a:lnSpc>
                <a:spcPts val="980"/>
              </a:lnSpc>
              <a:spcBef>
                <a:spcPts val="100"/>
              </a:spcBef>
            </a:pPr>
            <a:r>
              <a:rPr sz="900" b="1" spc="-20" dirty="0">
                <a:solidFill>
                  <a:srgbClr val="555A5D"/>
                </a:solidFill>
                <a:latin typeface="Arial"/>
                <a:cs typeface="Arial"/>
              </a:rPr>
              <a:t>220%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980"/>
              </a:lnSpc>
            </a:pPr>
            <a:r>
              <a:rPr sz="900" b="1" dirty="0">
                <a:solidFill>
                  <a:srgbClr val="555A5D"/>
                </a:solidFill>
                <a:latin typeface="Arial"/>
                <a:cs typeface="Arial"/>
              </a:rPr>
              <a:t>(6.2</a:t>
            </a:r>
            <a:r>
              <a:rPr sz="900" b="1" spc="-3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55A5D"/>
                </a:solidFill>
                <a:latin typeface="Arial"/>
                <a:cs typeface="Arial"/>
              </a:rPr>
              <a:t>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69775" y="4338322"/>
            <a:ext cx="610870" cy="27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985"/>
              </a:lnSpc>
              <a:spcBef>
                <a:spcPts val="100"/>
              </a:spcBef>
            </a:pPr>
            <a:r>
              <a:rPr sz="900" b="1" spc="-25" dirty="0">
                <a:solidFill>
                  <a:srgbClr val="6E44BA"/>
                </a:solidFill>
                <a:latin typeface="Arial"/>
                <a:cs typeface="Arial"/>
              </a:rPr>
              <a:t>36%</a:t>
            </a:r>
            <a:endParaRPr sz="900">
              <a:latin typeface="Arial"/>
              <a:cs typeface="Arial"/>
            </a:endParaRPr>
          </a:p>
          <a:p>
            <a:pPr marR="29209" algn="r">
              <a:lnSpc>
                <a:spcPts val="985"/>
              </a:lnSpc>
            </a:pPr>
            <a:r>
              <a:rPr sz="900" b="1" dirty="0">
                <a:solidFill>
                  <a:srgbClr val="6E44BA"/>
                </a:solidFill>
                <a:latin typeface="Arial"/>
                <a:cs typeface="Arial"/>
              </a:rPr>
              <a:t>(1.4</a:t>
            </a:r>
            <a:r>
              <a:rPr sz="900" b="1" spc="-3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6E44BA"/>
                </a:solidFill>
                <a:latin typeface="Arial"/>
                <a:cs typeface="Arial"/>
              </a:rPr>
              <a:t>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14441" y="3917697"/>
            <a:ext cx="586105" cy="30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305" algn="r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55A5D"/>
                </a:solidFill>
                <a:latin typeface="Arial"/>
                <a:cs typeface="Arial"/>
              </a:rPr>
              <a:t>99%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solidFill>
                  <a:srgbClr val="555A5D"/>
                </a:solidFill>
                <a:latin typeface="Arial"/>
                <a:cs typeface="Arial"/>
              </a:rPr>
              <a:t>(4.2</a:t>
            </a:r>
            <a:r>
              <a:rPr sz="900" b="1" spc="-10" dirty="0">
                <a:solidFill>
                  <a:srgbClr val="555A5D"/>
                </a:solidFill>
                <a:latin typeface="Arial"/>
                <a:cs typeface="Arial"/>
              </a:rPr>
              <a:t> 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38420" y="1721693"/>
            <a:ext cx="589280" cy="285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070"/>
              </a:lnSpc>
              <a:spcBef>
                <a:spcPts val="100"/>
              </a:spcBef>
            </a:pPr>
            <a:r>
              <a:rPr sz="900" b="1" spc="-20" dirty="0">
                <a:solidFill>
                  <a:srgbClr val="6E44BA"/>
                </a:solidFill>
                <a:latin typeface="Arial"/>
                <a:cs typeface="Arial"/>
              </a:rPr>
              <a:t>374%</a:t>
            </a:r>
            <a:endParaRPr sz="900">
              <a:latin typeface="Arial"/>
              <a:cs typeface="Arial"/>
            </a:endParaRPr>
          </a:p>
          <a:p>
            <a:pPr marR="7620" algn="r">
              <a:lnSpc>
                <a:spcPts val="1070"/>
              </a:lnSpc>
            </a:pPr>
            <a:r>
              <a:rPr sz="900" b="1" dirty="0">
                <a:solidFill>
                  <a:srgbClr val="6E44BA"/>
                </a:solidFill>
                <a:latin typeface="Arial"/>
                <a:cs typeface="Arial"/>
              </a:rPr>
              <a:t>(6.1</a:t>
            </a:r>
            <a:r>
              <a:rPr sz="900" b="1" spc="-3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6E44BA"/>
                </a:solidFill>
                <a:latin typeface="Arial"/>
                <a:cs typeface="Arial"/>
              </a:rPr>
              <a:t>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90848" y="4505695"/>
            <a:ext cx="586105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240" algn="r">
              <a:lnSpc>
                <a:spcPts val="1010"/>
              </a:lnSpc>
              <a:spcBef>
                <a:spcPts val="100"/>
              </a:spcBef>
            </a:pPr>
            <a:r>
              <a:rPr sz="900" b="1" spc="-25" dirty="0">
                <a:solidFill>
                  <a:srgbClr val="555A5D"/>
                </a:solidFill>
                <a:latin typeface="Arial"/>
                <a:cs typeface="Arial"/>
              </a:rPr>
              <a:t>51%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1010"/>
              </a:lnSpc>
            </a:pPr>
            <a:r>
              <a:rPr sz="900" b="1" dirty="0">
                <a:solidFill>
                  <a:srgbClr val="555A5D"/>
                </a:solidFill>
                <a:latin typeface="Arial"/>
                <a:cs typeface="Arial"/>
              </a:rPr>
              <a:t>(4.0</a:t>
            </a:r>
            <a:r>
              <a:rPr sz="900" b="1" spc="-3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55A5D"/>
                </a:solidFill>
                <a:latin typeface="Arial"/>
                <a:cs typeface="Arial"/>
              </a:rPr>
              <a:t>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32556" y="4051809"/>
            <a:ext cx="25590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6E44BA"/>
                </a:solidFill>
                <a:latin typeface="Arial"/>
                <a:cs typeface="Arial"/>
              </a:rPr>
              <a:t>89%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22140" y="4484664"/>
            <a:ext cx="586105" cy="285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085" algn="r">
              <a:lnSpc>
                <a:spcPts val="1075"/>
              </a:lnSpc>
              <a:spcBef>
                <a:spcPts val="100"/>
              </a:spcBef>
            </a:pPr>
            <a:r>
              <a:rPr sz="900" b="1" spc="-25" dirty="0">
                <a:solidFill>
                  <a:srgbClr val="555A5D"/>
                </a:solidFill>
                <a:latin typeface="Arial"/>
                <a:cs typeface="Arial"/>
              </a:rPr>
              <a:t>28%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1075"/>
              </a:lnSpc>
            </a:pPr>
            <a:r>
              <a:rPr sz="900" b="1" dirty="0">
                <a:solidFill>
                  <a:srgbClr val="555A5D"/>
                </a:solidFill>
                <a:latin typeface="Arial"/>
                <a:cs typeface="Arial"/>
              </a:rPr>
              <a:t>(3.3</a:t>
            </a:r>
            <a:r>
              <a:rPr sz="900" b="1" spc="-3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55A5D"/>
                </a:solidFill>
                <a:latin typeface="Arial"/>
                <a:cs typeface="Arial"/>
              </a:rPr>
              <a:t>years)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22749" y="4053968"/>
            <a:ext cx="25590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6E44BA"/>
                </a:solidFill>
                <a:latin typeface="Arial"/>
                <a:cs typeface="Arial"/>
              </a:rPr>
              <a:t>80%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16129" y="4221608"/>
            <a:ext cx="13157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680" algn="l"/>
              </a:tabLst>
            </a:pPr>
            <a:r>
              <a:rPr sz="900" b="1" dirty="0">
                <a:solidFill>
                  <a:srgbClr val="6E44BA"/>
                </a:solidFill>
                <a:latin typeface="Arial"/>
                <a:cs typeface="Arial"/>
              </a:rPr>
              <a:t>(2.5</a:t>
            </a:r>
            <a:r>
              <a:rPr sz="900" b="1" spc="-3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6E44BA"/>
                </a:solidFill>
                <a:latin typeface="Arial"/>
                <a:cs typeface="Arial"/>
              </a:rPr>
              <a:t>years)</a:t>
            </a:r>
            <a:r>
              <a:rPr sz="900" b="1" dirty="0">
                <a:solidFill>
                  <a:srgbClr val="6E44BA"/>
                </a:solidFill>
                <a:latin typeface="Arial"/>
                <a:cs typeface="Arial"/>
              </a:rPr>
              <a:t>	</a:t>
            </a:r>
            <a:r>
              <a:rPr sz="1350" b="1" baseline="6172" dirty="0">
                <a:solidFill>
                  <a:srgbClr val="6E44BA"/>
                </a:solidFill>
                <a:latin typeface="Arial"/>
                <a:cs typeface="Arial"/>
              </a:rPr>
              <a:t>(2.0</a:t>
            </a:r>
            <a:r>
              <a:rPr sz="1350" b="1" spc="-44" baseline="6172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350" b="1" spc="-15" baseline="6172" dirty="0">
                <a:solidFill>
                  <a:srgbClr val="6E44BA"/>
                </a:solidFill>
                <a:latin typeface="Arial"/>
                <a:cs typeface="Arial"/>
              </a:rPr>
              <a:t>years)</a:t>
            </a:r>
            <a:endParaRPr sz="1350" baseline="6172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882180" y="2127888"/>
            <a:ext cx="128270" cy="325120"/>
            <a:chOff x="1358180" y="2127888"/>
            <a:chExt cx="128270" cy="325120"/>
          </a:xfrm>
        </p:grpSpPr>
        <p:sp>
          <p:nvSpPr>
            <p:cNvPr id="52" name="object 52"/>
            <p:cNvSpPr/>
            <p:nvPr/>
          </p:nvSpPr>
          <p:spPr>
            <a:xfrm>
              <a:off x="1358180" y="2127888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69" h="128269">
                  <a:moveTo>
                    <a:pt x="128012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28012" y="128015"/>
                  </a:lnTo>
                  <a:lnTo>
                    <a:pt x="128012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58180" y="2324484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69" h="128269">
                  <a:moveTo>
                    <a:pt x="128012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28012" y="128015"/>
                  </a:lnTo>
                  <a:lnTo>
                    <a:pt x="128012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030703" y="2105028"/>
            <a:ext cx="1235075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555A5D"/>
                </a:solidFill>
                <a:latin typeface="Arial"/>
                <a:cs typeface="Arial"/>
              </a:rPr>
              <a:t>U.S. </a:t>
            </a:r>
            <a:r>
              <a:rPr sz="900" b="1" spc="-10" dirty="0">
                <a:solidFill>
                  <a:srgbClr val="555A5D"/>
                </a:solidFill>
                <a:latin typeface="Arial"/>
                <a:cs typeface="Arial"/>
              </a:rPr>
              <a:t>outperformance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b="1" dirty="0">
                <a:solidFill>
                  <a:srgbClr val="6E44BA"/>
                </a:solidFill>
                <a:latin typeface="Arial"/>
                <a:cs typeface="Arial"/>
              </a:rPr>
              <a:t>EAFE</a:t>
            </a:r>
            <a:r>
              <a:rPr sz="900" b="1" spc="-10" dirty="0">
                <a:solidFill>
                  <a:srgbClr val="6E44BA"/>
                </a:solidFill>
                <a:latin typeface="Arial"/>
                <a:cs typeface="Arial"/>
              </a:rPr>
              <a:t> outperformance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94998" y="1727800"/>
            <a:ext cx="3284220" cy="251992"/>
          </a:xfrm>
          <a:prstGeom prst="rect">
            <a:avLst/>
          </a:prstGeom>
          <a:ln w="8161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65"/>
              </a:spcBef>
            </a:pPr>
            <a:r>
              <a:rPr sz="750" b="1" i="1" dirty="0">
                <a:latin typeface="Arial"/>
                <a:cs typeface="Arial"/>
              </a:rPr>
              <a:t>Regime</a:t>
            </a:r>
            <a:r>
              <a:rPr sz="750" b="1" i="1" spc="60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change</a:t>
            </a:r>
            <a:r>
              <a:rPr sz="750" b="1" i="1" spc="6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determined</a:t>
            </a:r>
            <a:r>
              <a:rPr sz="750" b="1" i="1" spc="10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when</a:t>
            </a:r>
            <a:r>
              <a:rPr sz="750" b="1" i="1" spc="10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there</a:t>
            </a:r>
            <a:r>
              <a:rPr sz="750" b="1" i="1" spc="60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is</a:t>
            </a:r>
            <a:r>
              <a:rPr sz="750" b="1" i="1" spc="6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sustained</a:t>
            </a:r>
            <a:r>
              <a:rPr sz="750" b="1" i="1" spc="10" dirty="0">
                <a:latin typeface="Arial"/>
                <a:cs typeface="Arial"/>
              </a:rPr>
              <a:t> </a:t>
            </a:r>
            <a:r>
              <a:rPr sz="750" b="1" i="1" spc="-10" dirty="0">
                <a:latin typeface="Arial"/>
                <a:cs typeface="Arial"/>
              </a:rPr>
              <a:t>outperformance</a:t>
            </a:r>
            <a:endParaRPr sz="7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40"/>
              </a:spcBef>
            </a:pPr>
            <a:r>
              <a:rPr sz="750" b="1" i="1" dirty="0">
                <a:latin typeface="Arial"/>
                <a:cs typeface="Arial"/>
              </a:rPr>
              <a:t>of</a:t>
            </a:r>
            <a:r>
              <a:rPr sz="750" b="1" i="1" spc="-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one</a:t>
            </a:r>
            <a:r>
              <a:rPr sz="750" b="1" i="1" spc="20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region</a:t>
            </a:r>
            <a:r>
              <a:rPr sz="750" b="1" i="1" spc="-30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over</a:t>
            </a:r>
            <a:r>
              <a:rPr sz="750" b="1" i="1" spc="1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the</a:t>
            </a:r>
            <a:r>
              <a:rPr sz="750" b="1" i="1" spc="1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other</a:t>
            </a:r>
            <a:r>
              <a:rPr sz="750" b="1" i="1" spc="1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for</a:t>
            </a:r>
            <a:r>
              <a:rPr sz="750" b="1" i="1" spc="20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a</a:t>
            </a:r>
            <a:r>
              <a:rPr sz="750" b="1" i="1" spc="1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cumulative</a:t>
            </a:r>
            <a:r>
              <a:rPr sz="750" b="1" i="1" spc="15" dirty="0">
                <a:latin typeface="Arial"/>
                <a:cs typeface="Arial"/>
              </a:rPr>
              <a:t> </a:t>
            </a:r>
            <a:r>
              <a:rPr sz="750" b="1" i="1" dirty="0">
                <a:latin typeface="Arial"/>
                <a:cs typeface="Arial"/>
              </a:rPr>
              <a:t>12</a:t>
            </a:r>
            <a:r>
              <a:rPr sz="750" b="1" i="1" spc="15" dirty="0">
                <a:latin typeface="Arial"/>
                <a:cs typeface="Arial"/>
              </a:rPr>
              <a:t> </a:t>
            </a:r>
            <a:r>
              <a:rPr sz="750" b="1" i="1" spc="-10" dirty="0">
                <a:latin typeface="Arial"/>
                <a:cs typeface="Arial"/>
              </a:rPr>
              <a:t>months.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082739" y="1856056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291"/>
                </a:moveTo>
                <a:lnTo>
                  <a:pt x="0" y="0"/>
                </a:lnTo>
                <a:lnTo>
                  <a:pt x="0" y="8291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1732789" y="3291840"/>
            <a:ext cx="220979" cy="1231900"/>
            <a:chOff x="208788" y="3291840"/>
            <a:chExt cx="220979" cy="1231900"/>
          </a:xfrm>
        </p:grpSpPr>
        <p:sp>
          <p:nvSpPr>
            <p:cNvPr id="58" name="object 58"/>
            <p:cNvSpPr/>
            <p:nvPr/>
          </p:nvSpPr>
          <p:spPr>
            <a:xfrm>
              <a:off x="208788" y="3291840"/>
              <a:ext cx="220979" cy="1231900"/>
            </a:xfrm>
            <a:custGeom>
              <a:avLst/>
              <a:gdLst/>
              <a:ahLst/>
              <a:cxnLst/>
              <a:rect l="l" t="t" r="r" b="b"/>
              <a:pathLst>
                <a:path w="220979" h="1231900">
                  <a:moveTo>
                    <a:pt x="110489" y="0"/>
                  </a:moveTo>
                  <a:lnTo>
                    <a:pt x="67481" y="8691"/>
                  </a:lnTo>
                  <a:lnTo>
                    <a:pt x="32361" y="32385"/>
                  </a:lnTo>
                  <a:lnTo>
                    <a:pt x="8682" y="67508"/>
                  </a:lnTo>
                  <a:lnTo>
                    <a:pt x="0" y="110489"/>
                  </a:lnTo>
                  <a:lnTo>
                    <a:pt x="0" y="1120902"/>
                  </a:lnTo>
                  <a:lnTo>
                    <a:pt x="8682" y="1163883"/>
                  </a:lnTo>
                  <a:lnTo>
                    <a:pt x="32361" y="1199007"/>
                  </a:lnTo>
                  <a:lnTo>
                    <a:pt x="67481" y="1222700"/>
                  </a:lnTo>
                  <a:lnTo>
                    <a:pt x="110489" y="1231392"/>
                  </a:lnTo>
                  <a:lnTo>
                    <a:pt x="153498" y="1222700"/>
                  </a:lnTo>
                  <a:lnTo>
                    <a:pt x="188618" y="1199007"/>
                  </a:lnTo>
                  <a:lnTo>
                    <a:pt x="212297" y="1163883"/>
                  </a:lnTo>
                  <a:lnTo>
                    <a:pt x="220980" y="1120902"/>
                  </a:lnTo>
                  <a:lnTo>
                    <a:pt x="220980" y="110489"/>
                  </a:lnTo>
                  <a:lnTo>
                    <a:pt x="212297" y="67508"/>
                  </a:lnTo>
                  <a:lnTo>
                    <a:pt x="188618" y="32385"/>
                  </a:lnTo>
                  <a:lnTo>
                    <a:pt x="153498" y="8691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353" y="3442373"/>
              <a:ext cx="163068" cy="871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76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598" y="6617513"/>
            <a:ext cx="221742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772" y="6217920"/>
            <a:ext cx="1235963" cy="432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637286"/>
            <a:ext cx="5113274" cy="295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8158" y="734568"/>
            <a:ext cx="402335" cy="176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655" y="734568"/>
            <a:ext cx="314325" cy="1767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86001" y="5908547"/>
            <a:ext cx="6847205" cy="855344"/>
            <a:chOff x="762000" y="5908547"/>
            <a:chExt cx="6847205" cy="855344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5908547"/>
              <a:ext cx="1548638" cy="1112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66441" y="5908547"/>
              <a:ext cx="790867" cy="1112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13582" y="5908547"/>
              <a:ext cx="951738" cy="1112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4935" y="5908547"/>
              <a:ext cx="904646" cy="1112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000" y="6015227"/>
              <a:ext cx="4297045" cy="111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4284" y="6015227"/>
              <a:ext cx="2528696" cy="1112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000" y="6120383"/>
              <a:ext cx="1748282" cy="1112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16377" y="6120383"/>
              <a:ext cx="5072888" cy="1112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2000" y="6227063"/>
              <a:ext cx="6833870" cy="1112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000" y="6333439"/>
              <a:ext cx="4261637" cy="1115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84369" y="6333439"/>
              <a:ext cx="2595372" cy="1115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2000" y="6440728"/>
              <a:ext cx="6847078" cy="1112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2000" y="6545884"/>
              <a:ext cx="294131" cy="1112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4620" y="6545884"/>
              <a:ext cx="155447" cy="1112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3680" y="6545884"/>
              <a:ext cx="4045280" cy="1112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000" y="6652564"/>
              <a:ext cx="2137206" cy="1112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59277" y="6652564"/>
              <a:ext cx="396621" cy="11125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55682" y="742441"/>
            <a:ext cx="244601" cy="17678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732789" y="3291840"/>
            <a:ext cx="220979" cy="1231900"/>
            <a:chOff x="208788" y="3291840"/>
            <a:chExt cx="220979" cy="1231900"/>
          </a:xfrm>
        </p:grpSpPr>
        <p:sp>
          <p:nvSpPr>
            <p:cNvPr id="27" name="object 27"/>
            <p:cNvSpPr/>
            <p:nvPr/>
          </p:nvSpPr>
          <p:spPr>
            <a:xfrm>
              <a:off x="208788" y="3291840"/>
              <a:ext cx="220979" cy="1231900"/>
            </a:xfrm>
            <a:custGeom>
              <a:avLst/>
              <a:gdLst/>
              <a:ahLst/>
              <a:cxnLst/>
              <a:rect l="l" t="t" r="r" b="b"/>
              <a:pathLst>
                <a:path w="220979" h="1231900">
                  <a:moveTo>
                    <a:pt x="110489" y="0"/>
                  </a:moveTo>
                  <a:lnTo>
                    <a:pt x="67481" y="8691"/>
                  </a:lnTo>
                  <a:lnTo>
                    <a:pt x="32361" y="32385"/>
                  </a:lnTo>
                  <a:lnTo>
                    <a:pt x="8682" y="67508"/>
                  </a:lnTo>
                  <a:lnTo>
                    <a:pt x="0" y="110489"/>
                  </a:lnTo>
                  <a:lnTo>
                    <a:pt x="0" y="1120902"/>
                  </a:lnTo>
                  <a:lnTo>
                    <a:pt x="8682" y="1163883"/>
                  </a:lnTo>
                  <a:lnTo>
                    <a:pt x="32361" y="1199007"/>
                  </a:lnTo>
                  <a:lnTo>
                    <a:pt x="67481" y="1222700"/>
                  </a:lnTo>
                  <a:lnTo>
                    <a:pt x="110489" y="1231392"/>
                  </a:lnTo>
                  <a:lnTo>
                    <a:pt x="153498" y="1222700"/>
                  </a:lnTo>
                  <a:lnTo>
                    <a:pt x="188618" y="1199007"/>
                  </a:lnTo>
                  <a:lnTo>
                    <a:pt x="212297" y="1163883"/>
                  </a:lnTo>
                  <a:lnTo>
                    <a:pt x="220980" y="1120902"/>
                  </a:lnTo>
                  <a:lnTo>
                    <a:pt x="220980" y="110489"/>
                  </a:lnTo>
                  <a:lnTo>
                    <a:pt x="212297" y="67508"/>
                  </a:lnTo>
                  <a:lnTo>
                    <a:pt x="188618" y="32385"/>
                  </a:lnTo>
                  <a:lnTo>
                    <a:pt x="153498" y="8691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8353" y="3442373"/>
              <a:ext cx="163068" cy="87181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2299386" y="1184187"/>
            <a:ext cx="1873885" cy="3524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65"/>
              </a:spcBef>
            </a:pPr>
            <a:r>
              <a:rPr sz="1000" b="1" dirty="0">
                <a:latin typeface="Arial"/>
                <a:cs typeface="Arial"/>
              </a:rPr>
              <a:t>Global</a:t>
            </a:r>
            <a:r>
              <a:rPr sz="1000" b="1" spc="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earnings</a:t>
            </a:r>
            <a:r>
              <a:rPr sz="1000" b="1" spc="6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growth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dirty="0">
                <a:latin typeface="Arial"/>
                <a:cs typeface="Arial"/>
              </a:rPr>
              <a:t>Calendar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year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consensus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estimates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29812" y="1184187"/>
            <a:ext cx="3072130" cy="3524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65"/>
              </a:spcBef>
            </a:pPr>
            <a:r>
              <a:rPr sz="1000" b="1" dirty="0">
                <a:latin typeface="Arial"/>
                <a:cs typeface="Arial"/>
              </a:rPr>
              <a:t>Global</a:t>
            </a:r>
            <a:r>
              <a:rPr sz="1000" b="1" spc="-10" dirty="0">
                <a:latin typeface="Arial"/>
                <a:cs typeface="Arial"/>
              </a:rPr>
              <a:t> valuations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dirty="0">
                <a:latin typeface="Arial"/>
                <a:cs typeface="Arial"/>
              </a:rPr>
              <a:t>Current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25-year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next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12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months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price-to-earnings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ratio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450025" y="1205485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060"/>
                </a:moveTo>
                <a:lnTo>
                  <a:pt x="0" y="0"/>
                </a:lnTo>
                <a:lnTo>
                  <a:pt x="0" y="806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50025" y="1377618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50025" y="1525208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50025" y="1664720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50025" y="180412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50025" y="194363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50025" y="2083036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50025" y="2222547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50025" y="2361950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50025" y="2501188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460"/>
                </a:moveTo>
                <a:lnTo>
                  <a:pt x="0" y="0"/>
                </a:lnTo>
                <a:lnTo>
                  <a:pt x="0" y="846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50025" y="2640645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50025" y="2780048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50025" y="2919559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50025" y="3058962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50025" y="3198473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50025" y="333787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50025" y="347738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50025" y="361678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50025" y="375630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50025" y="389570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50025" y="40352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50025" y="4174344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460"/>
                </a:moveTo>
                <a:lnTo>
                  <a:pt x="0" y="0"/>
                </a:lnTo>
                <a:lnTo>
                  <a:pt x="0" y="846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450025" y="431380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50025" y="445331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50025" y="459271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50025" y="473217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50025" y="487162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50025" y="5011086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50025" y="515054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50025" y="5216041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450025" y="5355498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50025" y="549495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450025" y="5634412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187"/>
                </a:moveTo>
                <a:lnTo>
                  <a:pt x="0" y="0"/>
                </a:lnTo>
                <a:lnTo>
                  <a:pt x="0" y="818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50025" y="5773869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186"/>
                </a:lnTo>
                <a:lnTo>
                  <a:pt x="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6805215" y="1654091"/>
            <a:ext cx="3524250" cy="3900804"/>
            <a:chOff x="5281215" y="1654091"/>
            <a:chExt cx="3524250" cy="3900804"/>
          </a:xfrm>
        </p:grpSpPr>
        <p:sp>
          <p:nvSpPr>
            <p:cNvPr id="66" name="object 66"/>
            <p:cNvSpPr/>
            <p:nvPr/>
          </p:nvSpPr>
          <p:spPr>
            <a:xfrm>
              <a:off x="5286930" y="4549922"/>
              <a:ext cx="2259965" cy="483234"/>
            </a:xfrm>
            <a:custGeom>
              <a:avLst/>
              <a:gdLst/>
              <a:ahLst/>
              <a:cxnLst/>
              <a:rect l="l" t="t" r="r" b="b"/>
              <a:pathLst>
                <a:path w="2259965" h="483235">
                  <a:moveTo>
                    <a:pt x="0" y="482995"/>
                  </a:moveTo>
                  <a:lnTo>
                    <a:pt x="859641" y="482995"/>
                  </a:lnTo>
                </a:path>
                <a:path w="2259965" h="483235">
                  <a:moveTo>
                    <a:pt x="1244433" y="482995"/>
                  </a:moveTo>
                  <a:lnTo>
                    <a:pt x="2259629" y="482995"/>
                  </a:lnTo>
                </a:path>
                <a:path w="2259965" h="483235">
                  <a:moveTo>
                    <a:pt x="0" y="0"/>
                  </a:moveTo>
                  <a:lnTo>
                    <a:pt x="155554" y="0"/>
                  </a:lnTo>
                </a:path>
                <a:path w="2259965" h="483235">
                  <a:moveTo>
                    <a:pt x="540346" y="0"/>
                  </a:moveTo>
                  <a:lnTo>
                    <a:pt x="859641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42484" y="4124073"/>
              <a:ext cx="384810" cy="843915"/>
            </a:xfrm>
            <a:custGeom>
              <a:avLst/>
              <a:gdLst/>
              <a:ahLst/>
              <a:cxnLst/>
              <a:rect l="l" t="t" r="r" b="b"/>
              <a:pathLst>
                <a:path w="384810" h="843914">
                  <a:moveTo>
                    <a:pt x="0" y="843346"/>
                  </a:moveTo>
                  <a:lnTo>
                    <a:pt x="384791" y="843346"/>
                  </a:lnTo>
                  <a:lnTo>
                    <a:pt x="384791" y="0"/>
                  </a:lnTo>
                  <a:lnTo>
                    <a:pt x="0" y="0"/>
                  </a:lnTo>
                  <a:lnTo>
                    <a:pt x="0" y="843346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31364" y="4549922"/>
              <a:ext cx="319405" cy="0"/>
            </a:xfrm>
            <a:custGeom>
              <a:avLst/>
              <a:gdLst/>
              <a:ahLst/>
              <a:cxnLst/>
              <a:rect l="l" t="t" r="r" b="b"/>
              <a:pathLst>
                <a:path w="319404">
                  <a:moveTo>
                    <a:pt x="0" y="0"/>
                  </a:moveTo>
                  <a:lnTo>
                    <a:pt x="319295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46572" y="4369692"/>
              <a:ext cx="384810" cy="810895"/>
            </a:xfrm>
            <a:custGeom>
              <a:avLst/>
              <a:gdLst/>
              <a:ahLst/>
              <a:cxnLst/>
              <a:rect l="l" t="t" r="r" b="b"/>
              <a:pathLst>
                <a:path w="384809" h="810895">
                  <a:moveTo>
                    <a:pt x="0" y="810596"/>
                  </a:moveTo>
                  <a:lnTo>
                    <a:pt x="384791" y="810596"/>
                  </a:lnTo>
                  <a:lnTo>
                    <a:pt x="384791" y="0"/>
                  </a:lnTo>
                  <a:lnTo>
                    <a:pt x="0" y="0"/>
                  </a:lnTo>
                  <a:lnTo>
                    <a:pt x="0" y="810596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86930" y="3583821"/>
              <a:ext cx="859790" cy="483234"/>
            </a:xfrm>
            <a:custGeom>
              <a:avLst/>
              <a:gdLst/>
              <a:ahLst/>
              <a:cxnLst/>
              <a:rect l="l" t="t" r="r" b="b"/>
              <a:pathLst>
                <a:path w="859789" h="483235">
                  <a:moveTo>
                    <a:pt x="0" y="483050"/>
                  </a:moveTo>
                  <a:lnTo>
                    <a:pt x="139180" y="483050"/>
                  </a:lnTo>
                </a:path>
                <a:path w="859789" h="483235">
                  <a:moveTo>
                    <a:pt x="556720" y="483050"/>
                  </a:moveTo>
                  <a:lnTo>
                    <a:pt x="859641" y="483050"/>
                  </a:lnTo>
                </a:path>
                <a:path w="859789" h="483235">
                  <a:moveTo>
                    <a:pt x="0" y="0"/>
                  </a:moveTo>
                  <a:lnTo>
                    <a:pt x="155554" y="0"/>
                  </a:lnTo>
                </a:path>
                <a:path w="859789" h="483235">
                  <a:moveTo>
                    <a:pt x="540346" y="0"/>
                  </a:moveTo>
                  <a:lnTo>
                    <a:pt x="859641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42484" y="3166269"/>
              <a:ext cx="384810" cy="884555"/>
            </a:xfrm>
            <a:custGeom>
              <a:avLst/>
              <a:gdLst/>
              <a:ahLst/>
              <a:cxnLst/>
              <a:rect l="l" t="t" r="r" b="b"/>
              <a:pathLst>
                <a:path w="384810" h="884554">
                  <a:moveTo>
                    <a:pt x="0" y="884119"/>
                  </a:moveTo>
                  <a:lnTo>
                    <a:pt x="384791" y="884119"/>
                  </a:lnTo>
                  <a:lnTo>
                    <a:pt x="384791" y="0"/>
                  </a:lnTo>
                  <a:lnTo>
                    <a:pt x="0" y="0"/>
                  </a:lnTo>
                  <a:lnTo>
                    <a:pt x="0" y="884119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531364" y="3583821"/>
              <a:ext cx="319405" cy="483234"/>
            </a:xfrm>
            <a:custGeom>
              <a:avLst/>
              <a:gdLst/>
              <a:ahLst/>
              <a:cxnLst/>
              <a:rect l="l" t="t" r="r" b="b"/>
              <a:pathLst>
                <a:path w="319404" h="483235">
                  <a:moveTo>
                    <a:pt x="0" y="483050"/>
                  </a:moveTo>
                  <a:lnTo>
                    <a:pt x="319295" y="483050"/>
                  </a:lnTo>
                </a:path>
                <a:path w="319404" h="483235">
                  <a:moveTo>
                    <a:pt x="0" y="0"/>
                  </a:moveTo>
                  <a:lnTo>
                    <a:pt x="319295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146572" y="3239954"/>
              <a:ext cx="384810" cy="1056640"/>
            </a:xfrm>
            <a:custGeom>
              <a:avLst/>
              <a:gdLst/>
              <a:ahLst/>
              <a:cxnLst/>
              <a:rect l="l" t="t" r="r" b="b"/>
              <a:pathLst>
                <a:path w="384809" h="1056639">
                  <a:moveTo>
                    <a:pt x="0" y="1056053"/>
                  </a:moveTo>
                  <a:lnTo>
                    <a:pt x="384791" y="1056053"/>
                  </a:lnTo>
                  <a:lnTo>
                    <a:pt x="384791" y="0"/>
                  </a:lnTo>
                  <a:lnTo>
                    <a:pt x="0" y="0"/>
                  </a:lnTo>
                  <a:lnTo>
                    <a:pt x="0" y="1056053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35451" y="4066871"/>
              <a:ext cx="311150" cy="483234"/>
            </a:xfrm>
            <a:custGeom>
              <a:avLst/>
              <a:gdLst/>
              <a:ahLst/>
              <a:cxnLst/>
              <a:rect l="l" t="t" r="r" b="b"/>
              <a:pathLst>
                <a:path w="311150" h="483235">
                  <a:moveTo>
                    <a:pt x="0" y="483050"/>
                  </a:moveTo>
                  <a:lnTo>
                    <a:pt x="311108" y="483050"/>
                  </a:lnTo>
                </a:path>
                <a:path w="311150" h="483235">
                  <a:moveTo>
                    <a:pt x="0" y="0"/>
                  </a:moveTo>
                  <a:lnTo>
                    <a:pt x="311108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50659" y="3780207"/>
              <a:ext cx="384810" cy="1040130"/>
            </a:xfrm>
            <a:custGeom>
              <a:avLst/>
              <a:gdLst/>
              <a:ahLst/>
              <a:cxnLst/>
              <a:rect l="l" t="t" r="r" b="b"/>
              <a:pathLst>
                <a:path w="384809" h="1040129">
                  <a:moveTo>
                    <a:pt x="0" y="1039841"/>
                  </a:moveTo>
                  <a:lnTo>
                    <a:pt x="384791" y="1039841"/>
                  </a:lnTo>
                  <a:lnTo>
                    <a:pt x="384791" y="0"/>
                  </a:lnTo>
                  <a:lnTo>
                    <a:pt x="0" y="0"/>
                  </a:lnTo>
                  <a:lnTo>
                    <a:pt x="0" y="1039841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86930" y="2142857"/>
              <a:ext cx="2964180" cy="1441450"/>
            </a:xfrm>
            <a:custGeom>
              <a:avLst/>
              <a:gdLst/>
              <a:ahLst/>
              <a:cxnLst/>
              <a:rect l="l" t="t" r="r" b="b"/>
              <a:pathLst>
                <a:path w="2964179" h="1441450">
                  <a:moveTo>
                    <a:pt x="1948520" y="1440964"/>
                  </a:moveTo>
                  <a:lnTo>
                    <a:pt x="2963716" y="1440964"/>
                  </a:lnTo>
                </a:path>
                <a:path w="2964179" h="1441450">
                  <a:moveTo>
                    <a:pt x="0" y="966101"/>
                  </a:moveTo>
                  <a:lnTo>
                    <a:pt x="1563728" y="966101"/>
                  </a:lnTo>
                </a:path>
                <a:path w="2964179" h="1441450">
                  <a:moveTo>
                    <a:pt x="1948520" y="966101"/>
                  </a:moveTo>
                  <a:lnTo>
                    <a:pt x="2963716" y="966101"/>
                  </a:lnTo>
                </a:path>
                <a:path w="2964179" h="1441450">
                  <a:moveTo>
                    <a:pt x="0" y="483050"/>
                  </a:moveTo>
                  <a:lnTo>
                    <a:pt x="1563728" y="483050"/>
                  </a:lnTo>
                </a:path>
                <a:path w="2964179" h="1441450">
                  <a:moveTo>
                    <a:pt x="1948520" y="483050"/>
                  </a:moveTo>
                  <a:lnTo>
                    <a:pt x="2963716" y="483050"/>
                  </a:lnTo>
                </a:path>
                <a:path w="2964179" h="1441450">
                  <a:moveTo>
                    <a:pt x="0" y="0"/>
                  </a:moveTo>
                  <a:lnTo>
                    <a:pt x="1563728" y="0"/>
                  </a:lnTo>
                </a:path>
                <a:path w="2964179" h="1441450">
                  <a:moveTo>
                    <a:pt x="1948520" y="0"/>
                  </a:moveTo>
                  <a:lnTo>
                    <a:pt x="2963716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86930" y="1658442"/>
              <a:ext cx="3512820" cy="3175"/>
            </a:xfrm>
            <a:custGeom>
              <a:avLst/>
              <a:gdLst/>
              <a:ahLst/>
              <a:cxnLst/>
              <a:rect l="l" t="t" r="r" b="b"/>
              <a:pathLst>
                <a:path w="3512820" h="3175">
                  <a:moveTo>
                    <a:pt x="0" y="2729"/>
                  </a:moveTo>
                  <a:lnTo>
                    <a:pt x="3512249" y="2729"/>
                  </a:lnTo>
                </a:path>
                <a:path w="3512820" h="3175">
                  <a:moveTo>
                    <a:pt x="0" y="0"/>
                  </a:moveTo>
                  <a:lnTo>
                    <a:pt x="3512249" y="0"/>
                  </a:lnTo>
                </a:path>
              </a:pathLst>
            </a:custGeom>
            <a:ln w="3175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50659" y="1659806"/>
              <a:ext cx="384810" cy="2047239"/>
            </a:xfrm>
            <a:custGeom>
              <a:avLst/>
              <a:gdLst/>
              <a:ahLst/>
              <a:cxnLst/>
              <a:rect l="l" t="t" r="r" b="b"/>
              <a:pathLst>
                <a:path w="384809" h="2047239">
                  <a:moveTo>
                    <a:pt x="0" y="2046716"/>
                  </a:moveTo>
                  <a:lnTo>
                    <a:pt x="384791" y="2046716"/>
                  </a:lnTo>
                  <a:lnTo>
                    <a:pt x="384791" y="0"/>
                  </a:lnTo>
                  <a:lnTo>
                    <a:pt x="0" y="0"/>
                  </a:lnTo>
                  <a:lnTo>
                    <a:pt x="0" y="2046716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39539" y="5032918"/>
              <a:ext cx="311150" cy="0"/>
            </a:xfrm>
            <a:custGeom>
              <a:avLst/>
              <a:gdLst/>
              <a:ahLst/>
              <a:cxnLst/>
              <a:rect l="l" t="t" r="r" b="b"/>
              <a:pathLst>
                <a:path w="311150">
                  <a:moveTo>
                    <a:pt x="0" y="0"/>
                  </a:moveTo>
                  <a:lnTo>
                    <a:pt x="311108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546559" y="4738175"/>
              <a:ext cx="393065" cy="532765"/>
            </a:xfrm>
            <a:custGeom>
              <a:avLst/>
              <a:gdLst/>
              <a:ahLst/>
              <a:cxnLst/>
              <a:rect l="l" t="t" r="r" b="b"/>
              <a:pathLst>
                <a:path w="393065" h="532764">
                  <a:moveTo>
                    <a:pt x="0" y="532174"/>
                  </a:moveTo>
                  <a:lnTo>
                    <a:pt x="392979" y="532174"/>
                  </a:lnTo>
                  <a:lnTo>
                    <a:pt x="392979" y="0"/>
                  </a:lnTo>
                  <a:lnTo>
                    <a:pt x="0" y="0"/>
                  </a:lnTo>
                  <a:lnTo>
                    <a:pt x="0" y="532174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39539" y="4066871"/>
              <a:ext cx="311150" cy="483234"/>
            </a:xfrm>
            <a:custGeom>
              <a:avLst/>
              <a:gdLst/>
              <a:ahLst/>
              <a:cxnLst/>
              <a:rect l="l" t="t" r="r" b="b"/>
              <a:pathLst>
                <a:path w="311150" h="483235">
                  <a:moveTo>
                    <a:pt x="0" y="483050"/>
                  </a:moveTo>
                  <a:lnTo>
                    <a:pt x="311108" y="483050"/>
                  </a:lnTo>
                </a:path>
                <a:path w="311150" h="483235">
                  <a:moveTo>
                    <a:pt x="0" y="0"/>
                  </a:moveTo>
                  <a:lnTo>
                    <a:pt x="311108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46559" y="3723005"/>
              <a:ext cx="393065" cy="941705"/>
            </a:xfrm>
            <a:custGeom>
              <a:avLst/>
              <a:gdLst/>
              <a:ahLst/>
              <a:cxnLst/>
              <a:rect l="l" t="t" r="r" b="b"/>
              <a:pathLst>
                <a:path w="393065" h="941704">
                  <a:moveTo>
                    <a:pt x="0" y="941485"/>
                  </a:moveTo>
                  <a:lnTo>
                    <a:pt x="392979" y="941485"/>
                  </a:lnTo>
                  <a:lnTo>
                    <a:pt x="392979" y="0"/>
                  </a:lnTo>
                  <a:lnTo>
                    <a:pt x="0" y="0"/>
                  </a:lnTo>
                  <a:lnTo>
                    <a:pt x="0" y="941485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43626" y="5032918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554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250647" y="4664544"/>
              <a:ext cx="393065" cy="737235"/>
            </a:xfrm>
            <a:custGeom>
              <a:avLst/>
              <a:gdLst/>
              <a:ahLst/>
              <a:cxnLst/>
              <a:rect l="l" t="t" r="r" b="b"/>
              <a:pathLst>
                <a:path w="393065" h="737235">
                  <a:moveTo>
                    <a:pt x="0" y="736802"/>
                  </a:moveTo>
                  <a:lnTo>
                    <a:pt x="392979" y="736802"/>
                  </a:lnTo>
                  <a:lnTo>
                    <a:pt x="392979" y="0"/>
                  </a:lnTo>
                  <a:lnTo>
                    <a:pt x="0" y="0"/>
                  </a:lnTo>
                  <a:lnTo>
                    <a:pt x="0" y="736802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643626" y="2142857"/>
              <a:ext cx="155575" cy="2407285"/>
            </a:xfrm>
            <a:custGeom>
              <a:avLst/>
              <a:gdLst/>
              <a:ahLst/>
              <a:cxnLst/>
              <a:rect l="l" t="t" r="r" b="b"/>
              <a:pathLst>
                <a:path w="155575" h="2407285">
                  <a:moveTo>
                    <a:pt x="0" y="2407065"/>
                  </a:moveTo>
                  <a:lnTo>
                    <a:pt x="155554" y="2407065"/>
                  </a:lnTo>
                </a:path>
                <a:path w="155575" h="2407285">
                  <a:moveTo>
                    <a:pt x="0" y="1924014"/>
                  </a:moveTo>
                  <a:lnTo>
                    <a:pt x="155554" y="1924014"/>
                  </a:lnTo>
                </a:path>
                <a:path w="155575" h="2407285">
                  <a:moveTo>
                    <a:pt x="0" y="1440964"/>
                  </a:moveTo>
                  <a:lnTo>
                    <a:pt x="155554" y="1440964"/>
                  </a:lnTo>
                </a:path>
                <a:path w="155575" h="2407285">
                  <a:moveTo>
                    <a:pt x="0" y="966101"/>
                  </a:moveTo>
                  <a:lnTo>
                    <a:pt x="155554" y="966101"/>
                  </a:lnTo>
                </a:path>
                <a:path w="155575" h="2407285">
                  <a:moveTo>
                    <a:pt x="0" y="483050"/>
                  </a:moveTo>
                  <a:lnTo>
                    <a:pt x="155554" y="483050"/>
                  </a:lnTo>
                </a:path>
                <a:path w="155575" h="2407285">
                  <a:moveTo>
                    <a:pt x="0" y="0"/>
                  </a:moveTo>
                  <a:lnTo>
                    <a:pt x="155554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50647" y="1905425"/>
              <a:ext cx="393065" cy="2686050"/>
            </a:xfrm>
            <a:custGeom>
              <a:avLst/>
              <a:gdLst/>
              <a:ahLst/>
              <a:cxnLst/>
              <a:rect l="l" t="t" r="r" b="b"/>
              <a:pathLst>
                <a:path w="393065" h="2686050">
                  <a:moveTo>
                    <a:pt x="0" y="2685434"/>
                  </a:moveTo>
                  <a:lnTo>
                    <a:pt x="392979" y="2685434"/>
                  </a:lnTo>
                  <a:lnTo>
                    <a:pt x="392979" y="0"/>
                  </a:lnTo>
                  <a:lnTo>
                    <a:pt x="0" y="0"/>
                  </a:lnTo>
                  <a:lnTo>
                    <a:pt x="0" y="2685434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42484" y="1659806"/>
              <a:ext cx="3201670" cy="3742054"/>
            </a:xfrm>
            <a:custGeom>
              <a:avLst/>
              <a:gdLst/>
              <a:ahLst/>
              <a:cxnLst/>
              <a:rect l="l" t="t" r="r" b="b"/>
              <a:pathLst>
                <a:path w="3201670" h="3742054">
                  <a:moveTo>
                    <a:pt x="0" y="1506462"/>
                  </a:moveTo>
                  <a:lnTo>
                    <a:pt x="384791" y="1506462"/>
                  </a:lnTo>
                  <a:lnTo>
                    <a:pt x="384791" y="3307613"/>
                  </a:lnTo>
                  <a:lnTo>
                    <a:pt x="0" y="3307613"/>
                  </a:lnTo>
                  <a:lnTo>
                    <a:pt x="0" y="1506462"/>
                  </a:lnTo>
                  <a:close/>
                </a:path>
                <a:path w="3201670" h="3742054">
                  <a:moveTo>
                    <a:pt x="704087" y="1580148"/>
                  </a:moveTo>
                  <a:lnTo>
                    <a:pt x="1088879" y="1580148"/>
                  </a:lnTo>
                  <a:lnTo>
                    <a:pt x="1088879" y="3520482"/>
                  </a:lnTo>
                  <a:lnTo>
                    <a:pt x="704087" y="3520482"/>
                  </a:lnTo>
                  <a:lnTo>
                    <a:pt x="704087" y="1580148"/>
                  </a:lnTo>
                  <a:close/>
                </a:path>
                <a:path w="3201670" h="3742054">
                  <a:moveTo>
                    <a:pt x="1408174" y="0"/>
                  </a:moveTo>
                  <a:lnTo>
                    <a:pt x="1792966" y="0"/>
                  </a:lnTo>
                  <a:lnTo>
                    <a:pt x="1792966" y="3160241"/>
                  </a:lnTo>
                  <a:lnTo>
                    <a:pt x="1408174" y="3160241"/>
                  </a:lnTo>
                  <a:lnTo>
                    <a:pt x="1408174" y="0"/>
                  </a:lnTo>
                  <a:close/>
                </a:path>
                <a:path w="3201670" h="3742054">
                  <a:moveTo>
                    <a:pt x="2104075" y="2063198"/>
                  </a:moveTo>
                  <a:lnTo>
                    <a:pt x="2497054" y="2063198"/>
                  </a:lnTo>
                  <a:lnTo>
                    <a:pt x="2497054" y="3610543"/>
                  </a:lnTo>
                  <a:lnTo>
                    <a:pt x="2104075" y="3610543"/>
                  </a:lnTo>
                  <a:lnTo>
                    <a:pt x="2104075" y="2063198"/>
                  </a:lnTo>
                  <a:close/>
                </a:path>
                <a:path w="3201670" h="3742054">
                  <a:moveTo>
                    <a:pt x="2808162" y="245618"/>
                  </a:moveTo>
                  <a:lnTo>
                    <a:pt x="3201141" y="245618"/>
                  </a:lnTo>
                  <a:lnTo>
                    <a:pt x="3201141" y="3741539"/>
                  </a:lnTo>
                  <a:lnTo>
                    <a:pt x="2808162" y="3741539"/>
                  </a:lnTo>
                  <a:lnTo>
                    <a:pt x="2808162" y="245618"/>
                  </a:lnTo>
                  <a:close/>
                </a:path>
              </a:pathLst>
            </a:custGeom>
            <a:ln w="81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286930" y="1659806"/>
              <a:ext cx="3512820" cy="3889375"/>
            </a:xfrm>
            <a:custGeom>
              <a:avLst/>
              <a:gdLst/>
              <a:ahLst/>
              <a:cxnLst/>
              <a:rect l="l" t="t" r="r" b="b"/>
              <a:pathLst>
                <a:path w="3512820" h="3889375">
                  <a:moveTo>
                    <a:pt x="0" y="3856162"/>
                  </a:moveTo>
                  <a:lnTo>
                    <a:pt x="0" y="0"/>
                  </a:lnTo>
                </a:path>
                <a:path w="3512820" h="3889375">
                  <a:moveTo>
                    <a:pt x="0" y="3856162"/>
                  </a:moveTo>
                  <a:lnTo>
                    <a:pt x="3512249" y="3856162"/>
                  </a:lnTo>
                </a:path>
                <a:path w="3512820" h="3889375">
                  <a:moveTo>
                    <a:pt x="0" y="3856162"/>
                  </a:moveTo>
                  <a:lnTo>
                    <a:pt x="0" y="3888911"/>
                  </a:lnTo>
                </a:path>
                <a:path w="3512820" h="3889375">
                  <a:moveTo>
                    <a:pt x="704087" y="3856162"/>
                  </a:moveTo>
                  <a:lnTo>
                    <a:pt x="704087" y="3888911"/>
                  </a:lnTo>
                </a:path>
                <a:path w="3512820" h="3889375">
                  <a:moveTo>
                    <a:pt x="1399987" y="3856162"/>
                  </a:moveTo>
                  <a:lnTo>
                    <a:pt x="1399987" y="3888911"/>
                  </a:lnTo>
                </a:path>
                <a:path w="3512820" h="3889375">
                  <a:moveTo>
                    <a:pt x="2104075" y="3856162"/>
                  </a:moveTo>
                  <a:lnTo>
                    <a:pt x="2104075" y="3888911"/>
                  </a:lnTo>
                </a:path>
                <a:path w="3512820" h="3889375">
                  <a:moveTo>
                    <a:pt x="2808162" y="3856162"/>
                  </a:moveTo>
                  <a:lnTo>
                    <a:pt x="2808162" y="3888911"/>
                  </a:lnTo>
                </a:path>
                <a:path w="3512820" h="3889375">
                  <a:moveTo>
                    <a:pt x="3512249" y="3856162"/>
                  </a:moveTo>
                  <a:lnTo>
                    <a:pt x="3512249" y="3888911"/>
                  </a:lnTo>
                </a:path>
              </a:pathLst>
            </a:custGeom>
            <a:ln w="10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426110" y="4050389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417540" y="0"/>
                  </a:moveTo>
                  <a:lnTo>
                    <a:pt x="0" y="0"/>
                  </a:lnTo>
                  <a:lnTo>
                    <a:pt x="0" y="73684"/>
                  </a:lnTo>
                  <a:lnTo>
                    <a:pt x="417540" y="73684"/>
                  </a:lnTo>
                  <a:lnTo>
                    <a:pt x="417540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26110" y="4050389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0" y="73684"/>
                  </a:moveTo>
                  <a:lnTo>
                    <a:pt x="417540" y="73684"/>
                  </a:lnTo>
                  <a:lnTo>
                    <a:pt x="417540" y="0"/>
                  </a:lnTo>
                  <a:lnTo>
                    <a:pt x="0" y="0"/>
                  </a:lnTo>
                  <a:lnTo>
                    <a:pt x="0" y="73684"/>
                  </a:lnTo>
                  <a:close/>
                </a:path>
              </a:pathLst>
            </a:custGeom>
            <a:ln w="10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30198" y="4296008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417540" y="0"/>
                  </a:moveTo>
                  <a:lnTo>
                    <a:pt x="0" y="0"/>
                  </a:lnTo>
                  <a:lnTo>
                    <a:pt x="0" y="73684"/>
                  </a:lnTo>
                  <a:lnTo>
                    <a:pt x="417540" y="73684"/>
                  </a:lnTo>
                  <a:lnTo>
                    <a:pt x="417540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130198" y="4296008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0" y="73684"/>
                  </a:moveTo>
                  <a:lnTo>
                    <a:pt x="417540" y="73684"/>
                  </a:lnTo>
                  <a:lnTo>
                    <a:pt x="417540" y="0"/>
                  </a:lnTo>
                  <a:lnTo>
                    <a:pt x="0" y="0"/>
                  </a:lnTo>
                  <a:lnTo>
                    <a:pt x="0" y="73684"/>
                  </a:lnTo>
                  <a:close/>
                </a:path>
              </a:pathLst>
            </a:custGeom>
            <a:ln w="10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26098" y="3706522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417540" y="0"/>
                  </a:moveTo>
                  <a:lnTo>
                    <a:pt x="0" y="0"/>
                  </a:lnTo>
                  <a:lnTo>
                    <a:pt x="0" y="73684"/>
                  </a:lnTo>
                  <a:lnTo>
                    <a:pt x="417540" y="73684"/>
                  </a:lnTo>
                  <a:lnTo>
                    <a:pt x="417540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826098" y="3706522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0" y="73684"/>
                  </a:moveTo>
                  <a:lnTo>
                    <a:pt x="417540" y="73684"/>
                  </a:lnTo>
                  <a:lnTo>
                    <a:pt x="417540" y="0"/>
                  </a:lnTo>
                  <a:lnTo>
                    <a:pt x="0" y="0"/>
                  </a:lnTo>
                  <a:lnTo>
                    <a:pt x="0" y="73684"/>
                  </a:lnTo>
                  <a:close/>
                </a:path>
              </a:pathLst>
            </a:custGeom>
            <a:ln w="10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30185" y="4664491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417540" y="0"/>
                  </a:moveTo>
                  <a:lnTo>
                    <a:pt x="0" y="0"/>
                  </a:lnTo>
                  <a:lnTo>
                    <a:pt x="0" y="73684"/>
                  </a:lnTo>
                  <a:lnTo>
                    <a:pt x="417540" y="73684"/>
                  </a:lnTo>
                  <a:lnTo>
                    <a:pt x="417540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30185" y="4664491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0" y="73684"/>
                  </a:moveTo>
                  <a:lnTo>
                    <a:pt x="417540" y="73684"/>
                  </a:lnTo>
                  <a:lnTo>
                    <a:pt x="417540" y="0"/>
                  </a:lnTo>
                  <a:lnTo>
                    <a:pt x="0" y="0"/>
                  </a:lnTo>
                  <a:lnTo>
                    <a:pt x="0" y="73684"/>
                  </a:lnTo>
                  <a:close/>
                </a:path>
              </a:pathLst>
            </a:custGeom>
            <a:ln w="10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234273" y="4590859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417540" y="0"/>
                  </a:moveTo>
                  <a:lnTo>
                    <a:pt x="0" y="0"/>
                  </a:lnTo>
                  <a:lnTo>
                    <a:pt x="0" y="73684"/>
                  </a:lnTo>
                  <a:lnTo>
                    <a:pt x="417540" y="73684"/>
                  </a:lnTo>
                  <a:lnTo>
                    <a:pt x="417540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234273" y="4590859"/>
              <a:ext cx="417830" cy="74295"/>
            </a:xfrm>
            <a:custGeom>
              <a:avLst/>
              <a:gdLst/>
              <a:ahLst/>
              <a:cxnLst/>
              <a:rect l="l" t="t" r="r" b="b"/>
              <a:pathLst>
                <a:path w="417829" h="74295">
                  <a:moveTo>
                    <a:pt x="0" y="73684"/>
                  </a:moveTo>
                  <a:lnTo>
                    <a:pt x="417540" y="73684"/>
                  </a:lnTo>
                  <a:lnTo>
                    <a:pt x="417540" y="0"/>
                  </a:lnTo>
                  <a:lnTo>
                    <a:pt x="0" y="0"/>
                  </a:lnTo>
                  <a:lnTo>
                    <a:pt x="0" y="73684"/>
                  </a:lnTo>
                  <a:close/>
                </a:path>
              </a:pathLst>
            </a:custGeom>
            <a:ln w="10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69384" y="3702537"/>
              <a:ext cx="139071" cy="13907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73471" y="4431206"/>
              <a:ext cx="139071" cy="13918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69371" y="4447581"/>
              <a:ext cx="139071" cy="13918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73459" y="4594952"/>
              <a:ext cx="139071" cy="13912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77546" y="4766831"/>
              <a:ext cx="139071" cy="139183"/>
            </a:xfrm>
            <a:prstGeom prst="rect">
              <a:avLst/>
            </a:prstGeom>
          </p:spPr>
        </p:pic>
      </p:grpSp>
      <p:sp>
        <p:nvSpPr>
          <p:cNvPr id="104" name="object 104"/>
          <p:cNvSpPr txBox="1"/>
          <p:nvPr/>
        </p:nvSpPr>
        <p:spPr>
          <a:xfrm>
            <a:off x="7010548" y="4117979"/>
            <a:ext cx="27686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16.8x</a:t>
            </a:r>
            <a:endParaRPr sz="7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24133" y="4135227"/>
            <a:ext cx="27749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14.8x</a:t>
            </a:r>
            <a:endParaRPr sz="7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429639" y="3494107"/>
            <a:ext cx="27749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19.6x</a:t>
            </a:r>
            <a:endParaRPr sz="7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130452" y="4773507"/>
            <a:ext cx="276225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11.7x</a:t>
            </a:r>
            <a:endParaRPr sz="7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826897" y="4388705"/>
            <a:ext cx="27686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12.3x</a:t>
            </a:r>
            <a:endParaRPr sz="7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014041" y="3583949"/>
            <a:ext cx="27686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19.5x</a:t>
            </a:r>
            <a:endParaRPr sz="7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697935" y="4572428"/>
            <a:ext cx="27749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13.5x</a:t>
            </a:r>
            <a:endParaRPr sz="7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424182" y="4291276"/>
            <a:ext cx="277495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13.3x</a:t>
            </a:r>
            <a:endParaRPr sz="7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125758" y="4434062"/>
            <a:ext cx="276225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12.0x</a:t>
            </a:r>
            <a:endParaRPr sz="7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847639" y="4903141"/>
            <a:ext cx="27749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10.7x</a:t>
            </a:r>
            <a:endParaRPr sz="7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90170" y="5439135"/>
            <a:ext cx="13462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5x</a:t>
            </a:r>
            <a:endParaRPr sz="8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590170" y="4956357"/>
            <a:ext cx="13462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25" dirty="0">
                <a:latin typeface="Arial"/>
                <a:cs typeface="Arial"/>
              </a:rPr>
              <a:t>9x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529368" y="4473361"/>
            <a:ext cx="201295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25" dirty="0">
                <a:latin typeface="Arial"/>
                <a:cs typeface="Arial"/>
              </a:rPr>
              <a:t>13x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529367" y="3989710"/>
            <a:ext cx="20193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17x</a:t>
            </a:r>
            <a:endParaRPr sz="8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529367" y="3506660"/>
            <a:ext cx="20193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21x</a:t>
            </a:r>
            <a:endParaRPr sz="8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529367" y="3023609"/>
            <a:ext cx="20193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25x</a:t>
            </a:r>
            <a:endParaRPr sz="8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529367" y="2540559"/>
            <a:ext cx="20193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29x</a:t>
            </a:r>
            <a:endParaRPr sz="8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529367" y="2057508"/>
            <a:ext cx="20193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33x</a:t>
            </a:r>
            <a:endParaRPr sz="8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42068" y="1597513"/>
            <a:ext cx="17589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9"/>
              </a:lnSpc>
            </a:pPr>
            <a:r>
              <a:rPr sz="800" spc="-25" dirty="0">
                <a:latin typeface="Arial"/>
                <a:cs typeface="Arial"/>
              </a:rPr>
              <a:t>37x</a:t>
            </a:r>
            <a:endParaRPr sz="8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045481" y="5569313"/>
            <a:ext cx="235585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0" dirty="0">
                <a:latin typeface="Arial"/>
                <a:cs typeface="Arial"/>
              </a:rPr>
              <a:t>U.S.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679704" y="5569313"/>
            <a:ext cx="37973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Arial"/>
                <a:cs typeface="Arial"/>
              </a:rPr>
              <a:t>Europe</a:t>
            </a:r>
            <a:endParaRPr sz="8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411082" y="5569313"/>
            <a:ext cx="321945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Arial"/>
                <a:cs typeface="Arial"/>
              </a:rPr>
              <a:t>Japan</a:t>
            </a:r>
            <a:endParaRPr sz="8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181975" y="5569313"/>
            <a:ext cx="19050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EM</a:t>
            </a:r>
            <a:endParaRPr sz="8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825478" y="5569313"/>
            <a:ext cx="30607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Arial"/>
                <a:cs typeface="Arial"/>
              </a:rPr>
              <a:t>China</a:t>
            </a:r>
            <a:endParaRPr sz="8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053340" y="2152482"/>
            <a:ext cx="3778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0092F8"/>
                </a:solidFill>
                <a:latin typeface="Arial"/>
                <a:cs typeface="Arial"/>
              </a:rPr>
              <a:t>Current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6909175" y="2167419"/>
            <a:ext cx="139700" cy="360680"/>
            <a:chOff x="5385175" y="2167419"/>
            <a:chExt cx="139700" cy="360680"/>
          </a:xfrm>
        </p:grpSpPr>
        <p:sp>
          <p:nvSpPr>
            <p:cNvPr id="130" name="object 130"/>
            <p:cNvSpPr/>
            <p:nvPr/>
          </p:nvSpPr>
          <p:spPr>
            <a:xfrm>
              <a:off x="5385175" y="2167419"/>
              <a:ext cx="131445" cy="139700"/>
            </a:xfrm>
            <a:custGeom>
              <a:avLst/>
              <a:gdLst/>
              <a:ahLst/>
              <a:cxnLst/>
              <a:rect l="l" t="t" r="r" b="b"/>
              <a:pathLst>
                <a:path w="131445" h="139700">
                  <a:moveTo>
                    <a:pt x="65496" y="0"/>
                  </a:moveTo>
                  <a:lnTo>
                    <a:pt x="0" y="69537"/>
                  </a:lnTo>
                  <a:lnTo>
                    <a:pt x="65496" y="139184"/>
                  </a:lnTo>
                  <a:lnTo>
                    <a:pt x="130993" y="69537"/>
                  </a:lnTo>
                  <a:lnTo>
                    <a:pt x="65496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393362" y="2396663"/>
              <a:ext cx="131445" cy="131445"/>
            </a:xfrm>
            <a:custGeom>
              <a:avLst/>
              <a:gdLst/>
              <a:ahLst/>
              <a:cxnLst/>
              <a:rect l="l" t="t" r="r" b="b"/>
              <a:pathLst>
                <a:path w="131445" h="131444">
                  <a:moveTo>
                    <a:pt x="130993" y="0"/>
                  </a:moveTo>
                  <a:lnTo>
                    <a:pt x="0" y="0"/>
                  </a:lnTo>
                  <a:lnTo>
                    <a:pt x="0" y="130996"/>
                  </a:lnTo>
                  <a:lnTo>
                    <a:pt x="130993" y="130996"/>
                  </a:lnTo>
                  <a:lnTo>
                    <a:pt x="130993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7070040" y="2364042"/>
            <a:ext cx="66167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dirty="0">
                <a:solidFill>
                  <a:srgbClr val="555A5D"/>
                </a:solidFill>
                <a:latin typeface="Arial"/>
                <a:cs typeface="Arial"/>
              </a:rPr>
              <a:t>25-year</a:t>
            </a:r>
            <a:r>
              <a:rPr sz="750" b="1" spc="3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555A5D"/>
                </a:solidFill>
                <a:latin typeface="Arial"/>
                <a:cs typeface="Arial"/>
              </a:rPr>
              <a:t>range</a:t>
            </a:r>
            <a:endParaRPr sz="7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052794" y="2626253"/>
            <a:ext cx="7766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dirty="0">
                <a:solidFill>
                  <a:srgbClr val="6E44BA"/>
                </a:solidFill>
                <a:latin typeface="Arial"/>
                <a:cs typeface="Arial"/>
              </a:rPr>
              <a:t>25-year</a:t>
            </a:r>
            <a:r>
              <a:rPr sz="750" b="1" spc="95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6E44BA"/>
                </a:solidFill>
                <a:latin typeface="Arial"/>
                <a:cs typeface="Arial"/>
              </a:rPr>
              <a:t>average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6503861" y="1581973"/>
            <a:ext cx="544830" cy="1199515"/>
            <a:chOff x="4979861" y="1581972"/>
            <a:chExt cx="544830" cy="1199515"/>
          </a:xfrm>
        </p:grpSpPr>
        <p:sp>
          <p:nvSpPr>
            <p:cNvPr id="135" name="object 135"/>
            <p:cNvSpPr/>
            <p:nvPr/>
          </p:nvSpPr>
          <p:spPr>
            <a:xfrm>
              <a:off x="5393362" y="2650469"/>
              <a:ext cx="131445" cy="131445"/>
            </a:xfrm>
            <a:custGeom>
              <a:avLst/>
              <a:gdLst/>
              <a:ahLst/>
              <a:cxnLst/>
              <a:rect l="l" t="t" r="r" b="b"/>
              <a:pathLst>
                <a:path w="131445" h="131444">
                  <a:moveTo>
                    <a:pt x="130993" y="0"/>
                  </a:moveTo>
                  <a:lnTo>
                    <a:pt x="0" y="0"/>
                  </a:lnTo>
                  <a:lnTo>
                    <a:pt x="0" y="130996"/>
                  </a:lnTo>
                  <a:lnTo>
                    <a:pt x="130993" y="130996"/>
                  </a:lnTo>
                  <a:lnTo>
                    <a:pt x="130993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979861" y="1581972"/>
              <a:ext cx="262255" cy="188595"/>
            </a:xfrm>
            <a:custGeom>
              <a:avLst/>
              <a:gdLst/>
              <a:ahLst/>
              <a:cxnLst/>
              <a:rect l="l" t="t" r="r" b="b"/>
              <a:pathLst>
                <a:path w="262254" h="188594">
                  <a:moveTo>
                    <a:pt x="261986" y="0"/>
                  </a:moveTo>
                  <a:lnTo>
                    <a:pt x="0" y="0"/>
                  </a:lnTo>
                  <a:lnTo>
                    <a:pt x="0" y="188307"/>
                  </a:lnTo>
                  <a:lnTo>
                    <a:pt x="261986" y="188307"/>
                  </a:lnTo>
                  <a:lnTo>
                    <a:pt x="261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6527730" y="1571510"/>
            <a:ext cx="19177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49x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6742706" y="1727162"/>
            <a:ext cx="2154555" cy="290195"/>
            <a:chOff x="5218705" y="1727161"/>
            <a:chExt cx="2154555" cy="290195"/>
          </a:xfrm>
        </p:grpSpPr>
        <p:sp>
          <p:nvSpPr>
            <p:cNvPr id="139" name="object 139"/>
            <p:cNvSpPr/>
            <p:nvPr/>
          </p:nvSpPr>
          <p:spPr>
            <a:xfrm>
              <a:off x="6795860" y="1727161"/>
              <a:ext cx="577850" cy="290195"/>
            </a:xfrm>
            <a:custGeom>
              <a:avLst/>
              <a:gdLst/>
              <a:ahLst/>
              <a:cxnLst/>
              <a:rect l="l" t="t" r="r" b="b"/>
              <a:pathLst>
                <a:path w="577850" h="290194">
                  <a:moveTo>
                    <a:pt x="563160" y="62005"/>
                  </a:moveTo>
                  <a:lnTo>
                    <a:pt x="21395" y="248675"/>
                  </a:lnTo>
                  <a:lnTo>
                    <a:pt x="35695" y="290048"/>
                  </a:lnTo>
                  <a:lnTo>
                    <a:pt x="577351" y="103487"/>
                  </a:lnTo>
                  <a:lnTo>
                    <a:pt x="563160" y="62005"/>
                  </a:lnTo>
                  <a:close/>
                </a:path>
                <a:path w="577850" h="290194">
                  <a:moveTo>
                    <a:pt x="541765" y="0"/>
                  </a:moveTo>
                  <a:lnTo>
                    <a:pt x="0" y="186561"/>
                  </a:lnTo>
                  <a:lnTo>
                    <a:pt x="14300" y="227934"/>
                  </a:lnTo>
                  <a:lnTo>
                    <a:pt x="555956" y="41373"/>
                  </a:lnTo>
                  <a:lnTo>
                    <a:pt x="5417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221434" y="1790803"/>
              <a:ext cx="133985" cy="113030"/>
            </a:xfrm>
            <a:custGeom>
              <a:avLst/>
              <a:gdLst/>
              <a:ahLst/>
              <a:cxnLst/>
              <a:rect l="l" t="t" r="r" b="b"/>
              <a:pathLst>
                <a:path w="133985" h="113030">
                  <a:moveTo>
                    <a:pt x="0" y="55236"/>
                  </a:moveTo>
                  <a:lnTo>
                    <a:pt x="108942" y="0"/>
                  </a:lnTo>
                </a:path>
                <a:path w="133985" h="113030">
                  <a:moveTo>
                    <a:pt x="24561" y="112548"/>
                  </a:moveTo>
                  <a:lnTo>
                    <a:pt x="133503" y="57311"/>
                  </a:lnTo>
                </a:path>
              </a:pathLst>
            </a:custGeom>
            <a:ln w="54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2646133" y="1654091"/>
            <a:ext cx="3581400" cy="3876040"/>
            <a:chOff x="1122133" y="1654091"/>
            <a:chExt cx="3581400" cy="3876040"/>
          </a:xfrm>
        </p:grpSpPr>
        <p:sp>
          <p:nvSpPr>
            <p:cNvPr id="142" name="object 142"/>
            <p:cNvSpPr/>
            <p:nvPr/>
          </p:nvSpPr>
          <p:spPr>
            <a:xfrm>
              <a:off x="1127848" y="5139352"/>
              <a:ext cx="3569970" cy="384810"/>
            </a:xfrm>
            <a:custGeom>
              <a:avLst/>
              <a:gdLst/>
              <a:ahLst/>
              <a:cxnLst/>
              <a:rect l="l" t="t" r="r" b="b"/>
              <a:pathLst>
                <a:path w="3569970" h="384810">
                  <a:moveTo>
                    <a:pt x="0" y="384802"/>
                  </a:moveTo>
                  <a:lnTo>
                    <a:pt x="3569613" y="384802"/>
                  </a:lnTo>
                </a:path>
                <a:path w="3569970" h="384810">
                  <a:moveTo>
                    <a:pt x="0" y="0"/>
                  </a:moveTo>
                  <a:lnTo>
                    <a:pt x="3569613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127848" y="4369801"/>
              <a:ext cx="2943860" cy="384810"/>
            </a:xfrm>
            <a:custGeom>
              <a:avLst/>
              <a:gdLst/>
              <a:ahLst/>
              <a:cxnLst/>
              <a:rect l="l" t="t" r="r" b="b"/>
              <a:pathLst>
                <a:path w="2943860" h="384810">
                  <a:moveTo>
                    <a:pt x="0" y="384748"/>
                  </a:moveTo>
                  <a:lnTo>
                    <a:pt x="2230974" y="384748"/>
                  </a:lnTo>
                </a:path>
                <a:path w="2943860" h="384810">
                  <a:moveTo>
                    <a:pt x="2411089" y="384748"/>
                  </a:moveTo>
                  <a:lnTo>
                    <a:pt x="2943249" y="384748"/>
                  </a:lnTo>
                </a:path>
                <a:path w="2943860" h="384810">
                  <a:moveTo>
                    <a:pt x="0" y="0"/>
                  </a:moveTo>
                  <a:lnTo>
                    <a:pt x="85964" y="0"/>
                  </a:lnTo>
                </a:path>
                <a:path w="2943860" h="384810">
                  <a:moveTo>
                    <a:pt x="266079" y="0"/>
                  </a:moveTo>
                  <a:lnTo>
                    <a:pt x="2230974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13802" y="3825303"/>
              <a:ext cx="1605280" cy="655320"/>
            </a:xfrm>
            <a:custGeom>
              <a:avLst/>
              <a:gdLst/>
              <a:ahLst/>
              <a:cxnLst/>
              <a:rect l="l" t="t" r="r" b="b"/>
              <a:pathLst>
                <a:path w="1605280" h="655320">
                  <a:moveTo>
                    <a:pt x="180124" y="155549"/>
                  </a:moveTo>
                  <a:lnTo>
                    <a:pt x="0" y="155549"/>
                  </a:lnTo>
                  <a:lnTo>
                    <a:pt x="0" y="654977"/>
                  </a:lnTo>
                  <a:lnTo>
                    <a:pt x="180124" y="654977"/>
                  </a:lnTo>
                  <a:lnTo>
                    <a:pt x="180124" y="155549"/>
                  </a:lnTo>
                  <a:close/>
                </a:path>
                <a:path w="1605280" h="655320">
                  <a:moveTo>
                    <a:pt x="892390" y="0"/>
                  </a:moveTo>
                  <a:lnTo>
                    <a:pt x="720471" y="0"/>
                  </a:lnTo>
                  <a:lnTo>
                    <a:pt x="720471" y="155549"/>
                  </a:lnTo>
                  <a:lnTo>
                    <a:pt x="892390" y="155549"/>
                  </a:lnTo>
                  <a:lnTo>
                    <a:pt x="892390" y="0"/>
                  </a:lnTo>
                  <a:close/>
                </a:path>
                <a:path w="1605280" h="655320">
                  <a:moveTo>
                    <a:pt x="1604670" y="155549"/>
                  </a:moveTo>
                  <a:lnTo>
                    <a:pt x="1432737" y="155549"/>
                  </a:lnTo>
                  <a:lnTo>
                    <a:pt x="1432737" y="270179"/>
                  </a:lnTo>
                  <a:lnTo>
                    <a:pt x="1604670" y="270179"/>
                  </a:lnTo>
                  <a:lnTo>
                    <a:pt x="1604670" y="155549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538938" y="4369801"/>
              <a:ext cx="532765" cy="0"/>
            </a:xfrm>
            <a:custGeom>
              <a:avLst/>
              <a:gdLst/>
              <a:ahLst/>
              <a:cxnLst/>
              <a:rect l="l" t="t" r="r" b="b"/>
              <a:pathLst>
                <a:path w="532764">
                  <a:moveTo>
                    <a:pt x="0" y="0"/>
                  </a:moveTo>
                  <a:lnTo>
                    <a:pt x="532159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358822" y="3980850"/>
              <a:ext cx="180340" cy="1007110"/>
            </a:xfrm>
            <a:custGeom>
              <a:avLst/>
              <a:gdLst/>
              <a:ahLst/>
              <a:cxnLst/>
              <a:rect l="l" t="t" r="r" b="b"/>
              <a:pathLst>
                <a:path w="180339" h="1007110">
                  <a:moveTo>
                    <a:pt x="180115" y="0"/>
                  </a:moveTo>
                  <a:lnTo>
                    <a:pt x="0" y="0"/>
                  </a:lnTo>
                  <a:lnTo>
                    <a:pt x="0" y="1007037"/>
                  </a:lnTo>
                  <a:lnTo>
                    <a:pt x="180115" y="1007037"/>
                  </a:lnTo>
                  <a:lnTo>
                    <a:pt x="18011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51212" y="4369801"/>
              <a:ext cx="446405" cy="384810"/>
            </a:xfrm>
            <a:custGeom>
              <a:avLst/>
              <a:gdLst/>
              <a:ahLst/>
              <a:cxnLst/>
              <a:rect l="l" t="t" r="r" b="b"/>
              <a:pathLst>
                <a:path w="446404" h="384810">
                  <a:moveTo>
                    <a:pt x="0" y="384748"/>
                  </a:moveTo>
                  <a:lnTo>
                    <a:pt x="446249" y="384748"/>
                  </a:lnTo>
                </a:path>
                <a:path w="446404" h="384810">
                  <a:moveTo>
                    <a:pt x="0" y="0"/>
                  </a:moveTo>
                  <a:lnTo>
                    <a:pt x="446249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071097" y="3980850"/>
              <a:ext cx="180340" cy="1122045"/>
            </a:xfrm>
            <a:custGeom>
              <a:avLst/>
              <a:gdLst/>
              <a:ahLst/>
              <a:cxnLst/>
              <a:rect l="l" t="t" r="r" b="b"/>
              <a:pathLst>
                <a:path w="180339" h="1122045">
                  <a:moveTo>
                    <a:pt x="180115" y="0"/>
                  </a:moveTo>
                  <a:lnTo>
                    <a:pt x="0" y="0"/>
                  </a:lnTo>
                  <a:lnTo>
                    <a:pt x="0" y="1121659"/>
                  </a:lnTo>
                  <a:lnTo>
                    <a:pt x="180115" y="1121659"/>
                  </a:lnTo>
                  <a:lnTo>
                    <a:pt x="18011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27848" y="2044609"/>
              <a:ext cx="1691005" cy="1547495"/>
            </a:xfrm>
            <a:custGeom>
              <a:avLst/>
              <a:gdLst/>
              <a:ahLst/>
              <a:cxnLst/>
              <a:rect l="l" t="t" r="r" b="b"/>
              <a:pathLst>
                <a:path w="1691005" h="1547495">
                  <a:moveTo>
                    <a:pt x="0" y="1547399"/>
                  </a:moveTo>
                  <a:lnTo>
                    <a:pt x="266079" y="1547399"/>
                  </a:lnTo>
                </a:path>
                <a:path w="1691005" h="1547495">
                  <a:moveTo>
                    <a:pt x="446194" y="1547399"/>
                  </a:moveTo>
                  <a:lnTo>
                    <a:pt x="978353" y="1547399"/>
                  </a:lnTo>
                </a:path>
                <a:path w="1691005" h="1547495">
                  <a:moveTo>
                    <a:pt x="0" y="1162596"/>
                  </a:moveTo>
                  <a:lnTo>
                    <a:pt x="266079" y="1162596"/>
                  </a:lnTo>
                </a:path>
                <a:path w="1691005" h="1547495">
                  <a:moveTo>
                    <a:pt x="446194" y="1162596"/>
                  </a:moveTo>
                  <a:lnTo>
                    <a:pt x="1690628" y="1162596"/>
                  </a:lnTo>
                </a:path>
                <a:path w="1691005" h="1547495">
                  <a:moveTo>
                    <a:pt x="0" y="777793"/>
                  </a:moveTo>
                  <a:lnTo>
                    <a:pt x="266079" y="777793"/>
                  </a:lnTo>
                </a:path>
                <a:path w="1691005" h="1547495">
                  <a:moveTo>
                    <a:pt x="446194" y="777793"/>
                  </a:moveTo>
                  <a:lnTo>
                    <a:pt x="1690628" y="777793"/>
                  </a:lnTo>
                </a:path>
                <a:path w="1691005" h="1547495">
                  <a:moveTo>
                    <a:pt x="0" y="392990"/>
                  </a:moveTo>
                  <a:lnTo>
                    <a:pt x="266079" y="392990"/>
                  </a:lnTo>
                </a:path>
                <a:path w="1691005" h="1547495">
                  <a:moveTo>
                    <a:pt x="446194" y="392990"/>
                  </a:moveTo>
                  <a:lnTo>
                    <a:pt x="1690628" y="392990"/>
                  </a:lnTo>
                </a:path>
                <a:path w="1691005" h="1547495">
                  <a:moveTo>
                    <a:pt x="0" y="0"/>
                  </a:moveTo>
                  <a:lnTo>
                    <a:pt x="1690628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393926" y="2048649"/>
              <a:ext cx="892810" cy="1932305"/>
            </a:xfrm>
            <a:custGeom>
              <a:avLst/>
              <a:gdLst/>
              <a:ahLst/>
              <a:cxnLst/>
              <a:rect l="l" t="t" r="r" b="b"/>
              <a:pathLst>
                <a:path w="892810" h="1932304">
                  <a:moveTo>
                    <a:pt x="180111" y="0"/>
                  </a:moveTo>
                  <a:lnTo>
                    <a:pt x="0" y="0"/>
                  </a:lnTo>
                  <a:lnTo>
                    <a:pt x="0" y="1932203"/>
                  </a:lnTo>
                  <a:lnTo>
                    <a:pt x="180111" y="1932203"/>
                  </a:lnTo>
                  <a:lnTo>
                    <a:pt x="180111" y="0"/>
                  </a:lnTo>
                  <a:close/>
                </a:path>
                <a:path w="892810" h="1932304">
                  <a:moveTo>
                    <a:pt x="892390" y="1309966"/>
                  </a:moveTo>
                  <a:lnTo>
                    <a:pt x="712266" y="1309966"/>
                  </a:lnTo>
                  <a:lnTo>
                    <a:pt x="712266" y="1932203"/>
                  </a:lnTo>
                  <a:lnTo>
                    <a:pt x="892390" y="1932203"/>
                  </a:lnTo>
                  <a:lnTo>
                    <a:pt x="892390" y="1309966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466432" y="2044609"/>
              <a:ext cx="1072515" cy="1547495"/>
            </a:xfrm>
            <a:custGeom>
              <a:avLst/>
              <a:gdLst/>
              <a:ahLst/>
              <a:cxnLst/>
              <a:rect l="l" t="t" r="r" b="b"/>
              <a:pathLst>
                <a:path w="1072514" h="1547495">
                  <a:moveTo>
                    <a:pt x="0" y="1547399"/>
                  </a:moveTo>
                  <a:lnTo>
                    <a:pt x="352043" y="1547399"/>
                  </a:lnTo>
                </a:path>
                <a:path w="1072514" h="1547495">
                  <a:moveTo>
                    <a:pt x="532159" y="1547399"/>
                  </a:moveTo>
                  <a:lnTo>
                    <a:pt x="1072505" y="1547399"/>
                  </a:lnTo>
                </a:path>
                <a:path w="1072514" h="1547495">
                  <a:moveTo>
                    <a:pt x="532159" y="1162596"/>
                  </a:moveTo>
                  <a:lnTo>
                    <a:pt x="1072505" y="1162596"/>
                  </a:lnTo>
                </a:path>
                <a:path w="1072514" h="1547495">
                  <a:moveTo>
                    <a:pt x="532159" y="777793"/>
                  </a:moveTo>
                  <a:lnTo>
                    <a:pt x="1072505" y="777793"/>
                  </a:lnTo>
                </a:path>
                <a:path w="1072514" h="1547495">
                  <a:moveTo>
                    <a:pt x="532159" y="392990"/>
                  </a:moveTo>
                  <a:lnTo>
                    <a:pt x="1072505" y="392990"/>
                  </a:lnTo>
                </a:path>
                <a:path w="1072514" h="1547495">
                  <a:moveTo>
                    <a:pt x="532159" y="0"/>
                  </a:moveTo>
                  <a:lnTo>
                    <a:pt x="1072505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18476" y="1852153"/>
              <a:ext cx="180340" cy="2129155"/>
            </a:xfrm>
            <a:custGeom>
              <a:avLst/>
              <a:gdLst/>
              <a:ahLst/>
              <a:cxnLst/>
              <a:rect l="l" t="t" r="r" b="b"/>
              <a:pathLst>
                <a:path w="180339" h="2129154">
                  <a:moveTo>
                    <a:pt x="180115" y="0"/>
                  </a:moveTo>
                  <a:lnTo>
                    <a:pt x="0" y="0"/>
                  </a:lnTo>
                  <a:lnTo>
                    <a:pt x="0" y="2128697"/>
                  </a:lnTo>
                  <a:lnTo>
                    <a:pt x="180115" y="2128697"/>
                  </a:lnTo>
                  <a:lnTo>
                    <a:pt x="180115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710866" y="2044609"/>
              <a:ext cx="986790" cy="1547495"/>
            </a:xfrm>
            <a:custGeom>
              <a:avLst/>
              <a:gdLst/>
              <a:ahLst/>
              <a:cxnLst/>
              <a:rect l="l" t="t" r="r" b="b"/>
              <a:pathLst>
                <a:path w="986789" h="1547495">
                  <a:moveTo>
                    <a:pt x="0" y="1547399"/>
                  </a:moveTo>
                  <a:lnTo>
                    <a:pt x="540346" y="1547399"/>
                  </a:lnTo>
                </a:path>
                <a:path w="986789" h="1547495">
                  <a:moveTo>
                    <a:pt x="0" y="1162596"/>
                  </a:moveTo>
                  <a:lnTo>
                    <a:pt x="540346" y="1162596"/>
                  </a:lnTo>
                </a:path>
                <a:path w="986789" h="1547495">
                  <a:moveTo>
                    <a:pt x="0" y="777793"/>
                  </a:moveTo>
                  <a:lnTo>
                    <a:pt x="986595" y="777793"/>
                  </a:lnTo>
                </a:path>
                <a:path w="986789" h="1547495">
                  <a:moveTo>
                    <a:pt x="0" y="392990"/>
                  </a:moveTo>
                  <a:lnTo>
                    <a:pt x="986595" y="392990"/>
                  </a:lnTo>
                </a:path>
                <a:path w="986789" h="1547495">
                  <a:moveTo>
                    <a:pt x="0" y="0"/>
                  </a:moveTo>
                  <a:lnTo>
                    <a:pt x="986595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538938" y="1663845"/>
              <a:ext cx="172085" cy="2317115"/>
            </a:xfrm>
            <a:custGeom>
              <a:avLst/>
              <a:gdLst/>
              <a:ahLst/>
              <a:cxnLst/>
              <a:rect l="l" t="t" r="r" b="b"/>
              <a:pathLst>
                <a:path w="172085" h="2317115">
                  <a:moveTo>
                    <a:pt x="171928" y="0"/>
                  </a:moveTo>
                  <a:lnTo>
                    <a:pt x="0" y="0"/>
                  </a:lnTo>
                  <a:lnTo>
                    <a:pt x="0" y="2317004"/>
                  </a:lnTo>
                  <a:lnTo>
                    <a:pt x="171928" y="2317004"/>
                  </a:lnTo>
                  <a:lnTo>
                    <a:pt x="171928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23141" y="3207205"/>
              <a:ext cx="274320" cy="384810"/>
            </a:xfrm>
            <a:custGeom>
              <a:avLst/>
              <a:gdLst/>
              <a:ahLst/>
              <a:cxnLst/>
              <a:rect l="l" t="t" r="r" b="b"/>
              <a:pathLst>
                <a:path w="274320" h="384810">
                  <a:moveTo>
                    <a:pt x="0" y="384802"/>
                  </a:moveTo>
                  <a:lnTo>
                    <a:pt x="274321" y="384802"/>
                  </a:lnTo>
                </a:path>
                <a:path w="274320" h="384810">
                  <a:moveTo>
                    <a:pt x="0" y="0"/>
                  </a:moveTo>
                  <a:lnTo>
                    <a:pt x="274321" y="0"/>
                  </a:lnTo>
                </a:path>
              </a:pathLst>
            </a:custGeom>
            <a:ln w="5458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251212" y="3203057"/>
              <a:ext cx="172085" cy="777875"/>
            </a:xfrm>
            <a:custGeom>
              <a:avLst/>
              <a:gdLst/>
              <a:ahLst/>
              <a:cxnLst/>
              <a:rect l="l" t="t" r="r" b="b"/>
              <a:pathLst>
                <a:path w="172085" h="777875">
                  <a:moveTo>
                    <a:pt x="171928" y="0"/>
                  </a:moveTo>
                  <a:lnTo>
                    <a:pt x="0" y="0"/>
                  </a:lnTo>
                  <a:lnTo>
                    <a:pt x="0" y="777793"/>
                  </a:lnTo>
                  <a:lnTo>
                    <a:pt x="171928" y="777793"/>
                  </a:lnTo>
                  <a:lnTo>
                    <a:pt x="171928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74038" y="3407740"/>
              <a:ext cx="3029585" cy="573405"/>
            </a:xfrm>
            <a:custGeom>
              <a:avLst/>
              <a:gdLst/>
              <a:ahLst/>
              <a:cxnLst/>
              <a:rect l="l" t="t" r="r" b="b"/>
              <a:pathLst>
                <a:path w="3029585" h="573404">
                  <a:moveTo>
                    <a:pt x="180111" y="212877"/>
                  </a:moveTo>
                  <a:lnTo>
                    <a:pt x="0" y="212877"/>
                  </a:lnTo>
                  <a:lnTo>
                    <a:pt x="0" y="573112"/>
                  </a:lnTo>
                  <a:lnTo>
                    <a:pt x="180111" y="573112"/>
                  </a:lnTo>
                  <a:lnTo>
                    <a:pt x="180111" y="212877"/>
                  </a:lnTo>
                  <a:close/>
                </a:path>
                <a:path w="3029585" h="573404">
                  <a:moveTo>
                    <a:pt x="892390" y="0"/>
                  </a:moveTo>
                  <a:lnTo>
                    <a:pt x="712279" y="0"/>
                  </a:lnTo>
                  <a:lnTo>
                    <a:pt x="712279" y="573112"/>
                  </a:lnTo>
                  <a:lnTo>
                    <a:pt x="892390" y="573112"/>
                  </a:lnTo>
                  <a:lnTo>
                    <a:pt x="892390" y="0"/>
                  </a:lnTo>
                  <a:close/>
                </a:path>
                <a:path w="3029585" h="573404">
                  <a:moveTo>
                    <a:pt x="1604657" y="196507"/>
                  </a:moveTo>
                  <a:lnTo>
                    <a:pt x="1424546" y="196507"/>
                  </a:lnTo>
                  <a:lnTo>
                    <a:pt x="1424546" y="573112"/>
                  </a:lnTo>
                  <a:lnTo>
                    <a:pt x="1604657" y="573112"/>
                  </a:lnTo>
                  <a:lnTo>
                    <a:pt x="1604657" y="196507"/>
                  </a:lnTo>
                  <a:close/>
                </a:path>
                <a:path w="3029585" h="573404">
                  <a:moveTo>
                    <a:pt x="2316937" y="343877"/>
                  </a:moveTo>
                  <a:lnTo>
                    <a:pt x="2136825" y="343877"/>
                  </a:lnTo>
                  <a:lnTo>
                    <a:pt x="2136825" y="573112"/>
                  </a:lnTo>
                  <a:lnTo>
                    <a:pt x="2316937" y="573112"/>
                  </a:lnTo>
                  <a:lnTo>
                    <a:pt x="2316937" y="343877"/>
                  </a:lnTo>
                  <a:close/>
                </a:path>
                <a:path w="3029585" h="573404">
                  <a:moveTo>
                    <a:pt x="3029216" y="335686"/>
                  </a:moveTo>
                  <a:lnTo>
                    <a:pt x="2849092" y="335686"/>
                  </a:lnTo>
                  <a:lnTo>
                    <a:pt x="2849092" y="573112"/>
                  </a:lnTo>
                  <a:lnTo>
                    <a:pt x="3029216" y="573112"/>
                  </a:lnTo>
                  <a:lnTo>
                    <a:pt x="3029216" y="335686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127848" y="1659806"/>
              <a:ext cx="0" cy="3864610"/>
            </a:xfrm>
            <a:custGeom>
              <a:avLst/>
              <a:gdLst/>
              <a:ahLst/>
              <a:cxnLst/>
              <a:rect l="l" t="t" r="r" b="b"/>
              <a:pathLst>
                <a:path h="3864610">
                  <a:moveTo>
                    <a:pt x="0" y="3864349"/>
                  </a:moveTo>
                  <a:lnTo>
                    <a:pt x="0" y="0"/>
                  </a:lnTo>
                </a:path>
              </a:pathLst>
            </a:custGeom>
            <a:ln w="10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27848" y="3976811"/>
              <a:ext cx="3569970" cy="33020"/>
            </a:xfrm>
            <a:custGeom>
              <a:avLst/>
              <a:gdLst/>
              <a:ahLst/>
              <a:cxnLst/>
              <a:rect l="l" t="t" r="r" b="b"/>
              <a:pathLst>
                <a:path w="3569970" h="33020">
                  <a:moveTo>
                    <a:pt x="0" y="0"/>
                  </a:moveTo>
                  <a:lnTo>
                    <a:pt x="3569613" y="0"/>
                  </a:lnTo>
                </a:path>
                <a:path w="3569970" h="33020">
                  <a:moveTo>
                    <a:pt x="0" y="0"/>
                  </a:moveTo>
                  <a:lnTo>
                    <a:pt x="0" y="32749"/>
                  </a:lnTo>
                </a:path>
                <a:path w="3569970" h="33020">
                  <a:moveTo>
                    <a:pt x="712274" y="0"/>
                  </a:moveTo>
                  <a:lnTo>
                    <a:pt x="712274" y="32749"/>
                  </a:lnTo>
                </a:path>
                <a:path w="3569970" h="33020">
                  <a:moveTo>
                    <a:pt x="1424603" y="0"/>
                  </a:moveTo>
                  <a:lnTo>
                    <a:pt x="1424603" y="32749"/>
                  </a:lnTo>
                </a:path>
                <a:path w="3569970" h="33020">
                  <a:moveTo>
                    <a:pt x="2136877" y="0"/>
                  </a:moveTo>
                  <a:lnTo>
                    <a:pt x="2136877" y="32749"/>
                  </a:lnTo>
                </a:path>
                <a:path w="3569970" h="33020">
                  <a:moveTo>
                    <a:pt x="2849152" y="0"/>
                  </a:moveTo>
                  <a:lnTo>
                    <a:pt x="2849152" y="32749"/>
                  </a:lnTo>
                </a:path>
                <a:path w="3569970" h="33020">
                  <a:moveTo>
                    <a:pt x="3569613" y="0"/>
                  </a:moveTo>
                  <a:lnTo>
                    <a:pt x="3569613" y="32749"/>
                  </a:lnTo>
                </a:path>
              </a:pathLst>
            </a:custGeom>
            <a:ln w="10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26675" y="2618648"/>
              <a:ext cx="122806" cy="12280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39004" y="2381216"/>
              <a:ext cx="122696" cy="12280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51279" y="2053724"/>
              <a:ext cx="122696" cy="122809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63553" y="1840855"/>
              <a:ext cx="122696" cy="122809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4279921" y="170576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57200" y="0"/>
                  </a:moveTo>
                  <a:lnTo>
                    <a:pt x="0" y="57311"/>
                  </a:lnTo>
                  <a:lnTo>
                    <a:pt x="57200" y="114622"/>
                  </a:lnTo>
                  <a:lnTo>
                    <a:pt x="114509" y="57311"/>
                  </a:lnTo>
                  <a:lnTo>
                    <a:pt x="57200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2657307" y="4516481"/>
            <a:ext cx="2225675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20"/>
              </a:spcBef>
            </a:pPr>
            <a:r>
              <a:rPr sz="750" b="1" dirty="0">
                <a:solidFill>
                  <a:srgbClr val="555A5D"/>
                </a:solidFill>
                <a:latin typeface="Arial"/>
                <a:cs typeface="Arial"/>
              </a:rPr>
              <a:t>-</a:t>
            </a:r>
            <a:r>
              <a:rPr sz="750" b="1" spc="-25" dirty="0">
                <a:solidFill>
                  <a:srgbClr val="555A5D"/>
                </a:solidFill>
                <a:latin typeface="Arial"/>
                <a:cs typeface="Arial"/>
              </a:rPr>
              <a:t>13%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465769" y="3646391"/>
            <a:ext cx="17335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555A5D"/>
                </a:solidFill>
                <a:latin typeface="Arial"/>
                <a:cs typeface="Arial"/>
              </a:rPr>
              <a:t>4%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917928" y="4128895"/>
            <a:ext cx="19653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57300">
              <a:lnSpc>
                <a:spcPct val="100000"/>
              </a:lnSpc>
              <a:spcBef>
                <a:spcPts val="125"/>
              </a:spcBef>
            </a:pPr>
            <a:r>
              <a:rPr sz="750" b="1" dirty="0">
                <a:solidFill>
                  <a:srgbClr val="555A5D"/>
                </a:solidFill>
                <a:latin typeface="Arial"/>
                <a:cs typeface="Arial"/>
              </a:rPr>
              <a:t>-</a:t>
            </a:r>
            <a:r>
              <a:rPr sz="750" b="1" spc="-25" dirty="0">
                <a:solidFill>
                  <a:srgbClr val="555A5D"/>
                </a:solidFill>
                <a:latin typeface="Arial"/>
                <a:cs typeface="Arial"/>
              </a:rPr>
              <a:t>3%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856624" y="4968911"/>
            <a:ext cx="250190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b="1" dirty="0">
                <a:solidFill>
                  <a:srgbClr val="555A5D"/>
                </a:solidFill>
                <a:latin typeface="Arial"/>
                <a:cs typeface="Arial"/>
              </a:rPr>
              <a:t>-</a:t>
            </a:r>
            <a:r>
              <a:rPr sz="750" b="1" spc="-25" dirty="0">
                <a:solidFill>
                  <a:srgbClr val="555A5D"/>
                </a:solidFill>
                <a:latin typeface="Arial"/>
                <a:cs typeface="Arial"/>
              </a:rPr>
              <a:t>26%</a:t>
            </a:r>
            <a:endParaRPr sz="75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557508" y="5135387"/>
            <a:ext cx="26416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dirty="0">
                <a:solidFill>
                  <a:srgbClr val="555A5D"/>
                </a:solidFill>
                <a:latin typeface="Arial"/>
                <a:cs typeface="Arial"/>
              </a:rPr>
              <a:t>-</a:t>
            </a:r>
            <a:r>
              <a:rPr sz="750" b="1" spc="-25" dirty="0">
                <a:solidFill>
                  <a:srgbClr val="555A5D"/>
                </a:solidFill>
                <a:latin typeface="Arial"/>
                <a:cs typeface="Arial"/>
              </a:rPr>
              <a:t>29%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897586" y="1865708"/>
            <a:ext cx="2311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6E44BA"/>
                </a:solidFill>
                <a:latin typeface="Arial"/>
                <a:cs typeface="Arial"/>
              </a:rPr>
              <a:t>50%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562375" y="3181898"/>
            <a:ext cx="23050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6E44BA"/>
                </a:solidFill>
                <a:latin typeface="Arial"/>
                <a:cs typeface="Arial"/>
              </a:rPr>
              <a:t>16%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325192" y="1672160"/>
            <a:ext cx="23050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6E44BA"/>
                </a:solidFill>
                <a:latin typeface="Arial"/>
                <a:cs typeface="Arial"/>
              </a:rPr>
              <a:t>55%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639148" y="1518240"/>
            <a:ext cx="359537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11730" algn="l"/>
                <a:tab pos="3582035" algn="l"/>
              </a:tabLst>
            </a:pPr>
            <a:r>
              <a:rPr sz="750" b="1" u="sng" dirty="0">
                <a:solidFill>
                  <a:srgbClr val="6E44BA"/>
                </a:solidFill>
                <a:uFill>
                  <a:solidFill>
                    <a:srgbClr val="C5C6C8"/>
                  </a:solidFill>
                </a:uFill>
                <a:latin typeface="Arial"/>
                <a:cs typeface="Arial"/>
              </a:rPr>
              <a:t>	</a:t>
            </a:r>
            <a:r>
              <a:rPr sz="750" b="1" u="sng" spc="-25" dirty="0">
                <a:solidFill>
                  <a:srgbClr val="6E44BA"/>
                </a:solidFill>
                <a:uFill>
                  <a:solidFill>
                    <a:srgbClr val="C5C6C8"/>
                  </a:solidFill>
                </a:uFill>
                <a:latin typeface="Arial"/>
                <a:cs typeface="Arial"/>
              </a:rPr>
              <a:t>60%</a:t>
            </a:r>
            <a:r>
              <a:rPr sz="750" b="1" u="sng" dirty="0">
                <a:solidFill>
                  <a:srgbClr val="6E44BA"/>
                </a:solidFill>
                <a:uFill>
                  <a:solidFill>
                    <a:srgbClr val="C5C6C8"/>
                  </a:solidFill>
                </a:uFill>
                <a:latin typeface="Arial"/>
                <a:cs typeface="Arial"/>
              </a:rPr>
              <a:t>	</a:t>
            </a:r>
            <a:endParaRPr sz="7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755963" y="3055268"/>
            <a:ext cx="23050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6E44BA"/>
                </a:solidFill>
                <a:latin typeface="Arial"/>
                <a:cs typeface="Arial"/>
              </a:rPr>
              <a:t>20%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133374" y="3439525"/>
            <a:ext cx="17335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004589"/>
                </a:solidFill>
                <a:latin typeface="Arial"/>
                <a:cs typeface="Arial"/>
              </a:rPr>
              <a:t>9%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806022" y="3247123"/>
            <a:ext cx="230504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-25" dirty="0">
                <a:solidFill>
                  <a:srgbClr val="004589"/>
                </a:solidFill>
                <a:latin typeface="Arial"/>
                <a:cs typeface="Arial"/>
              </a:rPr>
              <a:t>15%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552464" y="3422059"/>
            <a:ext cx="23050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004589"/>
                </a:solidFill>
                <a:latin typeface="Arial"/>
                <a:cs typeface="Arial"/>
              </a:rPr>
              <a:t>10%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250003" y="3569757"/>
            <a:ext cx="17335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004589"/>
                </a:solidFill>
                <a:latin typeface="Arial"/>
                <a:cs typeface="Arial"/>
              </a:rPr>
              <a:t>6%</a:t>
            </a:r>
            <a:endParaRPr sz="75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5996663" y="3587442"/>
            <a:ext cx="17335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004589"/>
                </a:solidFill>
                <a:latin typeface="Arial"/>
                <a:cs typeface="Arial"/>
              </a:rPr>
              <a:t>6%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2657307" y="2497712"/>
            <a:ext cx="260985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20"/>
              </a:spcBef>
            </a:pPr>
            <a:r>
              <a:rPr sz="750" b="1" spc="-25" dirty="0">
                <a:solidFill>
                  <a:srgbClr val="0092F8"/>
                </a:solidFill>
                <a:latin typeface="Arial"/>
                <a:cs typeface="Arial"/>
              </a:rPr>
              <a:t>34%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448521" y="2289264"/>
            <a:ext cx="23050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0092F8"/>
                </a:solidFill>
                <a:latin typeface="Arial"/>
                <a:cs typeface="Arial"/>
              </a:rPr>
              <a:t>40%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105669" y="2017391"/>
            <a:ext cx="231140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b="1" spc="-25" dirty="0">
                <a:solidFill>
                  <a:srgbClr val="0092F8"/>
                </a:solidFill>
                <a:latin typeface="Arial"/>
                <a:cs typeface="Arial"/>
              </a:rPr>
              <a:t>48%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790216" y="1744209"/>
            <a:ext cx="23050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0092F8"/>
                </a:solidFill>
                <a:latin typeface="Arial"/>
                <a:cs typeface="Arial"/>
              </a:rPr>
              <a:t>54%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525633" y="1653384"/>
            <a:ext cx="23050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0092F8"/>
                </a:solidFill>
                <a:latin typeface="Arial"/>
                <a:cs typeface="Arial"/>
              </a:rPr>
              <a:t>57%</a:t>
            </a:r>
            <a:endParaRPr sz="75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291198" y="5448141"/>
            <a:ext cx="27559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20" dirty="0">
                <a:latin typeface="Arial"/>
                <a:cs typeface="Arial"/>
              </a:rPr>
              <a:t>-</a:t>
            </a:r>
            <a:r>
              <a:rPr sz="800" spc="-25" dirty="0">
                <a:latin typeface="Arial"/>
                <a:cs typeface="Arial"/>
              </a:rPr>
              <a:t>40%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291199" y="5060608"/>
            <a:ext cx="276225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40" dirty="0">
                <a:latin typeface="Arial"/>
                <a:cs typeface="Arial"/>
              </a:rPr>
              <a:t>-</a:t>
            </a:r>
            <a:r>
              <a:rPr sz="850" spc="-25" dirty="0">
                <a:latin typeface="Arial"/>
                <a:cs typeface="Arial"/>
              </a:rPr>
              <a:t>30%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2291198" y="4673895"/>
            <a:ext cx="27559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20" dirty="0">
                <a:latin typeface="Arial"/>
                <a:cs typeface="Arial"/>
              </a:rPr>
              <a:t>-</a:t>
            </a:r>
            <a:r>
              <a:rPr sz="800" spc="-25" dirty="0">
                <a:latin typeface="Arial"/>
                <a:cs typeface="Arial"/>
              </a:rPr>
              <a:t>20%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291199" y="4286418"/>
            <a:ext cx="276225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40" dirty="0">
                <a:latin typeface="Arial"/>
                <a:cs typeface="Arial"/>
              </a:rPr>
              <a:t>-</a:t>
            </a:r>
            <a:r>
              <a:rPr sz="850" spc="-25" dirty="0">
                <a:latin typeface="Arial"/>
                <a:cs typeface="Arial"/>
              </a:rPr>
              <a:t>10%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388352" y="3899432"/>
            <a:ext cx="175895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327494" y="3512118"/>
            <a:ext cx="24384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10%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27494" y="3125132"/>
            <a:ext cx="24384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20%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327494" y="2738419"/>
            <a:ext cx="24384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25" dirty="0">
                <a:latin typeface="Arial"/>
                <a:cs typeface="Arial"/>
              </a:rPr>
              <a:t>30%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327494" y="2350941"/>
            <a:ext cx="24384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40%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327494" y="1964228"/>
            <a:ext cx="24384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25" dirty="0">
                <a:latin typeface="Arial"/>
                <a:cs typeface="Arial"/>
              </a:rPr>
              <a:t>50%</a:t>
            </a:r>
            <a:endParaRPr sz="8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2327494" y="1576641"/>
            <a:ext cx="24384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60%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890764" y="5578046"/>
            <a:ext cx="235585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0" dirty="0">
                <a:latin typeface="Arial"/>
                <a:cs typeface="Arial"/>
              </a:rPr>
              <a:t>U.S.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568052" y="5578046"/>
            <a:ext cx="30607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Arial"/>
                <a:cs typeface="Arial"/>
              </a:rPr>
              <a:t>China</a:t>
            </a:r>
            <a:endParaRPr sz="8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342657" y="5578046"/>
            <a:ext cx="19050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25" dirty="0">
                <a:latin typeface="Arial"/>
                <a:cs typeface="Arial"/>
              </a:rPr>
              <a:t>EM</a:t>
            </a:r>
            <a:endParaRPr sz="8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4962145" y="5578046"/>
            <a:ext cx="379730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Arial"/>
                <a:cs typeface="Arial"/>
              </a:rPr>
              <a:t>Europe</a:t>
            </a:r>
            <a:endParaRPr sz="8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703021" y="5578046"/>
            <a:ext cx="321945" cy="142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Arial"/>
                <a:cs typeface="Arial"/>
              </a:rPr>
              <a:t>Japan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2815590" y="4934671"/>
            <a:ext cx="680085" cy="393065"/>
            <a:chOff x="1291589" y="4934670"/>
            <a:chExt cx="680085" cy="393065"/>
          </a:xfrm>
        </p:grpSpPr>
        <p:sp>
          <p:nvSpPr>
            <p:cNvPr id="202" name="object 202"/>
            <p:cNvSpPr/>
            <p:nvPr/>
          </p:nvSpPr>
          <p:spPr>
            <a:xfrm>
              <a:off x="1291589" y="4934670"/>
              <a:ext cx="123189" cy="131445"/>
            </a:xfrm>
            <a:custGeom>
              <a:avLst/>
              <a:gdLst/>
              <a:ahLst/>
              <a:cxnLst/>
              <a:rect l="l" t="t" r="r" b="b"/>
              <a:pathLst>
                <a:path w="123190" h="131445">
                  <a:moveTo>
                    <a:pt x="122805" y="0"/>
                  </a:moveTo>
                  <a:lnTo>
                    <a:pt x="0" y="0"/>
                  </a:lnTo>
                  <a:lnTo>
                    <a:pt x="0" y="130996"/>
                  </a:lnTo>
                  <a:lnTo>
                    <a:pt x="122805" y="130996"/>
                  </a:lnTo>
                  <a:lnTo>
                    <a:pt x="12280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848309" y="4942858"/>
              <a:ext cx="123189" cy="131445"/>
            </a:xfrm>
            <a:custGeom>
              <a:avLst/>
              <a:gdLst/>
              <a:ahLst/>
              <a:cxnLst/>
              <a:rect l="l" t="t" r="r" b="b"/>
              <a:pathLst>
                <a:path w="123189" h="131445">
                  <a:moveTo>
                    <a:pt x="122805" y="0"/>
                  </a:moveTo>
                  <a:lnTo>
                    <a:pt x="0" y="0"/>
                  </a:lnTo>
                  <a:lnTo>
                    <a:pt x="0" y="130996"/>
                  </a:lnTo>
                  <a:lnTo>
                    <a:pt x="122805" y="130996"/>
                  </a:lnTo>
                  <a:lnTo>
                    <a:pt x="12280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99776" y="5196664"/>
              <a:ext cx="123189" cy="131445"/>
            </a:xfrm>
            <a:custGeom>
              <a:avLst/>
              <a:gdLst/>
              <a:ahLst/>
              <a:cxnLst/>
              <a:rect l="l" t="t" r="r" b="b"/>
              <a:pathLst>
                <a:path w="123190" h="131445">
                  <a:moveTo>
                    <a:pt x="122805" y="0"/>
                  </a:moveTo>
                  <a:lnTo>
                    <a:pt x="0" y="0"/>
                  </a:lnTo>
                  <a:lnTo>
                    <a:pt x="0" y="130996"/>
                  </a:lnTo>
                  <a:lnTo>
                    <a:pt x="122805" y="130996"/>
                  </a:lnTo>
                  <a:lnTo>
                    <a:pt x="122805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2983971" y="4915420"/>
            <a:ext cx="241935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b="1" spc="-20" dirty="0">
                <a:solidFill>
                  <a:srgbClr val="555A5D"/>
                </a:solidFill>
                <a:latin typeface="Arial"/>
                <a:cs typeface="Arial"/>
              </a:rPr>
              <a:t>2020</a:t>
            </a:r>
            <a:endParaRPr sz="75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2975910" y="5182327"/>
            <a:ext cx="25463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0" dirty="0">
                <a:solidFill>
                  <a:srgbClr val="6E44BA"/>
                </a:solidFill>
                <a:latin typeface="Arial"/>
                <a:cs typeface="Arial"/>
              </a:rPr>
              <a:t>2021</a:t>
            </a:r>
            <a:endParaRPr sz="7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3551279" y="4931522"/>
            <a:ext cx="241935" cy="1308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b="1" spc="-20" dirty="0">
                <a:solidFill>
                  <a:srgbClr val="004589"/>
                </a:solidFill>
                <a:latin typeface="Arial"/>
                <a:cs typeface="Arial"/>
              </a:rPr>
              <a:t>2022</a:t>
            </a:r>
            <a:endParaRPr sz="750">
              <a:latin typeface="Arial"/>
              <a:cs typeface="Arial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372310" y="5196664"/>
            <a:ext cx="123189" cy="139700"/>
          </a:xfrm>
          <a:custGeom>
            <a:avLst/>
            <a:gdLst/>
            <a:ahLst/>
            <a:cxnLst/>
            <a:rect l="l" t="t" r="r" b="b"/>
            <a:pathLst>
              <a:path w="123189" h="139700">
                <a:moveTo>
                  <a:pt x="61402" y="0"/>
                </a:moveTo>
                <a:lnTo>
                  <a:pt x="0" y="69592"/>
                </a:lnTo>
                <a:lnTo>
                  <a:pt x="61402" y="139184"/>
                </a:lnTo>
                <a:lnTo>
                  <a:pt x="122860" y="69592"/>
                </a:lnTo>
                <a:lnTo>
                  <a:pt x="61402" y="0"/>
                </a:lnTo>
                <a:close/>
              </a:path>
            </a:pathLst>
          </a:custGeom>
          <a:solidFill>
            <a:srgbClr val="009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3512380" y="5191333"/>
            <a:ext cx="92710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dirty="0">
                <a:solidFill>
                  <a:srgbClr val="0092F8"/>
                </a:solidFill>
                <a:latin typeface="Arial"/>
                <a:cs typeface="Arial"/>
              </a:rPr>
              <a:t>%</a:t>
            </a:r>
            <a:r>
              <a:rPr sz="750" b="1" spc="50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0092F8"/>
                </a:solidFill>
                <a:latin typeface="Arial"/>
                <a:cs typeface="Arial"/>
              </a:rPr>
              <a:t>cyclical</a:t>
            </a:r>
            <a:r>
              <a:rPr sz="750" b="1" spc="80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0092F8"/>
                </a:solidFill>
                <a:latin typeface="Arial"/>
                <a:cs typeface="Arial"/>
              </a:rPr>
              <a:t>sectors*</a:t>
            </a:r>
            <a:endParaRPr sz="750">
              <a:latin typeface="Arial"/>
              <a:cs typeface="Arial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385211" y="1213542"/>
            <a:ext cx="8890" cy="4536440"/>
          </a:xfrm>
          <a:custGeom>
            <a:avLst/>
            <a:gdLst/>
            <a:ahLst/>
            <a:cxnLst/>
            <a:rect l="l" t="t" r="r" b="b"/>
            <a:pathLst>
              <a:path w="8889" h="4536440">
                <a:moveTo>
                  <a:pt x="0" y="0"/>
                </a:moveTo>
                <a:lnTo>
                  <a:pt x="8725" y="4536368"/>
                </a:lnTo>
              </a:path>
            </a:pathLst>
          </a:custGeom>
          <a:ln w="54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71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Asset Allocation Norms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6370E-390C-4919-9B4E-0DDA2645F9DF}"/>
              </a:ext>
            </a:extLst>
          </p:cNvPr>
          <p:cNvSpPr txBox="1"/>
          <p:nvPr/>
        </p:nvSpPr>
        <p:spPr>
          <a:xfrm>
            <a:off x="1376039" y="2347033"/>
            <a:ext cx="104494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Traditionally 60/40 is the starting point for asset allocation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Adjust up or down based on willingness and ability to take on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Low Stickiness for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Results in an after-tax return that is less than optimal</a:t>
            </a:r>
          </a:p>
        </p:txBody>
      </p:sp>
    </p:spTree>
    <p:extLst>
      <p:ext uri="{BB962C8B-B14F-4D97-AF65-F5344CB8AC3E}">
        <p14:creationId xmlns:p14="http://schemas.microsoft.com/office/powerpoint/2010/main" val="245130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B7E6884-36CD-47D4-B07A-90843BB2D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151864"/>
              </p:ext>
            </p:extLst>
          </p:nvPr>
        </p:nvGraphicFramePr>
        <p:xfrm>
          <a:off x="2520272" y="1145219"/>
          <a:ext cx="7502617" cy="484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543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the 60/40 Dead?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218CD-A430-4A26-A954-6802459D7BC3}"/>
              </a:ext>
            </a:extLst>
          </p:cNvPr>
          <p:cNvSpPr txBox="1"/>
          <p:nvPr/>
        </p:nvSpPr>
        <p:spPr>
          <a:xfrm>
            <a:off x="435005" y="2191342"/>
            <a:ext cx="118918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Today’s market erodes bottom two sections of pyramid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Standard asset allocation offers no great solution to low correlation to equities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Income isn’t insulated to keep up with rising prices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Client’s statistically far less likely to keep up with plan during volatility</a:t>
            </a:r>
          </a:p>
        </p:txBody>
      </p:sp>
    </p:spTree>
    <p:extLst>
      <p:ext uri="{BB962C8B-B14F-4D97-AF65-F5344CB8AC3E}">
        <p14:creationId xmlns:p14="http://schemas.microsoft.com/office/powerpoint/2010/main" val="371121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975710" y="1491538"/>
            <a:ext cx="1456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7BAD2-C0E7-4FAF-A298-C15CBFB31DAC}"/>
              </a:ext>
            </a:extLst>
          </p:cNvPr>
          <p:cNvSpPr txBox="1"/>
          <p:nvPr/>
        </p:nvSpPr>
        <p:spPr>
          <a:xfrm>
            <a:off x="2005808" y="2678028"/>
            <a:ext cx="8180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SO WHAT DO WE DO NOW?</a:t>
            </a:r>
          </a:p>
        </p:txBody>
      </p:sp>
    </p:spTree>
    <p:extLst>
      <p:ext uri="{BB962C8B-B14F-4D97-AF65-F5344CB8AC3E}">
        <p14:creationId xmlns:p14="http://schemas.microsoft.com/office/powerpoint/2010/main" val="26302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B7E6884-36CD-47D4-B07A-90843BB2D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85089"/>
              </p:ext>
            </p:extLst>
          </p:nvPr>
        </p:nvGraphicFramePr>
        <p:xfrm>
          <a:off x="2520272" y="1145219"/>
          <a:ext cx="7502617" cy="484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559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181093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A7C73-D9DB-4CC1-B717-79A4982C7116}"/>
              </a:ext>
            </a:extLst>
          </p:cNvPr>
          <p:cNvSpPr txBox="1"/>
          <p:nvPr/>
        </p:nvSpPr>
        <p:spPr>
          <a:xfrm>
            <a:off x="1429304" y="2606841"/>
            <a:ext cx="87267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Economic/Market Update and Foundational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General Asset Allocation Norms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Solutions Going Forward for the Fiscal House</a:t>
            </a:r>
          </a:p>
        </p:txBody>
      </p:sp>
    </p:spTree>
    <p:extLst>
      <p:ext uri="{BB962C8B-B14F-4D97-AF65-F5344CB8AC3E}">
        <p14:creationId xmlns:p14="http://schemas.microsoft.com/office/powerpoint/2010/main" val="108755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the 60/40 Dead?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218CD-A430-4A26-A954-6802459D7BC3}"/>
              </a:ext>
            </a:extLst>
          </p:cNvPr>
          <p:cNvSpPr txBox="1"/>
          <p:nvPr/>
        </p:nvSpPr>
        <p:spPr>
          <a:xfrm>
            <a:off x="435005" y="2191342"/>
            <a:ext cx="110948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Inflation: You can Hedge it, or you can outpace it (Explore Tier)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Interest Rates Rising: You can diversify the yield bucket with alternatives </a:t>
            </a:r>
          </a:p>
          <a:p>
            <a:r>
              <a:rPr lang="en-US" sz="2800" dirty="0"/>
              <a:t>And other low correlation asset classes (Personal/Explore Tier)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Market Volatility: Make sure your asset classes are diversified and think </a:t>
            </a:r>
          </a:p>
          <a:p>
            <a:r>
              <a:rPr lang="en-US" sz="2800" dirty="0"/>
              <a:t>In after tax return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605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Inflation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218CD-A430-4A26-A954-6802459D7BC3}"/>
              </a:ext>
            </a:extLst>
          </p:cNvPr>
          <p:cNvSpPr txBox="1"/>
          <p:nvPr/>
        </p:nvSpPr>
        <p:spPr>
          <a:xfrm>
            <a:off x="435005" y="2191342"/>
            <a:ext cx="646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61B0A-FC47-4F64-A60C-61B49A199384}"/>
              </a:ext>
            </a:extLst>
          </p:cNvPr>
          <p:cNvSpPr txBox="1"/>
          <p:nvPr/>
        </p:nvSpPr>
        <p:spPr>
          <a:xfrm>
            <a:off x="2126512" y="2339779"/>
            <a:ext cx="885242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Hedge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Commodities and Real Estate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Tactical use of floating rate debt and other short-term structure</a:t>
            </a:r>
          </a:p>
          <a:p>
            <a:pPr lvl="1"/>
            <a:r>
              <a:rPr lang="en-US" sz="2400" dirty="0"/>
              <a:t>vehicles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Outpace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Growth and global equities to take advantage of risk premium</a:t>
            </a:r>
          </a:p>
        </p:txBody>
      </p:sp>
    </p:spTree>
    <p:extLst>
      <p:ext uri="{BB962C8B-B14F-4D97-AF65-F5344CB8AC3E}">
        <p14:creationId xmlns:p14="http://schemas.microsoft.com/office/powerpoint/2010/main" val="199334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Interest rate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218CD-A430-4A26-A954-6802459D7BC3}"/>
              </a:ext>
            </a:extLst>
          </p:cNvPr>
          <p:cNvSpPr txBox="1"/>
          <p:nvPr/>
        </p:nvSpPr>
        <p:spPr>
          <a:xfrm>
            <a:off x="435005" y="2191342"/>
            <a:ext cx="646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61B0A-FC47-4F64-A60C-61B49A199384}"/>
              </a:ext>
            </a:extLst>
          </p:cNvPr>
          <p:cNvSpPr txBox="1"/>
          <p:nvPr/>
        </p:nvSpPr>
        <p:spPr>
          <a:xfrm>
            <a:off x="2126512" y="2339779"/>
            <a:ext cx="80499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of alternative asset 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Direct lending, securitized credit, private equity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Remove market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of insurance and other cash generating vehicles</a:t>
            </a:r>
          </a:p>
          <a:p>
            <a:pPr lvl="1"/>
            <a:r>
              <a:rPr lang="en-US" sz="2400" dirty="0"/>
              <a:t>Help drive income planning and cash base to mitigate rising</a:t>
            </a:r>
          </a:p>
          <a:p>
            <a:pPr lvl="1"/>
            <a:r>
              <a:rPr lang="en-US" sz="2400" dirty="0"/>
              <a:t>Rate impact</a:t>
            </a:r>
          </a:p>
        </p:txBody>
      </p:sp>
    </p:spTree>
    <p:extLst>
      <p:ext uri="{BB962C8B-B14F-4D97-AF65-F5344CB8AC3E}">
        <p14:creationId xmlns:p14="http://schemas.microsoft.com/office/powerpoint/2010/main" val="360772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Market Volatility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218CD-A430-4A26-A954-6802459D7BC3}"/>
              </a:ext>
            </a:extLst>
          </p:cNvPr>
          <p:cNvSpPr txBox="1"/>
          <p:nvPr/>
        </p:nvSpPr>
        <p:spPr>
          <a:xfrm>
            <a:off x="435005" y="2191342"/>
            <a:ext cx="646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61B0A-FC47-4F64-A60C-61B49A199384}"/>
              </a:ext>
            </a:extLst>
          </p:cNvPr>
          <p:cNvSpPr txBox="1"/>
          <p:nvPr/>
        </p:nvSpPr>
        <p:spPr>
          <a:xfrm>
            <a:off x="2126512" y="2339779"/>
            <a:ext cx="81313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sure you take advantage of all the equity risk premiums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International vs domestic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Small vs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Value vs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Tax Return maximization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Allocate asset classes in the appropriate tax bucket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 more tax efficient investment vehicles where able</a:t>
            </a:r>
          </a:p>
        </p:txBody>
      </p:sp>
    </p:spTree>
    <p:extLst>
      <p:ext uri="{BB962C8B-B14F-4D97-AF65-F5344CB8AC3E}">
        <p14:creationId xmlns:p14="http://schemas.microsoft.com/office/powerpoint/2010/main" val="631482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218CD-A430-4A26-A954-6802459D7BC3}"/>
              </a:ext>
            </a:extLst>
          </p:cNvPr>
          <p:cNvSpPr txBox="1"/>
          <p:nvPr/>
        </p:nvSpPr>
        <p:spPr>
          <a:xfrm>
            <a:off x="435005" y="2191342"/>
            <a:ext cx="646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2407A90-2920-4ABF-923E-8AD6BEEAC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1096"/>
              </p:ext>
            </p:extLst>
          </p:nvPr>
        </p:nvGraphicFramePr>
        <p:xfrm>
          <a:off x="936054" y="1435396"/>
          <a:ext cx="4900428" cy="446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1A29922-2ED4-42DA-BA32-D22AE3D83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851061"/>
              </p:ext>
            </p:extLst>
          </p:nvPr>
        </p:nvGraphicFramePr>
        <p:xfrm>
          <a:off x="6025115" y="1360968"/>
          <a:ext cx="5463953" cy="436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62801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218CD-A430-4A26-A954-6802459D7BC3}"/>
              </a:ext>
            </a:extLst>
          </p:cNvPr>
          <p:cNvSpPr txBox="1"/>
          <p:nvPr/>
        </p:nvSpPr>
        <p:spPr>
          <a:xfrm>
            <a:off x="435005" y="2191342"/>
            <a:ext cx="6463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F9CBF-C3CC-41C8-A388-D440B8640B5B}"/>
              </a:ext>
            </a:extLst>
          </p:cNvPr>
          <p:cNvSpPr txBox="1"/>
          <p:nvPr/>
        </p:nvSpPr>
        <p:spPr>
          <a:xfrm>
            <a:off x="871871" y="2203199"/>
            <a:ext cx="1150686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die the same death as Toys R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Think of ways to combat market and economic movement that isn’t market </a:t>
            </a:r>
          </a:p>
          <a:p>
            <a:r>
              <a:rPr lang="en-US" sz="2800" dirty="0"/>
              <a:t>Timing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Embrace volatility as a chance to add value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074" y="6617513"/>
            <a:ext cx="224028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772" y="6217920"/>
            <a:ext cx="1235963" cy="432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637286"/>
            <a:ext cx="2614168" cy="295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8158" y="734568"/>
            <a:ext cx="402335" cy="176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655" y="734568"/>
            <a:ext cx="314325" cy="1767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86000" y="5921350"/>
            <a:ext cx="6833234" cy="643255"/>
            <a:chOff x="762000" y="5921349"/>
            <a:chExt cx="6833234" cy="64325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5921349"/>
              <a:ext cx="363067" cy="1112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1112" y="5921349"/>
              <a:ext cx="5764733" cy="1112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06514" y="5921349"/>
              <a:ext cx="134874" cy="1112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6429" y="5921349"/>
              <a:ext cx="593712" cy="1112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000" y="6028029"/>
              <a:ext cx="678484" cy="1112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2333" y="6028029"/>
              <a:ext cx="503682" cy="1112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61058" y="6028029"/>
              <a:ext cx="2895219" cy="1112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2842" y="6028029"/>
              <a:ext cx="97536" cy="1112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61610" y="6028029"/>
              <a:ext cx="130301" cy="1112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48733" y="6028029"/>
              <a:ext cx="100584" cy="1112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9025" y="6028029"/>
              <a:ext cx="486155" cy="1112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2509" y="6028029"/>
              <a:ext cx="100584" cy="1112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92801" y="6028029"/>
              <a:ext cx="128015" cy="1112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78145" y="6028029"/>
              <a:ext cx="100584" cy="1112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28436" y="6028029"/>
              <a:ext cx="2066416" cy="1112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2000" y="6133185"/>
              <a:ext cx="420166" cy="1112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3304" y="6133185"/>
              <a:ext cx="6442151" cy="1112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000" y="6239865"/>
              <a:ext cx="678434" cy="1112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6530" y="6239865"/>
              <a:ext cx="2179700" cy="1112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32326" y="6239865"/>
              <a:ext cx="3283331" cy="1112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21753" y="6239865"/>
              <a:ext cx="671702" cy="1112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2000" y="6346545"/>
              <a:ext cx="1998980" cy="1112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4498" y="6346545"/>
              <a:ext cx="3955415" cy="1112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2000" y="6453225"/>
              <a:ext cx="2137206" cy="11125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9277" y="6453225"/>
              <a:ext cx="396621" cy="11125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732789" y="3291840"/>
            <a:ext cx="220979" cy="1231900"/>
            <a:chOff x="208788" y="3291840"/>
            <a:chExt cx="220979" cy="1231900"/>
          </a:xfrm>
        </p:grpSpPr>
        <p:sp>
          <p:nvSpPr>
            <p:cNvPr id="34" name="object 34"/>
            <p:cNvSpPr/>
            <p:nvPr/>
          </p:nvSpPr>
          <p:spPr>
            <a:xfrm>
              <a:off x="208788" y="3291840"/>
              <a:ext cx="220979" cy="1231900"/>
            </a:xfrm>
            <a:custGeom>
              <a:avLst/>
              <a:gdLst/>
              <a:ahLst/>
              <a:cxnLst/>
              <a:rect l="l" t="t" r="r" b="b"/>
              <a:pathLst>
                <a:path w="220979" h="1231900">
                  <a:moveTo>
                    <a:pt x="110489" y="0"/>
                  </a:moveTo>
                  <a:lnTo>
                    <a:pt x="67481" y="8691"/>
                  </a:lnTo>
                  <a:lnTo>
                    <a:pt x="32361" y="32385"/>
                  </a:lnTo>
                  <a:lnTo>
                    <a:pt x="8682" y="67508"/>
                  </a:lnTo>
                  <a:lnTo>
                    <a:pt x="0" y="110489"/>
                  </a:lnTo>
                  <a:lnTo>
                    <a:pt x="0" y="1120902"/>
                  </a:lnTo>
                  <a:lnTo>
                    <a:pt x="8682" y="1163883"/>
                  </a:lnTo>
                  <a:lnTo>
                    <a:pt x="32361" y="1199007"/>
                  </a:lnTo>
                  <a:lnTo>
                    <a:pt x="67481" y="1222700"/>
                  </a:lnTo>
                  <a:lnTo>
                    <a:pt x="110489" y="1231392"/>
                  </a:lnTo>
                  <a:lnTo>
                    <a:pt x="153498" y="1222700"/>
                  </a:lnTo>
                  <a:lnTo>
                    <a:pt x="188618" y="1199007"/>
                  </a:lnTo>
                  <a:lnTo>
                    <a:pt x="212297" y="1163883"/>
                  </a:lnTo>
                  <a:lnTo>
                    <a:pt x="220980" y="1120902"/>
                  </a:lnTo>
                  <a:lnTo>
                    <a:pt x="220980" y="110489"/>
                  </a:lnTo>
                  <a:lnTo>
                    <a:pt x="212297" y="67508"/>
                  </a:lnTo>
                  <a:lnTo>
                    <a:pt x="188618" y="32385"/>
                  </a:lnTo>
                  <a:lnTo>
                    <a:pt x="153498" y="8691"/>
                  </a:lnTo>
                  <a:lnTo>
                    <a:pt x="110489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8353" y="3442373"/>
              <a:ext cx="163068" cy="871816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154158" y="742441"/>
            <a:ext cx="251459" cy="176784"/>
          </a:xfrm>
          <a:prstGeom prst="rect">
            <a:avLst/>
          </a:prstGeom>
        </p:spPr>
      </p:pic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2285969" y="1259835"/>
          <a:ext cx="4020817" cy="4452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0360">
                <a:tc gridSpan="7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710"/>
                        </a:spcBef>
                        <a:tabLst>
                          <a:tab pos="1391285" algn="l"/>
                          <a:tab pos="2517775" algn="l"/>
                          <a:tab pos="3336925" algn="l"/>
                        </a:tabLst>
                      </a:pPr>
                      <a:r>
                        <a:rPr sz="850" b="1" spc="-10" dirty="0">
                          <a:latin typeface="Arial"/>
                          <a:cs typeface="Arial"/>
                        </a:rPr>
                        <a:t>Returns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2022</a:t>
                      </a:r>
                      <a:r>
                        <a:rPr sz="9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YTD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2021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	15-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years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1E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50" b="1" spc="-10" dirty="0">
                          <a:latin typeface="Arial"/>
                          <a:cs typeface="Arial"/>
                        </a:rPr>
                        <a:t>Local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50" b="1" spc="-25" dirty="0">
                          <a:latin typeface="Arial"/>
                          <a:cs typeface="Arial"/>
                        </a:rPr>
                        <a:t>USD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50" b="1" spc="-10" dirty="0">
                          <a:latin typeface="Arial"/>
                          <a:cs typeface="Arial"/>
                        </a:rPr>
                        <a:t>Local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50" b="1" spc="-25" dirty="0">
                          <a:latin typeface="Arial"/>
                          <a:cs typeface="Arial"/>
                        </a:rPr>
                        <a:t>USD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50" b="1" spc="-20" dirty="0">
                          <a:latin typeface="Arial"/>
                          <a:cs typeface="Arial"/>
                        </a:rPr>
                        <a:t>Ann.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50" b="1" spc="-20" dirty="0">
                          <a:latin typeface="Arial"/>
                          <a:cs typeface="Arial"/>
                        </a:rPr>
                        <a:t>Beta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6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850" b="1" spc="-10" dirty="0">
                          <a:latin typeface="Arial"/>
                          <a:cs typeface="Arial"/>
                        </a:rPr>
                        <a:t>Regions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U.S.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(S&amp;P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500)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28.7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10.7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0.90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1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World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ex-</a:t>
                      </a:r>
                      <a:r>
                        <a:rPr sz="850" spc="-20" dirty="0">
                          <a:latin typeface="Arial"/>
                          <a:cs typeface="Arial"/>
                        </a:rPr>
                        <a:t>U.S.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13.5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8.3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4.2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1.07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EAFE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19.2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11.8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4.1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1.04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1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Europe</a:t>
                      </a:r>
                      <a:r>
                        <a:rPr sz="85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ex-</a:t>
                      </a:r>
                      <a:r>
                        <a:rPr sz="850" spc="-25" dirty="0">
                          <a:latin typeface="Arial"/>
                          <a:cs typeface="Arial"/>
                        </a:rPr>
                        <a:t>UK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8.1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9.8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24.4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16.5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4.8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1.18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Emerging</a:t>
                      </a:r>
                      <a:r>
                        <a:rPr sz="8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markets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6.1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0.1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2.2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4.8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1.18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1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08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850" b="1" dirty="0">
                          <a:latin typeface="Arial"/>
                          <a:cs typeface="Arial"/>
                        </a:rPr>
                        <a:t>Selected</a:t>
                      </a:r>
                      <a:r>
                        <a:rPr sz="85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-10" dirty="0">
                          <a:latin typeface="Arial"/>
                          <a:cs typeface="Arial"/>
                        </a:rPr>
                        <a:t>Countries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United</a:t>
                      </a:r>
                      <a:r>
                        <a:rPr sz="8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Kingdom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4.8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1.8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19.6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18.5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2.3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1.02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1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France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8.6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29.7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20.6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4.7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1.22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Germany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10.9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13.9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5.9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4.7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1.31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1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Japan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1.4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6.4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13.8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2.0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3.4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0.72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China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14.2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21.6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21.6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5.8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1.10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1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India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0.1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1.8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28.9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26.7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6.7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1.26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Brazil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16.0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36.0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11.2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5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17.2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0.9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solidFill>
                      <a:srgbClr val="E1E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1.50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1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10" dirty="0">
                          <a:latin typeface="Arial"/>
                          <a:cs typeface="Arial"/>
                        </a:rPr>
                        <a:t>Russia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dirty="0">
                          <a:latin typeface="Arial"/>
                          <a:cs typeface="Arial"/>
                        </a:rPr>
                        <a:t>-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21.6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20.0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5" dirty="0">
                          <a:latin typeface="Arial"/>
                          <a:cs typeface="Arial"/>
                        </a:rPr>
                        <a:t>0.9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850" spc="-20" dirty="0">
                          <a:latin typeface="Arial"/>
                          <a:cs typeface="Arial"/>
                        </a:rPr>
                        <a:t>1.49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10458806" y="120548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38"/>
                </a:moveTo>
                <a:lnTo>
                  <a:pt x="0" y="0"/>
                </a:lnTo>
                <a:lnTo>
                  <a:pt x="0" y="9038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58806" y="125983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58806" y="159611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58806" y="179573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58806" y="186823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58806" y="210446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58806" y="235882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58806" y="261293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58806" y="286729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58806" y="3121650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58806" y="337564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58806" y="347569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58806" y="3684375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58806" y="393873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58806" y="419308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458806" y="4447201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58806" y="470149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58806" y="495585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58806" y="520990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58806" y="5464263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58806" y="571861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062"/>
                </a:moveTo>
                <a:lnTo>
                  <a:pt x="0" y="0"/>
                </a:lnTo>
                <a:lnTo>
                  <a:pt x="0" y="9062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58806" y="577299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9062"/>
                </a:lnTo>
                <a:lnTo>
                  <a:pt x="0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418899" y="1207925"/>
            <a:ext cx="2799080" cy="29751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205"/>
              </a:lnSpc>
              <a:spcBef>
                <a:spcPts val="120"/>
              </a:spcBef>
            </a:pPr>
            <a:r>
              <a:rPr sz="1050" b="1" dirty="0">
                <a:latin typeface="Arial"/>
                <a:cs typeface="Arial"/>
              </a:rPr>
              <a:t>Weights</a:t>
            </a:r>
            <a:r>
              <a:rPr sz="1050" b="1" spc="2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</a:t>
            </a:r>
            <a:r>
              <a:rPr sz="1050" b="1" spc="9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MSCI</a:t>
            </a:r>
            <a:r>
              <a:rPr sz="1050" b="1" spc="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All</a:t>
            </a:r>
            <a:r>
              <a:rPr sz="1050" b="1" spc="254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Country</a:t>
            </a:r>
            <a:r>
              <a:rPr sz="1050" b="1" spc="1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World</a:t>
            </a:r>
            <a:r>
              <a:rPr sz="1050" b="1" spc="254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Index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sz="900" dirty="0">
                <a:latin typeface="Arial"/>
                <a:cs typeface="Arial"/>
              </a:rPr>
              <a:t>%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global</a:t>
            </a:r>
            <a:r>
              <a:rPr sz="900" spc="2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market</a:t>
            </a:r>
            <a:r>
              <a:rPr sz="900" spc="17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capitalization,</a:t>
            </a:r>
            <a:r>
              <a:rPr sz="900" spc="27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float</a:t>
            </a:r>
            <a:r>
              <a:rPr sz="900" spc="27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adjusted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7431995" y="1633432"/>
            <a:ext cx="2021205" cy="1845310"/>
            <a:chOff x="5907994" y="1633432"/>
            <a:chExt cx="2021205" cy="1845310"/>
          </a:xfrm>
        </p:grpSpPr>
        <p:sp>
          <p:nvSpPr>
            <p:cNvPr id="62" name="object 62"/>
            <p:cNvSpPr/>
            <p:nvPr/>
          </p:nvSpPr>
          <p:spPr>
            <a:xfrm>
              <a:off x="6854320" y="1638046"/>
              <a:ext cx="643890" cy="918210"/>
            </a:xfrm>
            <a:custGeom>
              <a:avLst/>
              <a:gdLst/>
              <a:ahLst/>
              <a:cxnLst/>
              <a:rect l="l" t="t" r="r" b="b"/>
              <a:pathLst>
                <a:path w="643890" h="918210">
                  <a:moveTo>
                    <a:pt x="0" y="0"/>
                  </a:moveTo>
                  <a:lnTo>
                    <a:pt x="0" y="917856"/>
                  </a:lnTo>
                  <a:lnTo>
                    <a:pt x="643658" y="247710"/>
                  </a:lnTo>
                  <a:lnTo>
                    <a:pt x="605421" y="214695"/>
                  </a:lnTo>
                  <a:lnTo>
                    <a:pt x="565586" y="183880"/>
                  </a:lnTo>
                  <a:lnTo>
                    <a:pt x="524255" y="155304"/>
                  </a:lnTo>
                  <a:lnTo>
                    <a:pt x="481529" y="129007"/>
                  </a:lnTo>
                  <a:lnTo>
                    <a:pt x="437510" y="105027"/>
                  </a:lnTo>
                  <a:lnTo>
                    <a:pt x="392301" y="83404"/>
                  </a:lnTo>
                  <a:lnTo>
                    <a:pt x="346003" y="64178"/>
                  </a:lnTo>
                  <a:lnTo>
                    <a:pt x="298719" y="47387"/>
                  </a:lnTo>
                  <a:lnTo>
                    <a:pt x="250550" y="33071"/>
                  </a:lnTo>
                  <a:lnTo>
                    <a:pt x="201598" y="21271"/>
                  </a:lnTo>
                  <a:lnTo>
                    <a:pt x="151965" y="12024"/>
                  </a:lnTo>
                  <a:lnTo>
                    <a:pt x="101753" y="5370"/>
                  </a:lnTo>
                  <a:lnTo>
                    <a:pt x="51064" y="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54320" y="1885756"/>
              <a:ext cx="786130" cy="670560"/>
            </a:xfrm>
            <a:custGeom>
              <a:avLst/>
              <a:gdLst/>
              <a:ahLst/>
              <a:cxnLst/>
              <a:rect l="l" t="t" r="r" b="b"/>
              <a:pathLst>
                <a:path w="786129" h="670560">
                  <a:moveTo>
                    <a:pt x="643658" y="0"/>
                  </a:moveTo>
                  <a:lnTo>
                    <a:pt x="0" y="670146"/>
                  </a:lnTo>
                  <a:lnTo>
                    <a:pt x="785605" y="164092"/>
                  </a:lnTo>
                  <a:lnTo>
                    <a:pt x="753873" y="120067"/>
                  </a:lnTo>
                  <a:lnTo>
                    <a:pt x="719560" y="77968"/>
                  </a:lnTo>
                  <a:lnTo>
                    <a:pt x="682783" y="37907"/>
                  </a:lnTo>
                  <a:lnTo>
                    <a:pt x="643658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54320" y="1885756"/>
              <a:ext cx="786130" cy="670560"/>
            </a:xfrm>
            <a:custGeom>
              <a:avLst/>
              <a:gdLst/>
              <a:ahLst/>
              <a:cxnLst/>
              <a:rect l="l" t="t" r="r" b="b"/>
              <a:pathLst>
                <a:path w="786129" h="670560">
                  <a:moveTo>
                    <a:pt x="643658" y="0"/>
                  </a:moveTo>
                  <a:lnTo>
                    <a:pt x="682783" y="37907"/>
                  </a:lnTo>
                  <a:lnTo>
                    <a:pt x="719560" y="77968"/>
                  </a:lnTo>
                  <a:lnTo>
                    <a:pt x="753873" y="120067"/>
                  </a:lnTo>
                  <a:lnTo>
                    <a:pt x="785605" y="164092"/>
                  </a:lnTo>
                  <a:lnTo>
                    <a:pt x="0" y="670146"/>
                  </a:lnTo>
                  <a:lnTo>
                    <a:pt x="643658" y="0"/>
                  </a:lnTo>
                  <a:close/>
                </a:path>
              </a:pathLst>
            </a:custGeom>
            <a:ln w="91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54320" y="2049849"/>
              <a:ext cx="915035" cy="506095"/>
            </a:xfrm>
            <a:custGeom>
              <a:avLst/>
              <a:gdLst/>
              <a:ahLst/>
              <a:cxnLst/>
              <a:rect l="l" t="t" r="r" b="b"/>
              <a:pathLst>
                <a:path w="915034" h="506094">
                  <a:moveTo>
                    <a:pt x="785605" y="0"/>
                  </a:moveTo>
                  <a:lnTo>
                    <a:pt x="0" y="506053"/>
                  </a:lnTo>
                  <a:lnTo>
                    <a:pt x="914412" y="286618"/>
                  </a:lnTo>
                  <a:lnTo>
                    <a:pt x="900049" y="236060"/>
                  </a:lnTo>
                  <a:lnTo>
                    <a:pt x="882781" y="186451"/>
                  </a:lnTo>
                  <a:lnTo>
                    <a:pt x="862654" y="137917"/>
                  </a:lnTo>
                  <a:lnTo>
                    <a:pt x="839717" y="90580"/>
                  </a:lnTo>
                  <a:lnTo>
                    <a:pt x="814018" y="44567"/>
                  </a:lnTo>
                  <a:lnTo>
                    <a:pt x="78560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54320" y="2049849"/>
              <a:ext cx="915035" cy="506095"/>
            </a:xfrm>
            <a:custGeom>
              <a:avLst/>
              <a:gdLst/>
              <a:ahLst/>
              <a:cxnLst/>
              <a:rect l="l" t="t" r="r" b="b"/>
              <a:pathLst>
                <a:path w="915034" h="506094">
                  <a:moveTo>
                    <a:pt x="785605" y="0"/>
                  </a:moveTo>
                  <a:lnTo>
                    <a:pt x="814018" y="44567"/>
                  </a:lnTo>
                  <a:lnTo>
                    <a:pt x="839717" y="90580"/>
                  </a:lnTo>
                  <a:lnTo>
                    <a:pt x="862654" y="137917"/>
                  </a:lnTo>
                  <a:lnTo>
                    <a:pt x="882781" y="186451"/>
                  </a:lnTo>
                  <a:lnTo>
                    <a:pt x="900049" y="236060"/>
                  </a:lnTo>
                  <a:lnTo>
                    <a:pt x="914412" y="286618"/>
                  </a:lnTo>
                  <a:lnTo>
                    <a:pt x="0" y="506053"/>
                  </a:lnTo>
                  <a:lnTo>
                    <a:pt x="785605" y="0"/>
                  </a:lnTo>
                  <a:close/>
                </a:path>
              </a:pathLst>
            </a:custGeom>
            <a:ln w="91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54320" y="2336468"/>
              <a:ext cx="941069" cy="219710"/>
            </a:xfrm>
            <a:custGeom>
              <a:avLst/>
              <a:gdLst/>
              <a:ahLst/>
              <a:cxnLst/>
              <a:rect l="l" t="t" r="r" b="b"/>
              <a:pathLst>
                <a:path w="941070" h="219710">
                  <a:moveTo>
                    <a:pt x="914412" y="0"/>
                  </a:moveTo>
                  <a:lnTo>
                    <a:pt x="0" y="219434"/>
                  </a:lnTo>
                  <a:lnTo>
                    <a:pt x="940694" y="176901"/>
                  </a:lnTo>
                  <a:lnTo>
                    <a:pt x="937441" y="132234"/>
                  </a:lnTo>
                  <a:lnTo>
                    <a:pt x="931969" y="87816"/>
                  </a:lnTo>
                  <a:lnTo>
                    <a:pt x="924289" y="43715"/>
                  </a:lnTo>
                  <a:lnTo>
                    <a:pt x="914412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54320" y="2336468"/>
              <a:ext cx="941069" cy="219710"/>
            </a:xfrm>
            <a:custGeom>
              <a:avLst/>
              <a:gdLst/>
              <a:ahLst/>
              <a:cxnLst/>
              <a:rect l="l" t="t" r="r" b="b"/>
              <a:pathLst>
                <a:path w="941070" h="219710">
                  <a:moveTo>
                    <a:pt x="914412" y="0"/>
                  </a:moveTo>
                  <a:lnTo>
                    <a:pt x="924289" y="43715"/>
                  </a:lnTo>
                  <a:lnTo>
                    <a:pt x="931969" y="87816"/>
                  </a:lnTo>
                  <a:lnTo>
                    <a:pt x="937441" y="132234"/>
                  </a:lnTo>
                  <a:lnTo>
                    <a:pt x="940694" y="176901"/>
                  </a:lnTo>
                  <a:lnTo>
                    <a:pt x="0" y="219434"/>
                  </a:lnTo>
                  <a:lnTo>
                    <a:pt x="914412" y="0"/>
                  </a:lnTo>
                  <a:close/>
                </a:path>
              </a:pathLst>
            </a:custGeom>
            <a:ln w="90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54320" y="2513369"/>
              <a:ext cx="942340" cy="184785"/>
            </a:xfrm>
            <a:custGeom>
              <a:avLst/>
              <a:gdLst/>
              <a:ahLst/>
              <a:cxnLst/>
              <a:rect l="l" t="t" r="r" b="b"/>
              <a:pathLst>
                <a:path w="942340" h="184785">
                  <a:moveTo>
                    <a:pt x="940694" y="0"/>
                  </a:moveTo>
                  <a:lnTo>
                    <a:pt x="0" y="42533"/>
                  </a:lnTo>
                  <a:lnTo>
                    <a:pt x="930404" y="184272"/>
                  </a:lnTo>
                  <a:lnTo>
                    <a:pt x="936562" y="138453"/>
                  </a:lnTo>
                  <a:lnTo>
                    <a:pt x="940337" y="92407"/>
                  </a:lnTo>
                  <a:lnTo>
                    <a:pt x="941718" y="46226"/>
                  </a:lnTo>
                  <a:lnTo>
                    <a:pt x="940694" y="0"/>
                  </a:lnTo>
                  <a:close/>
                </a:path>
              </a:pathLst>
            </a:custGeom>
            <a:solidFill>
              <a:srgbClr val="95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54320" y="2513369"/>
              <a:ext cx="942340" cy="184785"/>
            </a:xfrm>
            <a:custGeom>
              <a:avLst/>
              <a:gdLst/>
              <a:ahLst/>
              <a:cxnLst/>
              <a:rect l="l" t="t" r="r" b="b"/>
              <a:pathLst>
                <a:path w="942340" h="184785">
                  <a:moveTo>
                    <a:pt x="940694" y="0"/>
                  </a:moveTo>
                  <a:lnTo>
                    <a:pt x="941718" y="46226"/>
                  </a:lnTo>
                  <a:lnTo>
                    <a:pt x="940337" y="92407"/>
                  </a:lnTo>
                  <a:lnTo>
                    <a:pt x="936562" y="138453"/>
                  </a:lnTo>
                  <a:lnTo>
                    <a:pt x="930404" y="184272"/>
                  </a:lnTo>
                  <a:lnTo>
                    <a:pt x="0" y="42533"/>
                  </a:lnTo>
                  <a:lnTo>
                    <a:pt x="940694" y="0"/>
                  </a:lnTo>
                  <a:close/>
                </a:path>
              </a:pathLst>
            </a:custGeom>
            <a:ln w="90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12577" y="1851198"/>
              <a:ext cx="1872614" cy="1623060"/>
            </a:xfrm>
            <a:custGeom>
              <a:avLst/>
              <a:gdLst/>
              <a:ahLst/>
              <a:cxnLst/>
              <a:rect l="l" t="t" r="r" b="b"/>
              <a:pathLst>
                <a:path w="1872615" h="1623060">
                  <a:moveTo>
                    <a:pt x="338250" y="0"/>
                  </a:moveTo>
                  <a:lnTo>
                    <a:pt x="298855" y="33957"/>
                  </a:lnTo>
                  <a:lnTo>
                    <a:pt x="261615" y="69842"/>
                  </a:lnTo>
                  <a:lnTo>
                    <a:pt x="226591" y="107554"/>
                  </a:lnTo>
                  <a:lnTo>
                    <a:pt x="193842" y="146992"/>
                  </a:lnTo>
                  <a:lnTo>
                    <a:pt x="163430" y="188053"/>
                  </a:lnTo>
                  <a:lnTo>
                    <a:pt x="135414" y="230636"/>
                  </a:lnTo>
                  <a:lnTo>
                    <a:pt x="109854" y="274641"/>
                  </a:lnTo>
                  <a:lnTo>
                    <a:pt x="86812" y="319966"/>
                  </a:lnTo>
                  <a:lnTo>
                    <a:pt x="66346" y="366510"/>
                  </a:lnTo>
                  <a:lnTo>
                    <a:pt x="48519" y="414171"/>
                  </a:lnTo>
                  <a:lnTo>
                    <a:pt x="33388" y="462848"/>
                  </a:lnTo>
                  <a:lnTo>
                    <a:pt x="21016" y="512440"/>
                  </a:lnTo>
                  <a:lnTo>
                    <a:pt x="11462" y="562845"/>
                  </a:lnTo>
                  <a:lnTo>
                    <a:pt x="5176" y="609698"/>
                  </a:lnTo>
                  <a:lnTo>
                    <a:pt x="1372" y="656300"/>
                  </a:lnTo>
                  <a:lnTo>
                    <a:pt x="0" y="702587"/>
                  </a:lnTo>
                  <a:lnTo>
                    <a:pt x="1010" y="748492"/>
                  </a:lnTo>
                  <a:lnTo>
                    <a:pt x="4353" y="793949"/>
                  </a:lnTo>
                  <a:lnTo>
                    <a:pt x="9981" y="838893"/>
                  </a:lnTo>
                  <a:lnTo>
                    <a:pt x="17843" y="883258"/>
                  </a:lnTo>
                  <a:lnTo>
                    <a:pt x="27890" y="926977"/>
                  </a:lnTo>
                  <a:lnTo>
                    <a:pt x="40073" y="969986"/>
                  </a:lnTo>
                  <a:lnTo>
                    <a:pt x="54342" y="1012217"/>
                  </a:lnTo>
                  <a:lnTo>
                    <a:pt x="70649" y="1053606"/>
                  </a:lnTo>
                  <a:lnTo>
                    <a:pt x="88943" y="1094086"/>
                  </a:lnTo>
                  <a:lnTo>
                    <a:pt x="109175" y="1133592"/>
                  </a:lnTo>
                  <a:lnTo>
                    <a:pt x="131296" y="1172058"/>
                  </a:lnTo>
                  <a:lnTo>
                    <a:pt x="155257" y="1209417"/>
                  </a:lnTo>
                  <a:lnTo>
                    <a:pt x="181008" y="1245604"/>
                  </a:lnTo>
                  <a:lnTo>
                    <a:pt x="208500" y="1280553"/>
                  </a:lnTo>
                  <a:lnTo>
                    <a:pt x="237683" y="1314198"/>
                  </a:lnTo>
                  <a:lnTo>
                    <a:pt x="268508" y="1346474"/>
                  </a:lnTo>
                  <a:lnTo>
                    <a:pt x="300926" y="1377314"/>
                  </a:lnTo>
                  <a:lnTo>
                    <a:pt x="334888" y="1406652"/>
                  </a:lnTo>
                  <a:lnTo>
                    <a:pt x="370343" y="1434424"/>
                  </a:lnTo>
                  <a:lnTo>
                    <a:pt x="407243" y="1460562"/>
                  </a:lnTo>
                  <a:lnTo>
                    <a:pt x="445538" y="1485001"/>
                  </a:lnTo>
                  <a:lnTo>
                    <a:pt x="485178" y="1507675"/>
                  </a:lnTo>
                  <a:lnTo>
                    <a:pt x="526116" y="1528519"/>
                  </a:lnTo>
                  <a:lnTo>
                    <a:pt x="568300" y="1547465"/>
                  </a:lnTo>
                  <a:lnTo>
                    <a:pt x="611682" y="1564450"/>
                  </a:lnTo>
                  <a:lnTo>
                    <a:pt x="656213" y="1579406"/>
                  </a:lnTo>
                  <a:lnTo>
                    <a:pt x="701842" y="1592267"/>
                  </a:lnTo>
                  <a:lnTo>
                    <a:pt x="748521" y="1602969"/>
                  </a:lnTo>
                  <a:lnTo>
                    <a:pt x="796200" y="1611445"/>
                  </a:lnTo>
                  <a:lnTo>
                    <a:pt x="844269" y="1617571"/>
                  </a:lnTo>
                  <a:lnTo>
                    <a:pt x="892083" y="1621279"/>
                  </a:lnTo>
                  <a:lnTo>
                    <a:pt x="939573" y="1622617"/>
                  </a:lnTo>
                  <a:lnTo>
                    <a:pt x="986672" y="1621632"/>
                  </a:lnTo>
                  <a:lnTo>
                    <a:pt x="1033312" y="1618373"/>
                  </a:lnTo>
                  <a:lnTo>
                    <a:pt x="1079426" y="1612887"/>
                  </a:lnTo>
                  <a:lnTo>
                    <a:pt x="1124946" y="1605224"/>
                  </a:lnTo>
                  <a:lnTo>
                    <a:pt x="1169805" y="1595430"/>
                  </a:lnTo>
                  <a:lnTo>
                    <a:pt x="1213935" y="1583555"/>
                  </a:lnTo>
                  <a:lnTo>
                    <a:pt x="1257267" y="1569645"/>
                  </a:lnTo>
                  <a:lnTo>
                    <a:pt x="1299736" y="1553751"/>
                  </a:lnTo>
                  <a:lnTo>
                    <a:pt x="1341272" y="1535918"/>
                  </a:lnTo>
                  <a:lnTo>
                    <a:pt x="1381809" y="1516196"/>
                  </a:lnTo>
                  <a:lnTo>
                    <a:pt x="1421279" y="1494632"/>
                  </a:lnTo>
                  <a:lnTo>
                    <a:pt x="1459614" y="1471276"/>
                  </a:lnTo>
                  <a:lnTo>
                    <a:pt x="1496746" y="1446174"/>
                  </a:lnTo>
                  <a:lnTo>
                    <a:pt x="1532608" y="1419374"/>
                  </a:lnTo>
                  <a:lnTo>
                    <a:pt x="1567133" y="1390926"/>
                  </a:lnTo>
                  <a:lnTo>
                    <a:pt x="1600252" y="1360877"/>
                  </a:lnTo>
                  <a:lnTo>
                    <a:pt x="1631898" y="1329275"/>
                  </a:lnTo>
                  <a:lnTo>
                    <a:pt x="1662004" y="1296169"/>
                  </a:lnTo>
                  <a:lnTo>
                    <a:pt x="1690501" y="1261606"/>
                  </a:lnTo>
                  <a:lnTo>
                    <a:pt x="1717323" y="1225634"/>
                  </a:lnTo>
                  <a:lnTo>
                    <a:pt x="1742401" y="1188302"/>
                  </a:lnTo>
                  <a:lnTo>
                    <a:pt x="1765668" y="1149658"/>
                  </a:lnTo>
                  <a:lnTo>
                    <a:pt x="1787056" y="1109749"/>
                  </a:lnTo>
                  <a:lnTo>
                    <a:pt x="1806498" y="1068624"/>
                  </a:lnTo>
                  <a:lnTo>
                    <a:pt x="1823927" y="1026332"/>
                  </a:lnTo>
                  <a:lnTo>
                    <a:pt x="1839273" y="982919"/>
                  </a:lnTo>
                  <a:lnTo>
                    <a:pt x="1852470" y="938435"/>
                  </a:lnTo>
                  <a:lnTo>
                    <a:pt x="1863451" y="892927"/>
                  </a:lnTo>
                  <a:lnTo>
                    <a:pt x="1872147" y="846443"/>
                  </a:lnTo>
                  <a:lnTo>
                    <a:pt x="941742" y="704705"/>
                  </a:lnTo>
                  <a:lnTo>
                    <a:pt x="338250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12577" y="1851198"/>
              <a:ext cx="1872614" cy="1623060"/>
            </a:xfrm>
            <a:custGeom>
              <a:avLst/>
              <a:gdLst/>
              <a:ahLst/>
              <a:cxnLst/>
              <a:rect l="l" t="t" r="r" b="b"/>
              <a:pathLst>
                <a:path w="1872615" h="1623060">
                  <a:moveTo>
                    <a:pt x="1872147" y="846443"/>
                  </a:moveTo>
                  <a:lnTo>
                    <a:pt x="1863451" y="892927"/>
                  </a:lnTo>
                  <a:lnTo>
                    <a:pt x="1852470" y="938435"/>
                  </a:lnTo>
                  <a:lnTo>
                    <a:pt x="1839273" y="982919"/>
                  </a:lnTo>
                  <a:lnTo>
                    <a:pt x="1823927" y="1026332"/>
                  </a:lnTo>
                  <a:lnTo>
                    <a:pt x="1806498" y="1068624"/>
                  </a:lnTo>
                  <a:lnTo>
                    <a:pt x="1787056" y="1109749"/>
                  </a:lnTo>
                  <a:lnTo>
                    <a:pt x="1765668" y="1149658"/>
                  </a:lnTo>
                  <a:lnTo>
                    <a:pt x="1742401" y="1188302"/>
                  </a:lnTo>
                  <a:lnTo>
                    <a:pt x="1717323" y="1225634"/>
                  </a:lnTo>
                  <a:lnTo>
                    <a:pt x="1690501" y="1261606"/>
                  </a:lnTo>
                  <a:lnTo>
                    <a:pt x="1662004" y="1296169"/>
                  </a:lnTo>
                  <a:lnTo>
                    <a:pt x="1631898" y="1329275"/>
                  </a:lnTo>
                  <a:lnTo>
                    <a:pt x="1600252" y="1360877"/>
                  </a:lnTo>
                  <a:lnTo>
                    <a:pt x="1567133" y="1390926"/>
                  </a:lnTo>
                  <a:lnTo>
                    <a:pt x="1532608" y="1419374"/>
                  </a:lnTo>
                  <a:lnTo>
                    <a:pt x="1496746" y="1446174"/>
                  </a:lnTo>
                  <a:lnTo>
                    <a:pt x="1459614" y="1471276"/>
                  </a:lnTo>
                  <a:lnTo>
                    <a:pt x="1421279" y="1494632"/>
                  </a:lnTo>
                  <a:lnTo>
                    <a:pt x="1381809" y="1516196"/>
                  </a:lnTo>
                  <a:lnTo>
                    <a:pt x="1341272" y="1535918"/>
                  </a:lnTo>
                  <a:lnTo>
                    <a:pt x="1299736" y="1553751"/>
                  </a:lnTo>
                  <a:lnTo>
                    <a:pt x="1257267" y="1569645"/>
                  </a:lnTo>
                  <a:lnTo>
                    <a:pt x="1213935" y="1583555"/>
                  </a:lnTo>
                  <a:lnTo>
                    <a:pt x="1169805" y="1595430"/>
                  </a:lnTo>
                  <a:lnTo>
                    <a:pt x="1124946" y="1605224"/>
                  </a:lnTo>
                  <a:lnTo>
                    <a:pt x="1079426" y="1612887"/>
                  </a:lnTo>
                  <a:lnTo>
                    <a:pt x="1033312" y="1618373"/>
                  </a:lnTo>
                  <a:lnTo>
                    <a:pt x="986672" y="1621632"/>
                  </a:lnTo>
                  <a:lnTo>
                    <a:pt x="939573" y="1622617"/>
                  </a:lnTo>
                  <a:lnTo>
                    <a:pt x="892083" y="1621279"/>
                  </a:lnTo>
                  <a:lnTo>
                    <a:pt x="844269" y="1617571"/>
                  </a:lnTo>
                  <a:lnTo>
                    <a:pt x="796200" y="1611445"/>
                  </a:lnTo>
                  <a:lnTo>
                    <a:pt x="748521" y="1602969"/>
                  </a:lnTo>
                  <a:lnTo>
                    <a:pt x="701842" y="1592267"/>
                  </a:lnTo>
                  <a:lnTo>
                    <a:pt x="656213" y="1579406"/>
                  </a:lnTo>
                  <a:lnTo>
                    <a:pt x="611682" y="1564450"/>
                  </a:lnTo>
                  <a:lnTo>
                    <a:pt x="568300" y="1547465"/>
                  </a:lnTo>
                  <a:lnTo>
                    <a:pt x="526116" y="1528519"/>
                  </a:lnTo>
                  <a:lnTo>
                    <a:pt x="485178" y="1507675"/>
                  </a:lnTo>
                  <a:lnTo>
                    <a:pt x="445538" y="1485001"/>
                  </a:lnTo>
                  <a:lnTo>
                    <a:pt x="407243" y="1460562"/>
                  </a:lnTo>
                  <a:lnTo>
                    <a:pt x="370343" y="1434424"/>
                  </a:lnTo>
                  <a:lnTo>
                    <a:pt x="334888" y="1406652"/>
                  </a:lnTo>
                  <a:lnTo>
                    <a:pt x="300926" y="1377314"/>
                  </a:lnTo>
                  <a:lnTo>
                    <a:pt x="268508" y="1346474"/>
                  </a:lnTo>
                  <a:lnTo>
                    <a:pt x="237683" y="1314198"/>
                  </a:lnTo>
                  <a:lnTo>
                    <a:pt x="208500" y="1280553"/>
                  </a:lnTo>
                  <a:lnTo>
                    <a:pt x="181008" y="1245604"/>
                  </a:lnTo>
                  <a:lnTo>
                    <a:pt x="155257" y="1209417"/>
                  </a:lnTo>
                  <a:lnTo>
                    <a:pt x="131296" y="1172058"/>
                  </a:lnTo>
                  <a:lnTo>
                    <a:pt x="109175" y="1133592"/>
                  </a:lnTo>
                  <a:lnTo>
                    <a:pt x="88943" y="1094086"/>
                  </a:lnTo>
                  <a:lnTo>
                    <a:pt x="70649" y="1053606"/>
                  </a:lnTo>
                  <a:lnTo>
                    <a:pt x="54342" y="1012217"/>
                  </a:lnTo>
                  <a:lnTo>
                    <a:pt x="40073" y="969986"/>
                  </a:lnTo>
                  <a:lnTo>
                    <a:pt x="27890" y="926977"/>
                  </a:lnTo>
                  <a:lnTo>
                    <a:pt x="17843" y="883258"/>
                  </a:lnTo>
                  <a:lnTo>
                    <a:pt x="9981" y="838893"/>
                  </a:lnTo>
                  <a:lnTo>
                    <a:pt x="4353" y="793949"/>
                  </a:lnTo>
                  <a:lnTo>
                    <a:pt x="1010" y="748492"/>
                  </a:lnTo>
                  <a:lnTo>
                    <a:pt x="0" y="702587"/>
                  </a:lnTo>
                  <a:lnTo>
                    <a:pt x="1372" y="656300"/>
                  </a:lnTo>
                  <a:lnTo>
                    <a:pt x="5176" y="609698"/>
                  </a:lnTo>
                  <a:lnTo>
                    <a:pt x="11462" y="562845"/>
                  </a:lnTo>
                  <a:lnTo>
                    <a:pt x="21016" y="512440"/>
                  </a:lnTo>
                  <a:lnTo>
                    <a:pt x="33388" y="462848"/>
                  </a:lnTo>
                  <a:lnTo>
                    <a:pt x="48519" y="414171"/>
                  </a:lnTo>
                  <a:lnTo>
                    <a:pt x="66346" y="366510"/>
                  </a:lnTo>
                  <a:lnTo>
                    <a:pt x="86812" y="319966"/>
                  </a:lnTo>
                  <a:lnTo>
                    <a:pt x="109854" y="274641"/>
                  </a:lnTo>
                  <a:lnTo>
                    <a:pt x="135414" y="230636"/>
                  </a:lnTo>
                  <a:lnTo>
                    <a:pt x="163430" y="188053"/>
                  </a:lnTo>
                  <a:lnTo>
                    <a:pt x="193842" y="146992"/>
                  </a:lnTo>
                  <a:lnTo>
                    <a:pt x="226591" y="107554"/>
                  </a:lnTo>
                  <a:lnTo>
                    <a:pt x="261615" y="69842"/>
                  </a:lnTo>
                  <a:lnTo>
                    <a:pt x="298855" y="33957"/>
                  </a:lnTo>
                  <a:lnTo>
                    <a:pt x="338250" y="0"/>
                  </a:lnTo>
                  <a:lnTo>
                    <a:pt x="941742" y="704705"/>
                  </a:lnTo>
                  <a:lnTo>
                    <a:pt x="1872147" y="846443"/>
                  </a:lnTo>
                  <a:close/>
                </a:path>
              </a:pathLst>
            </a:custGeom>
            <a:ln w="916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250828" y="1638046"/>
              <a:ext cx="603885" cy="918210"/>
            </a:xfrm>
            <a:custGeom>
              <a:avLst/>
              <a:gdLst/>
              <a:ahLst/>
              <a:cxnLst/>
              <a:rect l="l" t="t" r="r" b="b"/>
              <a:pathLst>
                <a:path w="603884" h="918210">
                  <a:moveTo>
                    <a:pt x="603492" y="0"/>
                  </a:moveTo>
                  <a:lnTo>
                    <a:pt x="552737" y="1332"/>
                  </a:lnTo>
                  <a:lnTo>
                    <a:pt x="502331" y="5306"/>
                  </a:lnTo>
                  <a:lnTo>
                    <a:pt x="452374" y="11885"/>
                  </a:lnTo>
                  <a:lnTo>
                    <a:pt x="402971" y="21035"/>
                  </a:lnTo>
                  <a:lnTo>
                    <a:pt x="354221" y="32719"/>
                  </a:lnTo>
                  <a:lnTo>
                    <a:pt x="306227" y="46901"/>
                  </a:lnTo>
                  <a:lnTo>
                    <a:pt x="259091" y="63547"/>
                  </a:lnTo>
                  <a:lnTo>
                    <a:pt x="212915" y="82620"/>
                  </a:lnTo>
                  <a:lnTo>
                    <a:pt x="167801" y="104085"/>
                  </a:lnTo>
                  <a:lnTo>
                    <a:pt x="123850" y="127907"/>
                  </a:lnTo>
                  <a:lnTo>
                    <a:pt x="81165" y="154048"/>
                  </a:lnTo>
                  <a:lnTo>
                    <a:pt x="39848" y="182475"/>
                  </a:lnTo>
                  <a:lnTo>
                    <a:pt x="0" y="213151"/>
                  </a:lnTo>
                  <a:lnTo>
                    <a:pt x="603492" y="917856"/>
                  </a:lnTo>
                  <a:lnTo>
                    <a:pt x="603492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50828" y="1638046"/>
              <a:ext cx="603885" cy="918210"/>
            </a:xfrm>
            <a:custGeom>
              <a:avLst/>
              <a:gdLst/>
              <a:ahLst/>
              <a:cxnLst/>
              <a:rect l="l" t="t" r="r" b="b"/>
              <a:pathLst>
                <a:path w="603884" h="918210">
                  <a:moveTo>
                    <a:pt x="0" y="213151"/>
                  </a:moveTo>
                  <a:lnTo>
                    <a:pt x="39848" y="182475"/>
                  </a:lnTo>
                  <a:lnTo>
                    <a:pt x="81165" y="154048"/>
                  </a:lnTo>
                  <a:lnTo>
                    <a:pt x="123850" y="127907"/>
                  </a:lnTo>
                  <a:lnTo>
                    <a:pt x="167801" y="104085"/>
                  </a:lnTo>
                  <a:lnTo>
                    <a:pt x="212915" y="82620"/>
                  </a:lnTo>
                  <a:lnTo>
                    <a:pt x="259091" y="63547"/>
                  </a:lnTo>
                  <a:lnTo>
                    <a:pt x="306227" y="46901"/>
                  </a:lnTo>
                  <a:lnTo>
                    <a:pt x="354221" y="32719"/>
                  </a:lnTo>
                  <a:lnTo>
                    <a:pt x="402971" y="21035"/>
                  </a:lnTo>
                  <a:lnTo>
                    <a:pt x="452374" y="11885"/>
                  </a:lnTo>
                  <a:lnTo>
                    <a:pt x="502331" y="5306"/>
                  </a:lnTo>
                  <a:lnTo>
                    <a:pt x="552737" y="1332"/>
                  </a:lnTo>
                  <a:lnTo>
                    <a:pt x="603492" y="0"/>
                  </a:lnTo>
                  <a:lnTo>
                    <a:pt x="603492" y="917856"/>
                  </a:lnTo>
                  <a:lnTo>
                    <a:pt x="0" y="213151"/>
                  </a:lnTo>
                  <a:close/>
                </a:path>
              </a:pathLst>
            </a:custGeom>
            <a:ln w="92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786584" y="2424435"/>
              <a:ext cx="139700" cy="281305"/>
            </a:xfrm>
            <a:custGeom>
              <a:avLst/>
              <a:gdLst/>
              <a:ahLst/>
              <a:cxnLst/>
              <a:rect l="l" t="t" r="r" b="b"/>
              <a:pathLst>
                <a:path w="139700" h="281305">
                  <a:moveTo>
                    <a:pt x="0" y="0"/>
                  </a:moveTo>
                  <a:lnTo>
                    <a:pt x="83680" y="45312"/>
                  </a:lnTo>
                  <a:lnTo>
                    <a:pt x="139467" y="45312"/>
                  </a:lnTo>
                </a:path>
                <a:path w="139700" h="281305">
                  <a:moveTo>
                    <a:pt x="9297" y="181251"/>
                  </a:moveTo>
                  <a:lnTo>
                    <a:pt x="55787" y="280939"/>
                  </a:lnTo>
                  <a:lnTo>
                    <a:pt x="111574" y="280939"/>
                  </a:lnTo>
                </a:path>
              </a:pathLst>
            </a:custGeom>
            <a:ln w="61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60822" y="2060362"/>
              <a:ext cx="165873" cy="11841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55209" y="1992091"/>
              <a:ext cx="153104" cy="112254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8316279" y="1759534"/>
            <a:ext cx="956310" cy="6330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98755" marR="349885" indent="-186690">
              <a:lnSpc>
                <a:spcPts val="1000"/>
              </a:lnSpc>
              <a:spcBef>
                <a:spcPts val="155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r>
              <a:rPr sz="8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FFFFFF"/>
                </a:solidFill>
                <a:latin typeface="Arial"/>
                <a:cs typeface="Arial"/>
              </a:rPr>
              <a:t>ex- UK</a:t>
            </a:r>
            <a:r>
              <a:rPr sz="85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sz="850">
              <a:latin typeface="Arial"/>
              <a:cs typeface="Arial"/>
            </a:endParaRPr>
          </a:p>
          <a:p>
            <a:pPr marL="421640">
              <a:lnSpc>
                <a:spcPct val="100000"/>
              </a:lnSpc>
              <a:spcBef>
                <a:spcPts val="705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Japan</a:t>
            </a:r>
            <a:r>
              <a:rPr sz="8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8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469832" y="2352526"/>
            <a:ext cx="584200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dirty="0">
                <a:latin typeface="Arial"/>
                <a:cs typeface="Arial"/>
              </a:rPr>
              <a:t>Pacific</a:t>
            </a:r>
            <a:r>
              <a:rPr sz="850" b="1" spc="80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3%</a:t>
            </a:r>
            <a:endParaRPr sz="8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480990" y="2583019"/>
            <a:ext cx="63055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dirty="0">
                <a:latin typeface="Arial"/>
                <a:cs typeface="Arial"/>
              </a:rPr>
              <a:t>Canada</a:t>
            </a:r>
            <a:r>
              <a:rPr sz="850" b="1" spc="95" dirty="0">
                <a:latin typeface="Arial"/>
                <a:cs typeface="Arial"/>
              </a:rPr>
              <a:t> </a:t>
            </a:r>
            <a:r>
              <a:rPr sz="850" b="1" spc="-25" dirty="0">
                <a:latin typeface="Arial"/>
                <a:cs typeface="Arial"/>
              </a:rPr>
              <a:t>3%</a:t>
            </a:r>
            <a:endParaRPr sz="8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997302" y="2659748"/>
            <a:ext cx="366395" cy="41084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-3175" algn="ctr">
              <a:lnSpc>
                <a:spcPts val="1000"/>
              </a:lnSpc>
              <a:spcBef>
                <a:spcPts val="155"/>
              </a:spcBef>
            </a:pP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United States </a:t>
            </a:r>
            <a:r>
              <a:rPr sz="850" b="1" spc="-25" dirty="0">
                <a:solidFill>
                  <a:srgbClr val="FFFFFF"/>
                </a:solidFill>
                <a:latin typeface="Arial"/>
                <a:cs typeface="Arial"/>
              </a:rPr>
              <a:t>61%</a:t>
            </a:r>
            <a:endParaRPr sz="8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043343" y="1707877"/>
            <a:ext cx="530225" cy="41020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algn="ctr">
              <a:lnSpc>
                <a:spcPts val="1000"/>
              </a:lnSpc>
              <a:spcBef>
                <a:spcPts val="155"/>
              </a:spcBef>
            </a:pPr>
            <a:r>
              <a:rPr sz="850" b="1" spc="-10" dirty="0">
                <a:latin typeface="Arial"/>
                <a:cs typeface="Arial"/>
              </a:rPr>
              <a:t>Emerging markets </a:t>
            </a:r>
            <a:r>
              <a:rPr sz="850" b="1" spc="-25" dirty="0">
                <a:latin typeface="Arial"/>
                <a:cs typeface="Arial"/>
              </a:rPr>
              <a:t>11%</a:t>
            </a:r>
            <a:endParaRPr sz="85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363167" y="1246302"/>
            <a:ext cx="0" cy="4485640"/>
          </a:xfrm>
          <a:custGeom>
            <a:avLst/>
            <a:gdLst/>
            <a:ahLst/>
            <a:cxnLst/>
            <a:rect l="l" t="t" r="r" b="b"/>
            <a:pathLst>
              <a:path h="4485640">
                <a:moveTo>
                  <a:pt x="0" y="0"/>
                </a:moveTo>
                <a:lnTo>
                  <a:pt x="0" y="4485153"/>
                </a:lnTo>
              </a:path>
            </a:pathLst>
          </a:custGeom>
          <a:ln w="6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6747326" y="3931535"/>
            <a:ext cx="3509010" cy="1417955"/>
            <a:chOff x="5223326" y="3931534"/>
            <a:chExt cx="3509010" cy="1417955"/>
          </a:xfrm>
        </p:grpSpPr>
        <p:sp>
          <p:nvSpPr>
            <p:cNvPr id="85" name="object 85"/>
            <p:cNvSpPr/>
            <p:nvPr/>
          </p:nvSpPr>
          <p:spPr>
            <a:xfrm>
              <a:off x="5229676" y="4853143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89">
                  <a:moveTo>
                    <a:pt x="0" y="0"/>
                  </a:moveTo>
                  <a:lnTo>
                    <a:pt x="32480" y="0"/>
                  </a:lnTo>
                </a:path>
                <a:path w="478789">
                  <a:moveTo>
                    <a:pt x="125458" y="0"/>
                  </a:moveTo>
                  <a:lnTo>
                    <a:pt x="478777" y="0"/>
                  </a:lnTo>
                </a:path>
              </a:pathLst>
            </a:custGeom>
            <a:ln w="6041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262156" y="4676432"/>
              <a:ext cx="446405" cy="643890"/>
            </a:xfrm>
            <a:custGeom>
              <a:avLst/>
              <a:gdLst/>
              <a:ahLst/>
              <a:cxnLst/>
              <a:rect l="l" t="t" r="r" b="b"/>
              <a:pathLst>
                <a:path w="446404" h="643889">
                  <a:moveTo>
                    <a:pt x="92976" y="0"/>
                  </a:moveTo>
                  <a:lnTo>
                    <a:pt x="0" y="0"/>
                  </a:lnTo>
                  <a:lnTo>
                    <a:pt x="0" y="643445"/>
                  </a:lnTo>
                  <a:lnTo>
                    <a:pt x="92976" y="643445"/>
                  </a:lnTo>
                  <a:lnTo>
                    <a:pt x="92976" y="0"/>
                  </a:lnTo>
                  <a:close/>
                </a:path>
                <a:path w="446404" h="643889">
                  <a:moveTo>
                    <a:pt x="446290" y="362496"/>
                  </a:moveTo>
                  <a:lnTo>
                    <a:pt x="344017" y="362496"/>
                  </a:lnTo>
                  <a:lnTo>
                    <a:pt x="344017" y="643445"/>
                  </a:lnTo>
                  <a:lnTo>
                    <a:pt x="446290" y="643445"/>
                  </a:lnTo>
                  <a:lnTo>
                    <a:pt x="446290" y="362496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55135" y="5057050"/>
              <a:ext cx="102870" cy="262890"/>
            </a:xfrm>
            <a:custGeom>
              <a:avLst/>
              <a:gdLst/>
              <a:ahLst/>
              <a:cxnLst/>
              <a:rect l="l" t="t" r="r" b="b"/>
              <a:pathLst>
                <a:path w="102870" h="262889">
                  <a:moveTo>
                    <a:pt x="102276" y="0"/>
                  </a:moveTo>
                  <a:lnTo>
                    <a:pt x="0" y="0"/>
                  </a:lnTo>
                  <a:lnTo>
                    <a:pt x="0" y="262814"/>
                  </a:lnTo>
                  <a:lnTo>
                    <a:pt x="102276" y="262814"/>
                  </a:lnTo>
                  <a:lnTo>
                    <a:pt x="102276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01432" y="4853143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511381" y="0"/>
                  </a:lnTo>
                </a:path>
                <a:path w="855979">
                  <a:moveTo>
                    <a:pt x="604359" y="0"/>
                  </a:moveTo>
                  <a:lnTo>
                    <a:pt x="855401" y="0"/>
                  </a:lnTo>
                </a:path>
              </a:pathLst>
            </a:custGeom>
            <a:ln w="6041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12802" y="4576737"/>
              <a:ext cx="446405" cy="743585"/>
            </a:xfrm>
            <a:custGeom>
              <a:avLst/>
              <a:gdLst/>
              <a:ahLst/>
              <a:cxnLst/>
              <a:rect l="l" t="t" r="r" b="b"/>
              <a:pathLst>
                <a:path w="446404" h="743585">
                  <a:moveTo>
                    <a:pt x="92989" y="0"/>
                  </a:moveTo>
                  <a:lnTo>
                    <a:pt x="0" y="0"/>
                  </a:lnTo>
                  <a:lnTo>
                    <a:pt x="0" y="743140"/>
                  </a:lnTo>
                  <a:lnTo>
                    <a:pt x="92989" y="743140"/>
                  </a:lnTo>
                  <a:lnTo>
                    <a:pt x="92989" y="0"/>
                  </a:lnTo>
                  <a:close/>
                </a:path>
                <a:path w="446404" h="743585">
                  <a:moveTo>
                    <a:pt x="446303" y="244690"/>
                  </a:moveTo>
                  <a:lnTo>
                    <a:pt x="344030" y="244690"/>
                  </a:lnTo>
                  <a:lnTo>
                    <a:pt x="344030" y="743140"/>
                  </a:lnTo>
                  <a:lnTo>
                    <a:pt x="446303" y="743140"/>
                  </a:lnTo>
                  <a:lnTo>
                    <a:pt x="446303" y="24469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708447" y="4839550"/>
              <a:ext cx="790575" cy="480695"/>
            </a:xfrm>
            <a:custGeom>
              <a:avLst/>
              <a:gdLst/>
              <a:ahLst/>
              <a:cxnLst/>
              <a:rect l="l" t="t" r="r" b="b"/>
              <a:pathLst>
                <a:path w="790575" h="480695">
                  <a:moveTo>
                    <a:pt x="92976" y="0"/>
                  </a:moveTo>
                  <a:lnTo>
                    <a:pt x="0" y="0"/>
                  </a:lnTo>
                  <a:lnTo>
                    <a:pt x="0" y="480326"/>
                  </a:lnTo>
                  <a:lnTo>
                    <a:pt x="92976" y="480326"/>
                  </a:lnTo>
                  <a:lnTo>
                    <a:pt x="92976" y="0"/>
                  </a:lnTo>
                  <a:close/>
                </a:path>
                <a:path w="790575" h="480695">
                  <a:moveTo>
                    <a:pt x="790321" y="135940"/>
                  </a:moveTo>
                  <a:lnTo>
                    <a:pt x="697344" y="135940"/>
                  </a:lnTo>
                  <a:lnTo>
                    <a:pt x="697344" y="480326"/>
                  </a:lnTo>
                  <a:lnTo>
                    <a:pt x="790321" y="480326"/>
                  </a:lnTo>
                  <a:lnTo>
                    <a:pt x="790321" y="13594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852088" y="4853143"/>
              <a:ext cx="948690" cy="0"/>
            </a:xfrm>
            <a:custGeom>
              <a:avLst/>
              <a:gdLst/>
              <a:ahLst/>
              <a:cxnLst/>
              <a:rect l="l" t="t" r="r" b="b"/>
              <a:pathLst>
                <a:path w="948690">
                  <a:moveTo>
                    <a:pt x="0" y="0"/>
                  </a:moveTo>
                  <a:lnTo>
                    <a:pt x="948380" y="0"/>
                  </a:lnTo>
                </a:path>
              </a:pathLst>
            </a:custGeom>
            <a:ln w="6041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759110" y="4812361"/>
              <a:ext cx="93345" cy="508000"/>
            </a:xfrm>
            <a:custGeom>
              <a:avLst/>
              <a:gdLst/>
              <a:ahLst/>
              <a:cxnLst/>
              <a:rect l="l" t="t" r="r" b="b"/>
              <a:pathLst>
                <a:path w="93345" h="508000">
                  <a:moveTo>
                    <a:pt x="92978" y="0"/>
                  </a:moveTo>
                  <a:lnTo>
                    <a:pt x="0" y="0"/>
                  </a:lnTo>
                  <a:lnTo>
                    <a:pt x="0" y="507503"/>
                  </a:lnTo>
                  <a:lnTo>
                    <a:pt x="92978" y="507503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10152" y="5138613"/>
              <a:ext cx="93345" cy="181610"/>
            </a:xfrm>
            <a:custGeom>
              <a:avLst/>
              <a:gdLst/>
              <a:ahLst/>
              <a:cxnLst/>
              <a:rect l="l" t="t" r="r" b="b"/>
              <a:pathLst>
                <a:path w="93345" h="181610">
                  <a:moveTo>
                    <a:pt x="92978" y="0"/>
                  </a:moveTo>
                  <a:lnTo>
                    <a:pt x="0" y="0"/>
                  </a:lnTo>
                  <a:lnTo>
                    <a:pt x="0" y="181251"/>
                  </a:lnTo>
                  <a:lnTo>
                    <a:pt x="92978" y="181251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03130" y="5084238"/>
              <a:ext cx="102870" cy="236220"/>
            </a:xfrm>
            <a:custGeom>
              <a:avLst/>
              <a:gdLst/>
              <a:ahLst/>
              <a:cxnLst/>
              <a:rect l="l" t="t" r="r" b="b"/>
              <a:pathLst>
                <a:path w="102870" h="236220">
                  <a:moveTo>
                    <a:pt x="102276" y="0"/>
                  </a:moveTo>
                  <a:lnTo>
                    <a:pt x="0" y="0"/>
                  </a:lnTo>
                  <a:lnTo>
                    <a:pt x="0" y="235626"/>
                  </a:lnTo>
                  <a:lnTo>
                    <a:pt x="102276" y="235626"/>
                  </a:lnTo>
                  <a:lnTo>
                    <a:pt x="102276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354172" y="4984550"/>
              <a:ext cx="102870" cy="335915"/>
            </a:xfrm>
            <a:custGeom>
              <a:avLst/>
              <a:gdLst/>
              <a:ahLst/>
              <a:cxnLst/>
              <a:rect l="l" t="t" r="r" b="b"/>
              <a:pathLst>
                <a:path w="102870" h="335914">
                  <a:moveTo>
                    <a:pt x="102276" y="0"/>
                  </a:moveTo>
                  <a:lnTo>
                    <a:pt x="0" y="0"/>
                  </a:lnTo>
                  <a:lnTo>
                    <a:pt x="0" y="335314"/>
                  </a:lnTo>
                  <a:lnTo>
                    <a:pt x="102276" y="335314"/>
                  </a:lnTo>
                  <a:lnTo>
                    <a:pt x="102276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456448" y="5084238"/>
              <a:ext cx="93345" cy="236220"/>
            </a:xfrm>
            <a:custGeom>
              <a:avLst/>
              <a:gdLst/>
              <a:ahLst/>
              <a:cxnLst/>
              <a:rect l="l" t="t" r="r" b="b"/>
              <a:pathLst>
                <a:path w="93345" h="236220">
                  <a:moveTo>
                    <a:pt x="92978" y="0"/>
                  </a:moveTo>
                  <a:lnTo>
                    <a:pt x="0" y="0"/>
                  </a:lnTo>
                  <a:lnTo>
                    <a:pt x="0" y="235626"/>
                  </a:lnTo>
                  <a:lnTo>
                    <a:pt x="92978" y="235626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02745" y="4853143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0" y="0"/>
                  </a:moveTo>
                  <a:lnTo>
                    <a:pt x="251041" y="0"/>
                  </a:lnTo>
                </a:path>
              </a:pathLst>
            </a:custGeom>
            <a:ln w="6041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07490" y="5011738"/>
              <a:ext cx="93345" cy="308610"/>
            </a:xfrm>
            <a:custGeom>
              <a:avLst/>
              <a:gdLst/>
              <a:ahLst/>
              <a:cxnLst/>
              <a:rect l="l" t="t" r="r" b="b"/>
              <a:pathLst>
                <a:path w="93345" h="308610">
                  <a:moveTo>
                    <a:pt x="92978" y="0"/>
                  </a:moveTo>
                  <a:lnTo>
                    <a:pt x="0" y="0"/>
                  </a:lnTo>
                  <a:lnTo>
                    <a:pt x="0" y="308127"/>
                  </a:lnTo>
                  <a:lnTo>
                    <a:pt x="92978" y="308127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800469" y="4712673"/>
              <a:ext cx="102870" cy="607695"/>
            </a:xfrm>
            <a:custGeom>
              <a:avLst/>
              <a:gdLst/>
              <a:ahLst/>
              <a:cxnLst/>
              <a:rect l="l" t="t" r="r" b="b"/>
              <a:pathLst>
                <a:path w="102870" h="607695">
                  <a:moveTo>
                    <a:pt x="102276" y="0"/>
                  </a:moveTo>
                  <a:lnTo>
                    <a:pt x="0" y="0"/>
                  </a:lnTo>
                  <a:lnTo>
                    <a:pt x="0" y="607191"/>
                  </a:lnTo>
                  <a:lnTo>
                    <a:pt x="102276" y="607191"/>
                  </a:lnTo>
                  <a:lnTo>
                    <a:pt x="102276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051511" y="5301740"/>
              <a:ext cx="102870" cy="18415"/>
            </a:xfrm>
            <a:custGeom>
              <a:avLst/>
              <a:gdLst/>
              <a:ahLst/>
              <a:cxnLst/>
              <a:rect l="l" t="t" r="r" b="b"/>
              <a:pathLst>
                <a:path w="102870" h="18414">
                  <a:moveTo>
                    <a:pt x="102276" y="0"/>
                  </a:moveTo>
                  <a:lnTo>
                    <a:pt x="0" y="0"/>
                  </a:lnTo>
                  <a:lnTo>
                    <a:pt x="0" y="18125"/>
                  </a:lnTo>
                  <a:lnTo>
                    <a:pt x="102276" y="18125"/>
                  </a:lnTo>
                  <a:lnTo>
                    <a:pt x="102276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153787" y="4757986"/>
              <a:ext cx="93345" cy="561975"/>
            </a:xfrm>
            <a:custGeom>
              <a:avLst/>
              <a:gdLst/>
              <a:ahLst/>
              <a:cxnLst/>
              <a:rect l="l" t="t" r="r" b="b"/>
              <a:pathLst>
                <a:path w="93345" h="561975">
                  <a:moveTo>
                    <a:pt x="92978" y="0"/>
                  </a:moveTo>
                  <a:lnTo>
                    <a:pt x="0" y="0"/>
                  </a:lnTo>
                  <a:lnTo>
                    <a:pt x="0" y="561879"/>
                  </a:lnTo>
                  <a:lnTo>
                    <a:pt x="92978" y="561879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229676" y="4400075"/>
              <a:ext cx="3496310" cy="453390"/>
            </a:xfrm>
            <a:custGeom>
              <a:avLst/>
              <a:gdLst/>
              <a:ahLst/>
              <a:cxnLst/>
              <a:rect l="l" t="t" r="r" b="b"/>
              <a:pathLst>
                <a:path w="3496309" h="453389">
                  <a:moveTo>
                    <a:pt x="3119365" y="453067"/>
                  </a:moveTo>
                  <a:lnTo>
                    <a:pt x="3268130" y="453067"/>
                  </a:lnTo>
                </a:path>
                <a:path w="3496309" h="453389">
                  <a:moveTo>
                    <a:pt x="0" y="0"/>
                  </a:moveTo>
                  <a:lnTo>
                    <a:pt x="3268130" y="0"/>
                  </a:lnTo>
                </a:path>
                <a:path w="3496309" h="453389">
                  <a:moveTo>
                    <a:pt x="3370407" y="0"/>
                  </a:moveTo>
                  <a:lnTo>
                    <a:pt x="3495989" y="0"/>
                  </a:lnTo>
                </a:path>
              </a:pathLst>
            </a:custGeom>
            <a:ln w="6041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404829" y="5310802"/>
              <a:ext cx="93345" cy="9525"/>
            </a:xfrm>
            <a:custGeom>
              <a:avLst/>
              <a:gdLst/>
              <a:ahLst/>
              <a:cxnLst/>
              <a:rect l="l" t="t" r="r" b="b"/>
              <a:pathLst>
                <a:path w="93345" h="9525">
                  <a:moveTo>
                    <a:pt x="92978" y="0"/>
                  </a:moveTo>
                  <a:lnTo>
                    <a:pt x="0" y="0"/>
                  </a:lnTo>
                  <a:lnTo>
                    <a:pt x="0" y="9062"/>
                  </a:lnTo>
                  <a:lnTo>
                    <a:pt x="92978" y="9062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97807" y="4223294"/>
              <a:ext cx="102870" cy="1096645"/>
            </a:xfrm>
            <a:custGeom>
              <a:avLst/>
              <a:gdLst/>
              <a:ahLst/>
              <a:cxnLst/>
              <a:rect l="l" t="t" r="r" b="b"/>
              <a:pathLst>
                <a:path w="102870" h="1096645">
                  <a:moveTo>
                    <a:pt x="102276" y="0"/>
                  </a:moveTo>
                  <a:lnTo>
                    <a:pt x="0" y="0"/>
                  </a:lnTo>
                  <a:lnTo>
                    <a:pt x="0" y="1096570"/>
                  </a:lnTo>
                  <a:lnTo>
                    <a:pt x="102276" y="1096570"/>
                  </a:lnTo>
                  <a:lnTo>
                    <a:pt x="102276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57406" y="4757991"/>
              <a:ext cx="3235960" cy="561975"/>
            </a:xfrm>
            <a:custGeom>
              <a:avLst/>
              <a:gdLst/>
              <a:ahLst/>
              <a:cxnLst/>
              <a:rect l="l" t="t" r="r" b="b"/>
              <a:pathLst>
                <a:path w="3235959" h="561975">
                  <a:moveTo>
                    <a:pt x="92976" y="498436"/>
                  </a:moveTo>
                  <a:lnTo>
                    <a:pt x="0" y="498436"/>
                  </a:lnTo>
                  <a:lnTo>
                    <a:pt x="0" y="561886"/>
                  </a:lnTo>
                  <a:lnTo>
                    <a:pt x="92976" y="561886"/>
                  </a:lnTo>
                  <a:lnTo>
                    <a:pt x="92976" y="498436"/>
                  </a:lnTo>
                  <a:close/>
                </a:path>
                <a:path w="3235959" h="561975">
                  <a:moveTo>
                    <a:pt x="446290" y="353441"/>
                  </a:moveTo>
                  <a:lnTo>
                    <a:pt x="344017" y="353441"/>
                  </a:lnTo>
                  <a:lnTo>
                    <a:pt x="344017" y="561886"/>
                  </a:lnTo>
                  <a:lnTo>
                    <a:pt x="446290" y="561886"/>
                  </a:lnTo>
                  <a:lnTo>
                    <a:pt x="446290" y="353441"/>
                  </a:lnTo>
                  <a:close/>
                </a:path>
                <a:path w="3235959" h="561975">
                  <a:moveTo>
                    <a:pt x="1143635" y="444068"/>
                  </a:moveTo>
                  <a:lnTo>
                    <a:pt x="1041361" y="444068"/>
                  </a:lnTo>
                  <a:lnTo>
                    <a:pt x="1041361" y="561886"/>
                  </a:lnTo>
                  <a:lnTo>
                    <a:pt x="1143635" y="561886"/>
                  </a:lnTo>
                  <a:lnTo>
                    <a:pt x="1143635" y="444068"/>
                  </a:lnTo>
                  <a:close/>
                </a:path>
                <a:path w="3235959" h="561975">
                  <a:moveTo>
                    <a:pt x="1487652" y="344373"/>
                  </a:moveTo>
                  <a:lnTo>
                    <a:pt x="1394675" y="344373"/>
                  </a:lnTo>
                  <a:lnTo>
                    <a:pt x="1394675" y="561886"/>
                  </a:lnTo>
                  <a:lnTo>
                    <a:pt x="1487652" y="561886"/>
                  </a:lnTo>
                  <a:lnTo>
                    <a:pt x="1487652" y="344373"/>
                  </a:lnTo>
                  <a:close/>
                </a:path>
                <a:path w="3235959" h="561975">
                  <a:moveTo>
                    <a:pt x="1840979" y="380631"/>
                  </a:moveTo>
                  <a:lnTo>
                    <a:pt x="1747989" y="380631"/>
                  </a:lnTo>
                  <a:lnTo>
                    <a:pt x="1747989" y="561886"/>
                  </a:lnTo>
                  <a:lnTo>
                    <a:pt x="1840979" y="561886"/>
                  </a:lnTo>
                  <a:lnTo>
                    <a:pt x="1840979" y="380631"/>
                  </a:lnTo>
                  <a:close/>
                </a:path>
                <a:path w="3235959" h="561975">
                  <a:moveTo>
                    <a:pt x="2184997" y="444068"/>
                  </a:moveTo>
                  <a:lnTo>
                    <a:pt x="2092020" y="444068"/>
                  </a:lnTo>
                  <a:lnTo>
                    <a:pt x="2092020" y="561886"/>
                  </a:lnTo>
                  <a:lnTo>
                    <a:pt x="2184997" y="561886"/>
                  </a:lnTo>
                  <a:lnTo>
                    <a:pt x="2184997" y="444068"/>
                  </a:lnTo>
                  <a:close/>
                </a:path>
                <a:path w="3235959" h="561975">
                  <a:moveTo>
                    <a:pt x="2538311" y="335318"/>
                  </a:moveTo>
                  <a:lnTo>
                    <a:pt x="2445334" y="335318"/>
                  </a:lnTo>
                  <a:lnTo>
                    <a:pt x="2445334" y="561886"/>
                  </a:lnTo>
                  <a:lnTo>
                    <a:pt x="2538311" y="561886"/>
                  </a:lnTo>
                  <a:lnTo>
                    <a:pt x="2538311" y="335318"/>
                  </a:lnTo>
                  <a:close/>
                </a:path>
                <a:path w="3235959" h="561975">
                  <a:moveTo>
                    <a:pt x="2891625" y="0"/>
                  </a:moveTo>
                  <a:lnTo>
                    <a:pt x="2789351" y="0"/>
                  </a:lnTo>
                  <a:lnTo>
                    <a:pt x="2789351" y="561886"/>
                  </a:lnTo>
                  <a:lnTo>
                    <a:pt x="2891625" y="561886"/>
                  </a:lnTo>
                  <a:lnTo>
                    <a:pt x="2891625" y="0"/>
                  </a:lnTo>
                  <a:close/>
                </a:path>
                <a:path w="3235959" h="561975">
                  <a:moveTo>
                    <a:pt x="3235655" y="144995"/>
                  </a:moveTo>
                  <a:lnTo>
                    <a:pt x="3142665" y="144995"/>
                  </a:lnTo>
                  <a:lnTo>
                    <a:pt x="3142665" y="561886"/>
                  </a:lnTo>
                  <a:lnTo>
                    <a:pt x="3235655" y="561886"/>
                  </a:lnTo>
                  <a:lnTo>
                    <a:pt x="3235655" y="144995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29676" y="3937884"/>
              <a:ext cx="3496310" cy="0"/>
            </a:xfrm>
            <a:custGeom>
              <a:avLst/>
              <a:gdLst/>
              <a:ahLst/>
              <a:cxnLst/>
              <a:rect l="l" t="t" r="r" b="b"/>
              <a:pathLst>
                <a:path w="3496309">
                  <a:moveTo>
                    <a:pt x="0" y="0"/>
                  </a:moveTo>
                  <a:lnTo>
                    <a:pt x="3495989" y="0"/>
                  </a:lnTo>
                </a:path>
              </a:pathLst>
            </a:custGeom>
            <a:ln w="6041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29676" y="3937884"/>
              <a:ext cx="3496310" cy="1405255"/>
            </a:xfrm>
            <a:custGeom>
              <a:avLst/>
              <a:gdLst/>
              <a:ahLst/>
              <a:cxnLst/>
              <a:rect l="l" t="t" r="r" b="b"/>
              <a:pathLst>
                <a:path w="3496309" h="1405254">
                  <a:moveTo>
                    <a:pt x="0" y="1377449"/>
                  </a:moveTo>
                  <a:lnTo>
                    <a:pt x="0" y="0"/>
                  </a:lnTo>
                </a:path>
                <a:path w="3496309" h="1405254">
                  <a:moveTo>
                    <a:pt x="0" y="1377449"/>
                  </a:moveTo>
                  <a:lnTo>
                    <a:pt x="3495989" y="1377449"/>
                  </a:lnTo>
                </a:path>
                <a:path w="3496309" h="1405254">
                  <a:moveTo>
                    <a:pt x="0" y="1377449"/>
                  </a:moveTo>
                  <a:lnTo>
                    <a:pt x="0" y="1404637"/>
                  </a:lnTo>
                </a:path>
                <a:path w="3496309" h="1405254">
                  <a:moveTo>
                    <a:pt x="353318" y="1377449"/>
                  </a:moveTo>
                  <a:lnTo>
                    <a:pt x="353318" y="1404637"/>
                  </a:lnTo>
                </a:path>
                <a:path w="3496309" h="1405254">
                  <a:moveTo>
                    <a:pt x="697338" y="1377449"/>
                  </a:moveTo>
                  <a:lnTo>
                    <a:pt x="697338" y="1404637"/>
                  </a:lnTo>
                </a:path>
                <a:path w="3496309" h="1405254">
                  <a:moveTo>
                    <a:pt x="1050656" y="1377449"/>
                  </a:moveTo>
                  <a:lnTo>
                    <a:pt x="1050656" y="1404637"/>
                  </a:lnTo>
                </a:path>
                <a:path w="3496309" h="1405254">
                  <a:moveTo>
                    <a:pt x="1394676" y="1377449"/>
                  </a:moveTo>
                  <a:lnTo>
                    <a:pt x="1394676" y="1404637"/>
                  </a:lnTo>
                </a:path>
                <a:path w="3496309" h="1405254">
                  <a:moveTo>
                    <a:pt x="1747994" y="1377449"/>
                  </a:moveTo>
                  <a:lnTo>
                    <a:pt x="1747994" y="1404637"/>
                  </a:lnTo>
                </a:path>
                <a:path w="3496309" h="1405254">
                  <a:moveTo>
                    <a:pt x="2101313" y="1377449"/>
                  </a:moveTo>
                  <a:lnTo>
                    <a:pt x="2101313" y="1404637"/>
                  </a:lnTo>
                </a:path>
                <a:path w="3496309" h="1405254">
                  <a:moveTo>
                    <a:pt x="2445333" y="1377449"/>
                  </a:moveTo>
                  <a:lnTo>
                    <a:pt x="2445333" y="1404637"/>
                  </a:lnTo>
                </a:path>
                <a:path w="3496309" h="1405254">
                  <a:moveTo>
                    <a:pt x="2798651" y="1377449"/>
                  </a:moveTo>
                  <a:lnTo>
                    <a:pt x="2798651" y="1404637"/>
                  </a:lnTo>
                </a:path>
                <a:path w="3496309" h="1405254">
                  <a:moveTo>
                    <a:pt x="3142671" y="1377449"/>
                  </a:moveTo>
                  <a:lnTo>
                    <a:pt x="3142671" y="1404637"/>
                  </a:lnTo>
                </a:path>
                <a:path w="3496309" h="1405254">
                  <a:moveTo>
                    <a:pt x="3495989" y="1377449"/>
                  </a:moveTo>
                  <a:lnTo>
                    <a:pt x="3495989" y="1404637"/>
                  </a:lnTo>
                </a:path>
              </a:pathLst>
            </a:custGeom>
            <a:ln w="12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6779035" y="4539264"/>
            <a:ext cx="19304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6E44BA"/>
                </a:solidFill>
                <a:latin typeface="Arial"/>
                <a:cs typeface="Arial"/>
              </a:rPr>
              <a:t>28%</a:t>
            </a:r>
            <a:endParaRPr sz="6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790393" y="4416376"/>
            <a:ext cx="193040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spc="-25" dirty="0">
                <a:solidFill>
                  <a:srgbClr val="6E44BA"/>
                </a:solidFill>
                <a:latin typeface="Arial"/>
                <a:cs typeface="Arial"/>
              </a:rPr>
              <a:t>32%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839191" y="4855246"/>
            <a:ext cx="509905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8295" algn="l"/>
              </a:tabLst>
            </a:pPr>
            <a:r>
              <a:rPr sz="650" b="1" spc="-25" dirty="0">
                <a:solidFill>
                  <a:srgbClr val="6E44BA"/>
                </a:solidFill>
                <a:latin typeface="Arial"/>
                <a:cs typeface="Arial"/>
              </a:rPr>
              <a:t>14%</a:t>
            </a:r>
            <a:r>
              <a:rPr sz="650" b="1" dirty="0">
                <a:solidFill>
                  <a:srgbClr val="6E44BA"/>
                </a:solidFill>
                <a:latin typeface="Arial"/>
                <a:cs typeface="Arial"/>
              </a:rPr>
              <a:t>	</a:t>
            </a:r>
            <a:r>
              <a:rPr sz="650" b="1" spc="-25" dirty="0">
                <a:solidFill>
                  <a:srgbClr val="6E44BA"/>
                </a:solidFill>
                <a:latin typeface="Arial"/>
                <a:cs typeface="Arial"/>
              </a:rPr>
              <a:t>13%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520041" y="5171831"/>
            <a:ext cx="14668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6E44BA"/>
                </a:solidFill>
                <a:latin typeface="Arial"/>
                <a:cs typeface="Arial"/>
              </a:rPr>
              <a:t>1%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869640" y="5172133"/>
            <a:ext cx="14668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6E44BA"/>
                </a:solidFill>
                <a:latin typeface="Arial"/>
                <a:cs typeface="Arial"/>
              </a:rPr>
              <a:t>0%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852193" y="4897840"/>
            <a:ext cx="437515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975" b="1" baseline="-34188" dirty="0">
                <a:solidFill>
                  <a:srgbClr val="004589"/>
                </a:solidFill>
                <a:latin typeface="Arial"/>
                <a:cs typeface="Arial"/>
              </a:rPr>
              <a:t>11%</a:t>
            </a:r>
            <a:r>
              <a:rPr sz="975" b="1" spc="37" baseline="-34188" dirty="0">
                <a:solidFill>
                  <a:srgbClr val="004589"/>
                </a:solidFill>
                <a:latin typeface="Arial"/>
                <a:cs typeface="Arial"/>
              </a:rPr>
              <a:t> </a:t>
            </a:r>
            <a:r>
              <a:rPr sz="650" b="1" spc="-25" dirty="0">
                <a:solidFill>
                  <a:srgbClr val="6E44BA"/>
                </a:solidFill>
                <a:latin typeface="Arial"/>
                <a:cs typeface="Arial"/>
              </a:rPr>
              <a:t>12%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188389" y="4686682"/>
            <a:ext cx="193040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spc="-25" dirty="0">
                <a:solidFill>
                  <a:srgbClr val="004589"/>
                </a:solidFill>
                <a:latin typeface="Arial"/>
                <a:cs typeface="Arial"/>
              </a:rPr>
              <a:t>21%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939406" y="4847089"/>
            <a:ext cx="193040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spc="-25" dirty="0">
                <a:solidFill>
                  <a:srgbClr val="004589"/>
                </a:solidFill>
                <a:latin typeface="Arial"/>
                <a:cs typeface="Arial"/>
              </a:rPr>
              <a:t>15%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090900" y="4677015"/>
            <a:ext cx="38417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dirty="0">
                <a:solidFill>
                  <a:srgbClr val="6E44BA"/>
                </a:solidFill>
                <a:latin typeface="Arial"/>
                <a:cs typeface="Arial"/>
              </a:rPr>
              <a:t>22%</a:t>
            </a:r>
            <a:r>
              <a:rPr sz="650" b="1" spc="5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650" b="1" spc="-25" dirty="0">
                <a:solidFill>
                  <a:srgbClr val="004589"/>
                </a:solidFill>
                <a:latin typeface="Arial"/>
                <a:cs typeface="Arial"/>
              </a:rPr>
              <a:t>22%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955971" y="4934090"/>
            <a:ext cx="19304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004589"/>
                </a:solidFill>
                <a:latin typeface="Arial"/>
                <a:cs typeface="Arial"/>
              </a:rPr>
              <a:t>10%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285734" y="4557691"/>
            <a:ext cx="19304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004589"/>
                </a:solidFill>
                <a:latin typeface="Arial"/>
                <a:cs typeface="Arial"/>
              </a:rPr>
              <a:t>26%</a:t>
            </a:r>
            <a:endParaRPr sz="6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984685" y="4065896"/>
            <a:ext cx="19304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004589"/>
                </a:solidFill>
                <a:latin typeface="Arial"/>
                <a:cs typeface="Arial"/>
              </a:rPr>
              <a:t>47%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978878" y="5112623"/>
            <a:ext cx="14668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0092F8"/>
                </a:solidFill>
                <a:latin typeface="Arial"/>
                <a:cs typeface="Arial"/>
              </a:rPr>
              <a:t>3%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329469" y="4967621"/>
            <a:ext cx="14668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0092F8"/>
                </a:solidFill>
                <a:latin typeface="Arial"/>
                <a:cs typeface="Arial"/>
              </a:rPr>
              <a:t>9%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028047" y="5068518"/>
            <a:ext cx="146685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spc="-25" dirty="0">
                <a:solidFill>
                  <a:srgbClr val="0092F8"/>
                </a:solidFill>
                <a:latin typeface="Arial"/>
                <a:cs typeface="Arial"/>
              </a:rPr>
              <a:t>5%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353485" y="4928350"/>
            <a:ext cx="451484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975" b="1" baseline="-25641" dirty="0">
                <a:solidFill>
                  <a:srgbClr val="0092F8"/>
                </a:solidFill>
                <a:latin typeface="Arial"/>
                <a:cs typeface="Arial"/>
              </a:rPr>
              <a:t>9%</a:t>
            </a:r>
            <a:r>
              <a:rPr sz="975" b="1" spc="240" baseline="-25641" dirty="0">
                <a:solidFill>
                  <a:srgbClr val="0092F8"/>
                </a:solidFill>
                <a:latin typeface="Arial"/>
                <a:cs typeface="Arial"/>
              </a:rPr>
              <a:t>  </a:t>
            </a:r>
            <a:r>
              <a:rPr sz="650" b="1" spc="-25" dirty="0">
                <a:solidFill>
                  <a:srgbClr val="004589"/>
                </a:solidFill>
                <a:latin typeface="Arial"/>
                <a:cs typeface="Arial"/>
              </a:rPr>
              <a:t>10%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482662" y="4994205"/>
            <a:ext cx="42418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75" b="1" baseline="8547" dirty="0">
                <a:solidFill>
                  <a:srgbClr val="6E44BA"/>
                </a:solidFill>
                <a:latin typeface="Arial"/>
                <a:cs typeface="Arial"/>
              </a:rPr>
              <a:t>8%</a:t>
            </a:r>
            <a:r>
              <a:rPr sz="975" b="1" spc="345" baseline="8547" dirty="0">
                <a:solidFill>
                  <a:srgbClr val="6E44BA"/>
                </a:solidFill>
                <a:latin typeface="Arial"/>
                <a:cs typeface="Arial"/>
              </a:rPr>
              <a:t>  </a:t>
            </a:r>
            <a:r>
              <a:rPr sz="650" b="1" spc="-35" dirty="0">
                <a:solidFill>
                  <a:srgbClr val="0092F8"/>
                </a:solidFill>
                <a:latin typeface="Arial"/>
                <a:cs typeface="Arial"/>
              </a:rPr>
              <a:t>8%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076224" y="5058247"/>
            <a:ext cx="14668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0092F8"/>
                </a:solidFill>
                <a:latin typeface="Arial"/>
                <a:cs typeface="Arial"/>
              </a:rPr>
              <a:t>5%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426745" y="4960371"/>
            <a:ext cx="25146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650" b="1" spc="-25" dirty="0">
                <a:solidFill>
                  <a:srgbClr val="0092F8"/>
                </a:solidFill>
                <a:latin typeface="Arial"/>
                <a:cs typeface="Arial"/>
              </a:rPr>
              <a:t>10%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586366" y="4610556"/>
            <a:ext cx="37909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dirty="0">
                <a:solidFill>
                  <a:srgbClr val="004589"/>
                </a:solidFill>
                <a:latin typeface="Arial"/>
                <a:cs typeface="Arial"/>
              </a:rPr>
              <a:t>24%</a:t>
            </a:r>
            <a:r>
              <a:rPr sz="650" b="1" spc="-40" dirty="0">
                <a:solidFill>
                  <a:srgbClr val="004589"/>
                </a:solidFill>
                <a:latin typeface="Arial"/>
                <a:cs typeface="Arial"/>
              </a:rPr>
              <a:t> </a:t>
            </a:r>
            <a:r>
              <a:rPr sz="975" b="1" spc="-37" baseline="4273" dirty="0">
                <a:solidFill>
                  <a:srgbClr val="0092F8"/>
                </a:solidFill>
                <a:latin typeface="Arial"/>
                <a:cs typeface="Arial"/>
              </a:rPr>
              <a:t>24%</a:t>
            </a:r>
            <a:endParaRPr sz="975" baseline="4273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0111012" y="4784558"/>
            <a:ext cx="193675" cy="1115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strike="sngStrike" spc="-25" dirty="0">
                <a:solidFill>
                  <a:srgbClr val="0092F8"/>
                </a:solidFill>
                <a:latin typeface="Arial"/>
                <a:cs typeface="Arial"/>
              </a:rPr>
              <a:t>18%</a:t>
            </a:r>
            <a:endParaRPr sz="6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416420" y="3549691"/>
            <a:ext cx="369633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205"/>
              </a:lnSpc>
              <a:spcBef>
                <a:spcPts val="120"/>
              </a:spcBef>
            </a:pPr>
            <a:r>
              <a:rPr sz="1050" b="1" dirty="0">
                <a:latin typeface="Arial"/>
                <a:cs typeface="Arial"/>
              </a:rPr>
              <a:t>Representation</a:t>
            </a:r>
            <a:r>
              <a:rPr sz="1050" b="1" spc="28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of</a:t>
            </a:r>
            <a:r>
              <a:rPr sz="1050" b="1" spc="204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key</a:t>
            </a:r>
            <a:r>
              <a:rPr sz="1050" b="1" spc="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sectors</a:t>
            </a:r>
            <a:r>
              <a:rPr sz="1050" b="1" spc="2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</a:t>
            </a:r>
            <a:r>
              <a:rPr sz="1050" b="1" spc="19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international</a:t>
            </a:r>
            <a:r>
              <a:rPr sz="1050" b="1" spc="37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markets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sz="900" dirty="0">
                <a:latin typeface="Arial"/>
                <a:cs typeface="Arial"/>
              </a:rPr>
              <a:t>%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index</a:t>
            </a:r>
            <a:r>
              <a:rPr sz="900" spc="2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market</a:t>
            </a:r>
            <a:r>
              <a:rPr sz="900" spc="1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capitalization</a:t>
            </a:r>
            <a:endParaRPr sz="9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225"/>
              </a:spcBef>
            </a:pPr>
            <a:r>
              <a:rPr sz="750" spc="25" dirty="0">
                <a:latin typeface="Arial"/>
                <a:cs typeface="Arial"/>
              </a:rPr>
              <a:t>60%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505060" y="5242519"/>
            <a:ext cx="17208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446544" y="4781537"/>
            <a:ext cx="237490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25" dirty="0">
                <a:latin typeface="Arial"/>
                <a:cs typeface="Arial"/>
              </a:rPr>
              <a:t>20%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446544" y="4320615"/>
            <a:ext cx="237490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25" dirty="0">
                <a:latin typeface="Arial"/>
                <a:cs typeface="Arial"/>
              </a:rPr>
              <a:t>40%</a:t>
            </a:r>
            <a:endParaRPr sz="7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823913" y="5361842"/>
            <a:ext cx="643890" cy="256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90"/>
              </a:lnSpc>
              <a:spcBef>
                <a:spcPts val="135"/>
              </a:spcBef>
            </a:pPr>
            <a:r>
              <a:rPr sz="750" dirty="0">
                <a:latin typeface="Arial"/>
                <a:cs typeface="Arial"/>
              </a:rPr>
              <a:t>S&amp;P</a:t>
            </a:r>
            <a:r>
              <a:rPr sz="750" spc="290" dirty="0">
                <a:latin typeface="Arial"/>
                <a:cs typeface="Arial"/>
              </a:rPr>
              <a:t>  </a:t>
            </a:r>
            <a:r>
              <a:rPr sz="750" spc="-20" dirty="0">
                <a:latin typeface="Arial"/>
                <a:cs typeface="Arial"/>
              </a:rPr>
              <a:t>ACWI</a:t>
            </a:r>
            <a:endParaRPr sz="750">
              <a:latin typeface="Arial"/>
              <a:cs typeface="Arial"/>
            </a:endParaRPr>
          </a:p>
          <a:p>
            <a:pPr marL="28575">
              <a:lnSpc>
                <a:spcPts val="890"/>
              </a:lnSpc>
            </a:pPr>
            <a:r>
              <a:rPr sz="750" dirty="0">
                <a:latin typeface="Arial"/>
                <a:cs typeface="Arial"/>
              </a:rPr>
              <a:t>500</a:t>
            </a:r>
            <a:r>
              <a:rPr sz="750" spc="229" dirty="0">
                <a:latin typeface="Arial"/>
                <a:cs typeface="Arial"/>
              </a:rPr>
              <a:t>  </a:t>
            </a:r>
            <a:r>
              <a:rPr sz="750" dirty="0">
                <a:latin typeface="Arial"/>
                <a:cs typeface="Arial"/>
              </a:rPr>
              <a:t>ex-</a:t>
            </a:r>
            <a:r>
              <a:rPr sz="750" spc="-20" dirty="0">
                <a:latin typeface="Arial"/>
                <a:cs typeface="Arial"/>
              </a:rPr>
              <a:t>U.S.</a:t>
            </a:r>
            <a:endParaRPr sz="7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850520" y="5361842"/>
            <a:ext cx="268605" cy="368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9055">
              <a:lnSpc>
                <a:spcPts val="89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EM</a:t>
            </a:r>
            <a:endParaRPr sz="750">
              <a:latin typeface="Arial"/>
              <a:cs typeface="Arial"/>
            </a:endParaRPr>
          </a:p>
          <a:p>
            <a:pPr marL="37465" marR="5080" indent="-25400">
              <a:lnSpc>
                <a:spcPts val="880"/>
              </a:lnSpc>
              <a:spcBef>
                <a:spcPts val="30"/>
              </a:spcBef>
            </a:pPr>
            <a:r>
              <a:rPr sz="750" spc="-10" dirty="0">
                <a:latin typeface="Arial"/>
                <a:cs typeface="Arial"/>
              </a:rPr>
              <a:t>North</a:t>
            </a:r>
            <a:r>
              <a:rPr sz="750" spc="50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Asia</a:t>
            </a:r>
            <a:endParaRPr sz="7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246856" y="5361842"/>
            <a:ext cx="1989455" cy="368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90"/>
              </a:lnSpc>
              <a:spcBef>
                <a:spcPts val="135"/>
              </a:spcBef>
              <a:tabLst>
                <a:tab pos="1061085" algn="l"/>
                <a:tab pos="1410335" algn="l"/>
                <a:tab pos="1760220" algn="l"/>
              </a:tabLst>
            </a:pPr>
            <a:r>
              <a:rPr sz="750" dirty="0">
                <a:latin typeface="Arial"/>
                <a:cs typeface="Arial"/>
              </a:rPr>
              <a:t>EM</a:t>
            </a:r>
            <a:r>
              <a:rPr sz="750" spc="275" dirty="0">
                <a:latin typeface="Arial"/>
                <a:cs typeface="Arial"/>
              </a:rPr>
              <a:t>  </a:t>
            </a:r>
            <a:r>
              <a:rPr sz="750" dirty="0">
                <a:latin typeface="Arial"/>
                <a:cs typeface="Arial"/>
              </a:rPr>
              <a:t>Europe</a:t>
            </a:r>
            <a:r>
              <a:rPr sz="750" spc="27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Japan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750" spc="-25" dirty="0">
                <a:latin typeface="Arial"/>
                <a:cs typeface="Arial"/>
              </a:rPr>
              <a:t>EM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750" spc="-25" dirty="0">
                <a:latin typeface="Arial"/>
                <a:cs typeface="Arial"/>
              </a:rPr>
              <a:t>EM</a:t>
            </a:r>
            <a:r>
              <a:rPr sz="750" dirty="0">
                <a:latin typeface="Arial"/>
                <a:cs typeface="Arial"/>
              </a:rPr>
              <a:t>	</a:t>
            </a:r>
            <a:r>
              <a:rPr sz="750" spc="-25" dirty="0">
                <a:latin typeface="Arial"/>
                <a:cs typeface="Arial"/>
              </a:rPr>
              <a:t>EM</a:t>
            </a:r>
            <a:endParaRPr sz="750">
              <a:latin typeface="Arial"/>
              <a:cs typeface="Arial"/>
            </a:endParaRPr>
          </a:p>
          <a:p>
            <a:pPr marL="1005840">
              <a:lnSpc>
                <a:spcPts val="875"/>
              </a:lnSpc>
            </a:pPr>
            <a:r>
              <a:rPr sz="750" dirty="0">
                <a:latin typeface="Arial"/>
                <a:cs typeface="Arial"/>
              </a:rPr>
              <a:t>South</a:t>
            </a:r>
            <a:r>
              <a:rPr sz="750" spc="3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LATAM</a:t>
            </a:r>
            <a:r>
              <a:rPr sz="750" spc="175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EMEA</a:t>
            </a:r>
            <a:endParaRPr sz="750">
              <a:latin typeface="Arial"/>
              <a:cs typeface="Arial"/>
            </a:endParaRPr>
          </a:p>
          <a:p>
            <a:pPr marL="1038860">
              <a:lnSpc>
                <a:spcPts val="890"/>
              </a:lnSpc>
            </a:pPr>
            <a:r>
              <a:rPr sz="750" spc="-20" dirty="0">
                <a:latin typeface="Arial"/>
                <a:cs typeface="Arial"/>
              </a:rPr>
              <a:t>Asia</a:t>
            </a:r>
            <a:endParaRPr sz="7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357361" y="3983729"/>
            <a:ext cx="2280920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50265" algn="l"/>
                <a:tab pos="1612900" algn="l"/>
              </a:tabLst>
            </a:pPr>
            <a:r>
              <a:rPr sz="750" b="1" spc="-10" dirty="0">
                <a:solidFill>
                  <a:srgbClr val="6E44BA"/>
                </a:solidFill>
                <a:latin typeface="Arial"/>
                <a:cs typeface="Arial"/>
              </a:rPr>
              <a:t>Technology</a:t>
            </a:r>
            <a:r>
              <a:rPr sz="750" b="1" dirty="0">
                <a:solidFill>
                  <a:srgbClr val="6E44BA"/>
                </a:solidFill>
                <a:latin typeface="Arial"/>
                <a:cs typeface="Arial"/>
              </a:rPr>
              <a:t>	</a:t>
            </a:r>
            <a:r>
              <a:rPr sz="750" b="1" spc="-10" dirty="0">
                <a:solidFill>
                  <a:srgbClr val="001F5F"/>
                </a:solidFill>
                <a:latin typeface="Arial"/>
                <a:cs typeface="Arial"/>
              </a:rPr>
              <a:t>Financials</a:t>
            </a:r>
            <a:r>
              <a:rPr sz="75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750" b="1" spc="-10" dirty="0">
                <a:solidFill>
                  <a:srgbClr val="0092F8"/>
                </a:solidFill>
                <a:latin typeface="Arial"/>
                <a:cs typeface="Arial"/>
              </a:rPr>
              <a:t>Commodities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7232454" y="4014856"/>
            <a:ext cx="1655445" cy="99695"/>
            <a:chOff x="5708453" y="4014855"/>
            <a:chExt cx="1655445" cy="99695"/>
          </a:xfrm>
        </p:grpSpPr>
        <p:sp>
          <p:nvSpPr>
            <p:cNvPr id="138" name="object 138"/>
            <p:cNvSpPr/>
            <p:nvPr/>
          </p:nvSpPr>
          <p:spPr>
            <a:xfrm>
              <a:off x="5708453" y="4014855"/>
              <a:ext cx="93345" cy="90805"/>
            </a:xfrm>
            <a:custGeom>
              <a:avLst/>
              <a:gdLst/>
              <a:ahLst/>
              <a:cxnLst/>
              <a:rect l="l" t="t" r="r" b="b"/>
              <a:pathLst>
                <a:path w="93345" h="90804">
                  <a:moveTo>
                    <a:pt x="92978" y="0"/>
                  </a:moveTo>
                  <a:lnTo>
                    <a:pt x="0" y="0"/>
                  </a:lnTo>
                  <a:lnTo>
                    <a:pt x="0" y="90625"/>
                  </a:lnTo>
                  <a:lnTo>
                    <a:pt x="92978" y="90625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517366" y="4023918"/>
              <a:ext cx="93345" cy="90805"/>
            </a:xfrm>
            <a:custGeom>
              <a:avLst/>
              <a:gdLst/>
              <a:ahLst/>
              <a:cxnLst/>
              <a:rect l="l" t="t" r="r" b="b"/>
              <a:pathLst>
                <a:path w="93345" h="90804">
                  <a:moveTo>
                    <a:pt x="92978" y="0"/>
                  </a:moveTo>
                  <a:lnTo>
                    <a:pt x="0" y="0"/>
                  </a:lnTo>
                  <a:lnTo>
                    <a:pt x="0" y="90625"/>
                  </a:lnTo>
                  <a:lnTo>
                    <a:pt x="92978" y="90625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270491" y="4023918"/>
              <a:ext cx="93345" cy="90805"/>
            </a:xfrm>
            <a:custGeom>
              <a:avLst/>
              <a:gdLst/>
              <a:ahLst/>
              <a:cxnLst/>
              <a:rect l="l" t="t" r="r" b="b"/>
              <a:pathLst>
                <a:path w="93345" h="90804">
                  <a:moveTo>
                    <a:pt x="92978" y="0"/>
                  </a:moveTo>
                  <a:lnTo>
                    <a:pt x="0" y="0"/>
                  </a:lnTo>
                  <a:lnTo>
                    <a:pt x="0" y="90625"/>
                  </a:lnTo>
                  <a:lnTo>
                    <a:pt x="92978" y="90625"/>
                  </a:lnTo>
                  <a:lnTo>
                    <a:pt x="92978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460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4267" y="6617513"/>
            <a:ext cx="187451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772" y="6217920"/>
            <a:ext cx="1235963" cy="432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1" y="637286"/>
            <a:ext cx="2307209" cy="2956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286304" y="5722925"/>
            <a:ext cx="6866890" cy="997585"/>
            <a:chOff x="762304" y="5722924"/>
            <a:chExt cx="6866890" cy="99758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304" y="5722924"/>
              <a:ext cx="4843399" cy="118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304" y="5832652"/>
              <a:ext cx="2764866" cy="118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839" y="5832652"/>
              <a:ext cx="772922" cy="118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69612" y="5832652"/>
              <a:ext cx="339851" cy="118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0132" y="5832652"/>
              <a:ext cx="2951099" cy="118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304" y="5942380"/>
              <a:ext cx="5664149" cy="118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6830" y="5942380"/>
              <a:ext cx="79248" cy="1188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26454" y="5942380"/>
              <a:ext cx="103631" cy="1188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8269" y="5942380"/>
              <a:ext cx="185927" cy="118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97142" y="5942380"/>
              <a:ext cx="999083" cy="1188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2304" y="6052108"/>
              <a:ext cx="2602560" cy="1188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09239" y="6052108"/>
              <a:ext cx="167639" cy="1188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18967" y="6052108"/>
              <a:ext cx="897890" cy="1188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65040" y="6052108"/>
              <a:ext cx="167639" cy="1188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74769" y="6052108"/>
              <a:ext cx="1103375" cy="1188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29376" y="6052108"/>
              <a:ext cx="167639" cy="1188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39486" y="6052108"/>
              <a:ext cx="952500" cy="1188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35598" y="6052108"/>
              <a:ext cx="167640" cy="1188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45325" y="6052108"/>
              <a:ext cx="973836" cy="118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64298" y="6052108"/>
              <a:ext cx="164592" cy="1188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2304" y="6161531"/>
              <a:ext cx="130302" cy="1191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6416" y="6161531"/>
              <a:ext cx="1608150" cy="1191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48179" y="6161531"/>
              <a:ext cx="1104899" cy="1191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3455" y="6161531"/>
              <a:ext cx="79248" cy="1191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3333" y="6161531"/>
              <a:ext cx="103632" cy="1191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5148" y="6161531"/>
              <a:ext cx="185927" cy="1191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43833" y="6161531"/>
              <a:ext cx="591312" cy="1191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77232" y="6161531"/>
              <a:ext cx="261365" cy="11917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42408" y="6161531"/>
              <a:ext cx="2082164" cy="11917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68186" y="6161531"/>
              <a:ext cx="261366" cy="11917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33362" y="6161531"/>
              <a:ext cx="770978" cy="1191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2304" y="6271869"/>
              <a:ext cx="1161618" cy="11887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67534" y="6271869"/>
              <a:ext cx="167639" cy="1188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78787" y="6271869"/>
              <a:ext cx="5605627" cy="1188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2304" y="6381597"/>
              <a:ext cx="1506804" cy="1188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22626" y="6381597"/>
              <a:ext cx="103631" cy="1188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74443" y="6381597"/>
              <a:ext cx="139445" cy="1188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67406" y="6381597"/>
              <a:ext cx="106680" cy="1188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20746" y="6381597"/>
              <a:ext cx="520445" cy="1188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94711" y="6381597"/>
              <a:ext cx="103631" cy="11887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46526" y="6381597"/>
              <a:ext cx="139445" cy="1188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39490" y="6381597"/>
              <a:ext cx="106680" cy="1188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092830" y="6381597"/>
              <a:ext cx="4496841" cy="1188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2304" y="6491325"/>
              <a:ext cx="5990285" cy="11887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2304" y="6601053"/>
              <a:ext cx="1033297" cy="1188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48662" y="6601053"/>
              <a:ext cx="1696465" cy="118872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138158" y="734568"/>
            <a:ext cx="402335" cy="17678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677655" y="734568"/>
            <a:ext cx="314325" cy="176784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1737359" y="4323588"/>
            <a:ext cx="219710" cy="1545590"/>
            <a:chOff x="213359" y="4323588"/>
            <a:chExt cx="219710" cy="1545590"/>
          </a:xfrm>
        </p:grpSpPr>
        <p:sp>
          <p:nvSpPr>
            <p:cNvPr id="55" name="object 55"/>
            <p:cNvSpPr/>
            <p:nvPr/>
          </p:nvSpPr>
          <p:spPr>
            <a:xfrm>
              <a:off x="213359" y="4323588"/>
              <a:ext cx="219710" cy="1545590"/>
            </a:xfrm>
            <a:custGeom>
              <a:avLst/>
              <a:gdLst/>
              <a:ahLst/>
              <a:cxnLst/>
              <a:rect l="l" t="t" r="r" b="b"/>
              <a:pathLst>
                <a:path w="219709" h="1545589">
                  <a:moveTo>
                    <a:pt x="109728" y="0"/>
                  </a:moveTo>
                  <a:lnTo>
                    <a:pt x="67015" y="8626"/>
                  </a:lnTo>
                  <a:lnTo>
                    <a:pt x="32137" y="32146"/>
                  </a:lnTo>
                  <a:lnTo>
                    <a:pt x="8622" y="67026"/>
                  </a:lnTo>
                  <a:lnTo>
                    <a:pt x="0" y="109728"/>
                  </a:lnTo>
                  <a:lnTo>
                    <a:pt x="0" y="1435608"/>
                  </a:lnTo>
                  <a:lnTo>
                    <a:pt x="8622" y="1478320"/>
                  </a:lnTo>
                  <a:lnTo>
                    <a:pt x="32137" y="1513198"/>
                  </a:lnTo>
                  <a:lnTo>
                    <a:pt x="67015" y="1536713"/>
                  </a:lnTo>
                  <a:lnTo>
                    <a:pt x="109728" y="1545336"/>
                  </a:lnTo>
                  <a:lnTo>
                    <a:pt x="152440" y="1536713"/>
                  </a:lnTo>
                  <a:lnTo>
                    <a:pt x="187318" y="1513198"/>
                  </a:lnTo>
                  <a:lnTo>
                    <a:pt x="210833" y="1478320"/>
                  </a:lnTo>
                  <a:lnTo>
                    <a:pt x="219455" y="1435608"/>
                  </a:lnTo>
                  <a:lnTo>
                    <a:pt x="219455" y="109728"/>
                  </a:lnTo>
                  <a:lnTo>
                    <a:pt x="210833" y="67026"/>
                  </a:lnTo>
                  <a:lnTo>
                    <a:pt x="187318" y="32146"/>
                  </a:lnTo>
                  <a:lnTo>
                    <a:pt x="152440" y="8626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004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41706" y="4417415"/>
              <a:ext cx="163068" cy="1299717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170922" y="742441"/>
            <a:ext cx="198881" cy="176784"/>
          </a:xfrm>
          <a:prstGeom prst="rect">
            <a:avLst/>
          </a:prstGeom>
        </p:spPr>
      </p:pic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2304742" y="1420608"/>
          <a:ext cx="8138153" cy="4173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1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21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41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41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38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07670"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R="158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48260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79.0%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4139" indent="-24765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97155" indent="-40640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4775" indent="-24765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97155" indent="-40640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314" indent="-16510">
                        <a:lnSpc>
                          <a:spcPts val="156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96520" indent="-48895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97155" indent="-40640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44450" indent="-64769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96520" indent="-48895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6839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82550">
                        <a:lnSpc>
                          <a:spcPts val="156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88265" marR="33020" indent="-64769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2413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59.4%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2413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96520" indent="-32384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2413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64769" indent="5715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20014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96520" indent="-24765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R="158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2075" indent="-16510">
                        <a:lnSpc>
                          <a:spcPct val="120000"/>
                        </a:lnSpc>
                        <a:spcBef>
                          <a:spcPts val="9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25.4%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14935" indent="15875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769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33020" indent="-6540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104139" indent="-16510">
                        <a:lnSpc>
                          <a:spcPct val="120000"/>
                        </a:lnSpc>
                        <a:spcBef>
                          <a:spcPts val="9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3.9%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104139" indent="-2476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82550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88265" marR="92710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7.1%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15570" indent="15875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33020" indent="-64769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96520" indent="-32384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14.9%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2075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33020" indent="-64769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15570" indent="15875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10.6%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08585" indent="-48895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25095" marR="114935" indent="15875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24765" indent="-6540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40005" marR="64769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97155" indent="-40640">
                        <a:lnSpc>
                          <a:spcPct val="1200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14935" indent="15875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97155" indent="-24765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14.6%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96520" indent="-48895">
                        <a:lnSpc>
                          <a:spcPct val="1200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19.5%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13.5%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92075" indent="-1651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113030" marR="96520" indent="-32384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2413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2710" indent="-16510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0.7%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0805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4775" indent="-2476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3345" indent="-16510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2.0%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4775" indent="-2476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24130" algn="just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2710" indent="-16510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5.8%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27635" indent="15875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2550" indent="-635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113030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96520" indent="-48895">
                        <a:lnSpc>
                          <a:spcPct val="1200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Large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7CA02D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25.0%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13.3%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97155" indent="-40640">
                        <a:lnSpc>
                          <a:spcPct val="1200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-16510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12.2%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14935" indent="15875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15570" indent="15875">
                        <a:lnSpc>
                          <a:spcPct val="120000"/>
                        </a:lnSpc>
                        <a:spcBef>
                          <a:spcPts val="100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2710" indent="-16510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latin typeface="Arial"/>
                          <a:cs typeface="Arial"/>
                        </a:rPr>
                        <a:t>8.3%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4139" indent="-2476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96520" indent="-40640">
                        <a:lnSpc>
                          <a:spcPct val="1200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0805" indent="24130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14935" indent="15875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14935" indent="15875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82550" indent="24130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96520" marR="114935" indent="15875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Yield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92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33020" indent="-6540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64769" indent="5715" algn="ctr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769" indent="48260">
                        <a:lnSpc>
                          <a:spcPct val="1198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45415" marR="97155" indent="-40640">
                        <a:lnSpc>
                          <a:spcPct val="1198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5080" algn="ctr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5080" algn="ctr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5080" algn="ctr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76200" indent="48260">
                        <a:lnSpc>
                          <a:spcPct val="119800"/>
                        </a:lnSpc>
                        <a:spcBef>
                          <a:spcPts val="10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4135" indent="5080" algn="ctr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82550" indent="-16510" algn="just">
                        <a:lnSpc>
                          <a:spcPct val="127899"/>
                        </a:lnSpc>
                        <a:spcBef>
                          <a:spcPts val="35"/>
                        </a:spcBef>
                      </a:pPr>
                      <a:r>
                        <a:rPr sz="650" b="1" spc="40" dirty="0">
                          <a:latin typeface="Arial"/>
                          <a:cs typeface="Arial"/>
                        </a:rPr>
                        <a:t>Asset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Alloc.</a:t>
                      </a:r>
                      <a:r>
                        <a:rPr sz="65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latin typeface="Arial"/>
                          <a:cs typeface="Arial"/>
                        </a:rPr>
                        <a:t>11.7%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5F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marL="128905" marR="97155" indent="-40640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769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135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314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33020" indent="-89535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13.4%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E9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32384" indent="-8890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64769" indent="48260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6.9%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107950" indent="-16510">
                        <a:lnSpc>
                          <a:spcPts val="1560"/>
                        </a:lnSpc>
                        <a:spcBef>
                          <a:spcPts val="85"/>
                        </a:spcBef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6515" indent="5080" algn="ctr">
                        <a:lnSpc>
                          <a:spcPct val="128099"/>
                        </a:lnSpc>
                        <a:spcBef>
                          <a:spcPts val="3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Fixed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45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53.2%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17.0%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0.3%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0.8%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107950" indent="-16510">
                        <a:lnSpc>
                          <a:spcPts val="156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728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REITs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5.1%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5EC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2.2%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BA99FF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09220" indent="-40640">
                        <a:lnSpc>
                          <a:spcPct val="120100"/>
                        </a:lnSpc>
                        <a:spcBef>
                          <a:spcPts val="95"/>
                        </a:spcBef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Small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7.5%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B71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Comdty.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2.6%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4F30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99695" indent="-16510">
                        <a:lnSpc>
                          <a:spcPts val="1560"/>
                        </a:lnSpc>
                      </a:pP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650" b="1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72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9" name="object 59"/>
          <p:cNvSpPr txBox="1"/>
          <p:nvPr/>
        </p:nvSpPr>
        <p:spPr>
          <a:xfrm>
            <a:off x="2388932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2007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41620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2008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94309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2009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46782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2010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199363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2011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52159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2012</a:t>
            </a:r>
            <a:endParaRPr sz="7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04524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2013</a:t>
            </a:r>
            <a:endParaRPr sz="7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57212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2014</a:t>
            </a:r>
            <a:endParaRPr sz="7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09901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2015</a:t>
            </a:r>
            <a:endParaRPr sz="7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62374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2016</a:t>
            </a:r>
            <a:endParaRPr sz="7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14954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2017</a:t>
            </a:r>
            <a:endParaRPr sz="7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367751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2018</a:t>
            </a:r>
            <a:endParaRPr sz="7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820116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2019</a:t>
            </a:r>
            <a:endParaRPr sz="7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272804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2020</a:t>
            </a:r>
            <a:endParaRPr sz="7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25493" y="1273190"/>
            <a:ext cx="25209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0" dirty="0">
                <a:latin typeface="Arial"/>
                <a:cs typeface="Arial"/>
              </a:rPr>
              <a:t>2021</a:t>
            </a:r>
            <a:endParaRPr sz="7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202188" y="1273190"/>
            <a:ext cx="20891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25" dirty="0">
                <a:latin typeface="Arial"/>
                <a:cs typeface="Arial"/>
              </a:rPr>
              <a:t>YTD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549804" y="1117796"/>
            <a:ext cx="914400" cy="2952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  <a:tabLst>
                <a:tab pos="177165" algn="l"/>
                <a:tab pos="888365" algn="l"/>
              </a:tabLst>
            </a:pPr>
            <a:r>
              <a:rPr sz="7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2007</a:t>
            </a:r>
            <a:r>
              <a:rPr sz="750" b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sz="750" b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75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2021</a:t>
            </a:r>
            <a:r>
              <a:rPr sz="7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  <a:tabLst>
                <a:tab pos="468630" algn="l"/>
              </a:tabLst>
            </a:pPr>
            <a:r>
              <a:rPr sz="750" b="1" spc="-20" dirty="0">
                <a:latin typeface="Arial"/>
                <a:cs typeface="Arial"/>
              </a:rPr>
              <a:t>Ann.</a:t>
            </a:r>
            <a:r>
              <a:rPr sz="750" b="1" dirty="0">
                <a:latin typeface="Arial"/>
                <a:cs typeface="Arial"/>
              </a:rPr>
              <a:t>	</a:t>
            </a:r>
            <a:r>
              <a:rPr sz="750" b="1" spc="-20" dirty="0">
                <a:latin typeface="Arial"/>
                <a:cs typeface="Arial"/>
              </a:rPr>
              <a:t>Vol.</a:t>
            </a:r>
            <a:endParaRPr sz="75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494483" y="2421001"/>
            <a:ext cx="6386830" cy="1757045"/>
          </a:xfrm>
          <a:custGeom>
            <a:avLst/>
            <a:gdLst/>
            <a:ahLst/>
            <a:cxnLst/>
            <a:rect l="l" t="t" r="r" b="b"/>
            <a:pathLst>
              <a:path w="6386830" h="1757045">
                <a:moveTo>
                  <a:pt x="6386639" y="862406"/>
                </a:moveTo>
                <a:lnTo>
                  <a:pt x="6384277" y="850493"/>
                </a:lnTo>
                <a:lnTo>
                  <a:pt x="6377191" y="840041"/>
                </a:lnTo>
                <a:lnTo>
                  <a:pt x="6366472" y="833094"/>
                </a:lnTo>
                <a:lnTo>
                  <a:pt x="6354318" y="830783"/>
                </a:lnTo>
                <a:lnTo>
                  <a:pt x="6342164" y="833094"/>
                </a:lnTo>
                <a:lnTo>
                  <a:pt x="6334874" y="837806"/>
                </a:lnTo>
                <a:lnTo>
                  <a:pt x="5956973" y="467487"/>
                </a:lnTo>
                <a:lnTo>
                  <a:pt x="5958713" y="459536"/>
                </a:lnTo>
                <a:lnTo>
                  <a:pt x="5958090" y="456031"/>
                </a:lnTo>
                <a:lnTo>
                  <a:pt x="5956592" y="447573"/>
                </a:lnTo>
                <a:lnTo>
                  <a:pt x="5949696" y="436943"/>
                </a:lnTo>
                <a:lnTo>
                  <a:pt x="5939142" y="429806"/>
                </a:lnTo>
                <a:lnTo>
                  <a:pt x="5927026" y="427253"/>
                </a:lnTo>
                <a:lnTo>
                  <a:pt x="5917552" y="428866"/>
                </a:lnTo>
                <a:lnTo>
                  <a:pt x="5913094" y="424484"/>
                </a:lnTo>
                <a:lnTo>
                  <a:pt x="5907392" y="430085"/>
                </a:lnTo>
                <a:lnTo>
                  <a:pt x="5909792" y="432447"/>
                </a:lnTo>
                <a:lnTo>
                  <a:pt x="5903950" y="436092"/>
                </a:lnTo>
                <a:lnTo>
                  <a:pt x="5896661" y="446430"/>
                </a:lnTo>
                <a:lnTo>
                  <a:pt x="5894070" y="458304"/>
                </a:lnTo>
                <a:lnTo>
                  <a:pt x="5896191" y="470242"/>
                </a:lnTo>
                <a:lnTo>
                  <a:pt x="5900864" y="477418"/>
                </a:lnTo>
                <a:lnTo>
                  <a:pt x="5493169" y="862139"/>
                </a:lnTo>
                <a:lnTo>
                  <a:pt x="5489372" y="856284"/>
                </a:lnTo>
                <a:lnTo>
                  <a:pt x="5478831" y="849147"/>
                </a:lnTo>
                <a:lnTo>
                  <a:pt x="5466740" y="846607"/>
                </a:lnTo>
                <a:lnTo>
                  <a:pt x="5454561" y="848690"/>
                </a:lnTo>
                <a:lnTo>
                  <a:pt x="5443715" y="855433"/>
                </a:lnTo>
                <a:lnTo>
                  <a:pt x="5436451" y="865784"/>
                </a:lnTo>
                <a:lnTo>
                  <a:pt x="5433898" y="877658"/>
                </a:lnTo>
                <a:lnTo>
                  <a:pt x="5436057" y="889635"/>
                </a:lnTo>
                <a:lnTo>
                  <a:pt x="5440680" y="896759"/>
                </a:lnTo>
                <a:lnTo>
                  <a:pt x="5037150" y="1278089"/>
                </a:lnTo>
                <a:lnTo>
                  <a:pt x="5033746" y="1275943"/>
                </a:lnTo>
                <a:lnTo>
                  <a:pt x="5021554" y="1273860"/>
                </a:lnTo>
                <a:lnTo>
                  <a:pt x="5009439" y="1276400"/>
                </a:lnTo>
                <a:lnTo>
                  <a:pt x="5002301" y="1281226"/>
                </a:lnTo>
                <a:lnTo>
                  <a:pt x="4598835" y="899731"/>
                </a:lnTo>
                <a:lnTo>
                  <a:pt x="4602099" y="889101"/>
                </a:lnTo>
                <a:lnTo>
                  <a:pt x="4601603" y="884339"/>
                </a:lnTo>
                <a:lnTo>
                  <a:pt x="4600854" y="877049"/>
                </a:lnTo>
                <a:lnTo>
                  <a:pt x="4595101" y="866330"/>
                </a:lnTo>
                <a:lnTo>
                  <a:pt x="4585284" y="858291"/>
                </a:lnTo>
                <a:lnTo>
                  <a:pt x="4573003" y="854659"/>
                </a:lnTo>
                <a:lnTo>
                  <a:pt x="4560671" y="855865"/>
                </a:lnTo>
                <a:lnTo>
                  <a:pt x="4549686" y="861491"/>
                </a:lnTo>
                <a:lnTo>
                  <a:pt x="4541469" y="871156"/>
                </a:lnTo>
                <a:lnTo>
                  <a:pt x="4537761" y="883196"/>
                </a:lnTo>
                <a:lnTo>
                  <a:pt x="4538992" y="895273"/>
                </a:lnTo>
                <a:lnTo>
                  <a:pt x="4544733" y="906030"/>
                </a:lnTo>
                <a:lnTo>
                  <a:pt x="4551426" y="911504"/>
                </a:lnTo>
                <a:lnTo>
                  <a:pt x="4121277" y="1695386"/>
                </a:lnTo>
                <a:lnTo>
                  <a:pt x="4121023" y="1695221"/>
                </a:lnTo>
                <a:lnTo>
                  <a:pt x="4108793" y="1693240"/>
                </a:lnTo>
                <a:lnTo>
                  <a:pt x="4096689" y="1695881"/>
                </a:lnTo>
                <a:lnTo>
                  <a:pt x="4089577" y="1700771"/>
                </a:lnTo>
                <a:lnTo>
                  <a:pt x="3686162" y="1327035"/>
                </a:lnTo>
                <a:lnTo>
                  <a:pt x="3688130" y="1323682"/>
                </a:lnTo>
                <a:lnTo>
                  <a:pt x="3689324" y="1315186"/>
                </a:lnTo>
                <a:lnTo>
                  <a:pt x="3689832" y="1311643"/>
                </a:lnTo>
                <a:lnTo>
                  <a:pt x="3686581" y="1299464"/>
                </a:lnTo>
                <a:lnTo>
                  <a:pt x="3678758" y="1289494"/>
                </a:lnTo>
                <a:lnTo>
                  <a:pt x="3668014" y="1283462"/>
                </a:lnTo>
                <a:lnTo>
                  <a:pt x="3655720" y="1281811"/>
                </a:lnTo>
                <a:lnTo>
                  <a:pt x="3647287" y="1283995"/>
                </a:lnTo>
                <a:lnTo>
                  <a:pt x="3241332" y="473913"/>
                </a:lnTo>
                <a:lnTo>
                  <a:pt x="3243199" y="471208"/>
                </a:lnTo>
                <a:lnTo>
                  <a:pt x="3244913" y="462889"/>
                </a:lnTo>
                <a:lnTo>
                  <a:pt x="3245726" y="458876"/>
                </a:lnTo>
                <a:lnTo>
                  <a:pt x="3244926" y="454977"/>
                </a:lnTo>
                <a:lnTo>
                  <a:pt x="3243199" y="446595"/>
                </a:lnTo>
                <a:lnTo>
                  <a:pt x="3236290" y="436524"/>
                </a:lnTo>
                <a:lnTo>
                  <a:pt x="3226016" y="429729"/>
                </a:lnTo>
                <a:lnTo>
                  <a:pt x="3218434" y="428231"/>
                </a:lnTo>
                <a:lnTo>
                  <a:pt x="3217100" y="425538"/>
                </a:lnTo>
                <a:lnTo>
                  <a:pt x="3213557" y="427266"/>
                </a:lnTo>
                <a:lnTo>
                  <a:pt x="3213430" y="427228"/>
                </a:lnTo>
                <a:lnTo>
                  <a:pt x="3200895" y="429729"/>
                </a:lnTo>
                <a:lnTo>
                  <a:pt x="3190621" y="436524"/>
                </a:lnTo>
                <a:lnTo>
                  <a:pt x="3183686" y="446595"/>
                </a:lnTo>
                <a:lnTo>
                  <a:pt x="3181947" y="454977"/>
                </a:lnTo>
                <a:lnTo>
                  <a:pt x="2782786" y="454977"/>
                </a:lnTo>
                <a:lnTo>
                  <a:pt x="2783789" y="453288"/>
                </a:lnTo>
                <a:lnTo>
                  <a:pt x="2785338" y="441794"/>
                </a:lnTo>
                <a:lnTo>
                  <a:pt x="2750985" y="411505"/>
                </a:lnTo>
                <a:lnTo>
                  <a:pt x="2739047" y="414693"/>
                </a:lnTo>
                <a:lnTo>
                  <a:pt x="2729179" y="422008"/>
                </a:lnTo>
                <a:lnTo>
                  <a:pt x="2722740" y="432828"/>
                </a:lnTo>
                <a:lnTo>
                  <a:pt x="2721064" y="445300"/>
                </a:lnTo>
                <a:lnTo>
                  <a:pt x="2724289" y="457034"/>
                </a:lnTo>
                <a:lnTo>
                  <a:pt x="2731782" y="466712"/>
                </a:lnTo>
                <a:lnTo>
                  <a:pt x="2739275" y="470966"/>
                </a:lnTo>
                <a:lnTo>
                  <a:pt x="2312632" y="1695335"/>
                </a:lnTo>
                <a:lnTo>
                  <a:pt x="2300871" y="1693202"/>
                </a:lnTo>
                <a:lnTo>
                  <a:pt x="2288743" y="1695640"/>
                </a:lnTo>
                <a:lnTo>
                  <a:pt x="2281491" y="1700441"/>
                </a:lnTo>
                <a:lnTo>
                  <a:pt x="1869528" y="1303705"/>
                </a:lnTo>
                <a:lnTo>
                  <a:pt x="1870481" y="1302372"/>
                </a:lnTo>
                <a:lnTo>
                  <a:pt x="1873161" y="1290523"/>
                </a:lnTo>
                <a:lnTo>
                  <a:pt x="1872526" y="1286814"/>
                </a:lnTo>
                <a:lnTo>
                  <a:pt x="1871116" y="1278559"/>
                </a:lnTo>
                <a:lnTo>
                  <a:pt x="1864309" y="1267929"/>
                </a:lnTo>
                <a:lnTo>
                  <a:pt x="1853819" y="1260716"/>
                </a:lnTo>
                <a:lnTo>
                  <a:pt x="1841728" y="1258087"/>
                </a:lnTo>
                <a:lnTo>
                  <a:pt x="1829511" y="1260094"/>
                </a:lnTo>
                <a:lnTo>
                  <a:pt x="1818665" y="1266761"/>
                </a:lnTo>
                <a:lnTo>
                  <a:pt x="1811299" y="1277048"/>
                </a:lnTo>
                <a:lnTo>
                  <a:pt x="1808619" y="1288897"/>
                </a:lnTo>
                <a:lnTo>
                  <a:pt x="1810664" y="1300861"/>
                </a:lnTo>
                <a:lnTo>
                  <a:pt x="1815287" y="1308087"/>
                </a:lnTo>
                <a:lnTo>
                  <a:pt x="1399349" y="1695310"/>
                </a:lnTo>
                <a:lnTo>
                  <a:pt x="1358938" y="1712544"/>
                </a:lnTo>
                <a:lnTo>
                  <a:pt x="1357198" y="1720926"/>
                </a:lnTo>
                <a:lnTo>
                  <a:pt x="965885" y="1720926"/>
                </a:lnTo>
                <a:lnTo>
                  <a:pt x="968527" y="1713623"/>
                </a:lnTo>
                <a:lnTo>
                  <a:pt x="968336" y="1710055"/>
                </a:lnTo>
                <a:lnTo>
                  <a:pt x="967867" y="1701088"/>
                </a:lnTo>
                <a:lnTo>
                  <a:pt x="962240" y="1689798"/>
                </a:lnTo>
                <a:lnTo>
                  <a:pt x="952969" y="1681759"/>
                </a:lnTo>
                <a:lnTo>
                  <a:pt x="941298" y="1677708"/>
                </a:lnTo>
                <a:lnTo>
                  <a:pt x="932611" y="1678178"/>
                </a:lnTo>
                <a:lnTo>
                  <a:pt x="504431" y="60985"/>
                </a:lnTo>
                <a:lnTo>
                  <a:pt x="514934" y="54406"/>
                </a:lnTo>
                <a:lnTo>
                  <a:pt x="522224" y="44069"/>
                </a:lnTo>
                <a:lnTo>
                  <a:pt x="524802" y="32207"/>
                </a:lnTo>
                <a:lnTo>
                  <a:pt x="524192" y="28778"/>
                </a:lnTo>
                <a:lnTo>
                  <a:pt x="522655" y="20256"/>
                </a:lnTo>
                <a:lnTo>
                  <a:pt x="515759" y="9677"/>
                </a:lnTo>
                <a:lnTo>
                  <a:pt x="505193" y="2552"/>
                </a:lnTo>
                <a:lnTo>
                  <a:pt x="493090" y="0"/>
                </a:lnTo>
                <a:lnTo>
                  <a:pt x="480898" y="2082"/>
                </a:lnTo>
                <a:lnTo>
                  <a:pt x="470090" y="8839"/>
                </a:lnTo>
                <a:lnTo>
                  <a:pt x="462813" y="19177"/>
                </a:lnTo>
                <a:lnTo>
                  <a:pt x="460222" y="31051"/>
                </a:lnTo>
                <a:lnTo>
                  <a:pt x="462368" y="43027"/>
                </a:lnTo>
                <a:lnTo>
                  <a:pt x="467029" y="50215"/>
                </a:lnTo>
                <a:lnTo>
                  <a:pt x="52120" y="442544"/>
                </a:lnTo>
                <a:lnTo>
                  <a:pt x="44970" y="437718"/>
                </a:lnTo>
                <a:lnTo>
                  <a:pt x="32867" y="435165"/>
                </a:lnTo>
                <a:lnTo>
                  <a:pt x="20675" y="437248"/>
                </a:lnTo>
                <a:lnTo>
                  <a:pt x="9867" y="444004"/>
                </a:lnTo>
                <a:lnTo>
                  <a:pt x="2578" y="454355"/>
                </a:lnTo>
                <a:lnTo>
                  <a:pt x="0" y="466229"/>
                </a:lnTo>
                <a:lnTo>
                  <a:pt x="2146" y="478205"/>
                </a:lnTo>
                <a:lnTo>
                  <a:pt x="9042" y="488835"/>
                </a:lnTo>
                <a:lnTo>
                  <a:pt x="19608" y="495960"/>
                </a:lnTo>
                <a:lnTo>
                  <a:pt x="31711" y="498462"/>
                </a:lnTo>
                <a:lnTo>
                  <a:pt x="43903" y="496354"/>
                </a:lnTo>
                <a:lnTo>
                  <a:pt x="54711" y="489585"/>
                </a:lnTo>
                <a:lnTo>
                  <a:pt x="62001" y="479234"/>
                </a:lnTo>
                <a:lnTo>
                  <a:pt x="64084" y="469646"/>
                </a:lnTo>
                <a:lnTo>
                  <a:pt x="64579" y="467372"/>
                </a:lnTo>
                <a:lnTo>
                  <a:pt x="62433" y="455434"/>
                </a:lnTo>
                <a:lnTo>
                  <a:pt x="57734" y="448233"/>
                </a:lnTo>
                <a:lnTo>
                  <a:pt x="472630" y="55930"/>
                </a:lnTo>
                <a:lnTo>
                  <a:pt x="479831" y="60794"/>
                </a:lnTo>
                <a:lnTo>
                  <a:pt x="491934" y="63296"/>
                </a:lnTo>
                <a:lnTo>
                  <a:pt x="496493" y="62509"/>
                </a:lnTo>
                <a:lnTo>
                  <a:pt x="924750" y="1680184"/>
                </a:lnTo>
                <a:lnTo>
                  <a:pt x="916952" y="1683918"/>
                </a:lnTo>
                <a:lnTo>
                  <a:pt x="908773" y="1693011"/>
                </a:lnTo>
                <a:lnTo>
                  <a:pt x="904646" y="1704441"/>
                </a:lnTo>
                <a:lnTo>
                  <a:pt x="905319" y="1717014"/>
                </a:lnTo>
                <a:lnTo>
                  <a:pt x="910945" y="1728292"/>
                </a:lnTo>
                <a:lnTo>
                  <a:pt x="920216" y="1736318"/>
                </a:lnTo>
                <a:lnTo>
                  <a:pt x="931887" y="1740357"/>
                </a:lnTo>
                <a:lnTo>
                  <a:pt x="944714" y="1739696"/>
                </a:lnTo>
                <a:lnTo>
                  <a:pt x="956221" y="1734172"/>
                </a:lnTo>
                <a:lnTo>
                  <a:pt x="961009" y="1728838"/>
                </a:lnTo>
                <a:lnTo>
                  <a:pt x="1357210" y="1728838"/>
                </a:lnTo>
                <a:lnTo>
                  <a:pt x="1358201" y="1733613"/>
                </a:lnTo>
                <a:lnTo>
                  <a:pt x="1353693" y="1737804"/>
                </a:lnTo>
                <a:lnTo>
                  <a:pt x="1359192" y="1743608"/>
                </a:lnTo>
                <a:lnTo>
                  <a:pt x="1361744" y="1741233"/>
                </a:lnTo>
                <a:lnTo>
                  <a:pt x="1365872" y="1747215"/>
                </a:lnTo>
                <a:lnTo>
                  <a:pt x="1376146" y="1753997"/>
                </a:lnTo>
                <a:lnTo>
                  <a:pt x="1388681" y="1756473"/>
                </a:lnTo>
                <a:lnTo>
                  <a:pt x="1401267" y="1753997"/>
                </a:lnTo>
                <a:lnTo>
                  <a:pt x="1411541" y="1747215"/>
                </a:lnTo>
                <a:lnTo>
                  <a:pt x="1418450" y="1737156"/>
                </a:lnTo>
                <a:lnTo>
                  <a:pt x="1420164" y="1728838"/>
                </a:lnTo>
                <a:lnTo>
                  <a:pt x="1420977" y="1724825"/>
                </a:lnTo>
                <a:lnTo>
                  <a:pt x="1420177" y="1720926"/>
                </a:lnTo>
                <a:lnTo>
                  <a:pt x="1418450" y="1712544"/>
                </a:lnTo>
                <a:lnTo>
                  <a:pt x="1411541" y="1702473"/>
                </a:lnTo>
                <a:lnTo>
                  <a:pt x="1406766" y="1699323"/>
                </a:lnTo>
                <a:lnTo>
                  <a:pt x="1820849" y="1313815"/>
                </a:lnTo>
                <a:lnTo>
                  <a:pt x="1827974" y="1318704"/>
                </a:lnTo>
                <a:lnTo>
                  <a:pt x="1840052" y="1321333"/>
                </a:lnTo>
                <a:lnTo>
                  <a:pt x="1852269" y="1319326"/>
                </a:lnTo>
                <a:lnTo>
                  <a:pt x="1863128" y="1312659"/>
                </a:lnTo>
                <a:lnTo>
                  <a:pt x="1864829" y="1310271"/>
                </a:lnTo>
                <a:lnTo>
                  <a:pt x="2275840" y="1706079"/>
                </a:lnTo>
                <a:lnTo>
                  <a:pt x="2271077" y="1713191"/>
                </a:lnTo>
                <a:lnTo>
                  <a:pt x="2268804" y="1725117"/>
                </a:lnTo>
                <a:lnTo>
                  <a:pt x="2271268" y="1737004"/>
                </a:lnTo>
                <a:lnTo>
                  <a:pt x="2278456" y="1747405"/>
                </a:lnTo>
                <a:lnTo>
                  <a:pt x="2289187" y="1754263"/>
                </a:lnTo>
                <a:lnTo>
                  <a:pt x="2301354" y="1756498"/>
                </a:lnTo>
                <a:lnTo>
                  <a:pt x="2313482" y="1754111"/>
                </a:lnTo>
                <a:lnTo>
                  <a:pt x="2324100" y="1747088"/>
                </a:lnTo>
                <a:lnTo>
                  <a:pt x="2331148" y="1736509"/>
                </a:lnTo>
                <a:lnTo>
                  <a:pt x="2332825" y="1727669"/>
                </a:lnTo>
                <a:lnTo>
                  <a:pt x="2333421" y="1724545"/>
                </a:lnTo>
                <a:lnTo>
                  <a:pt x="2330958" y="1712658"/>
                </a:lnTo>
                <a:lnTo>
                  <a:pt x="2323782" y="1702257"/>
                </a:lnTo>
                <a:lnTo>
                  <a:pt x="2319667" y="1699641"/>
                </a:lnTo>
                <a:lnTo>
                  <a:pt x="2746908" y="473544"/>
                </a:lnTo>
                <a:lnTo>
                  <a:pt x="2755557" y="474662"/>
                </a:lnTo>
                <a:lnTo>
                  <a:pt x="2767495" y="471500"/>
                </a:lnTo>
                <a:lnTo>
                  <a:pt x="2777350" y="464159"/>
                </a:lnTo>
                <a:lnTo>
                  <a:pt x="2778099" y="462889"/>
                </a:lnTo>
                <a:lnTo>
                  <a:pt x="3181959" y="462889"/>
                </a:lnTo>
                <a:lnTo>
                  <a:pt x="3183686" y="471208"/>
                </a:lnTo>
                <a:lnTo>
                  <a:pt x="3190621" y="481266"/>
                </a:lnTo>
                <a:lnTo>
                  <a:pt x="3200895" y="488048"/>
                </a:lnTo>
                <a:lnTo>
                  <a:pt x="3213430" y="490524"/>
                </a:lnTo>
                <a:lnTo>
                  <a:pt x="3226016" y="488048"/>
                </a:lnTo>
                <a:lnTo>
                  <a:pt x="3236112" y="481380"/>
                </a:lnTo>
                <a:lnTo>
                  <a:pt x="3640061" y="1287462"/>
                </a:lnTo>
                <a:lnTo>
                  <a:pt x="3633165" y="1292682"/>
                </a:lnTo>
                <a:lnTo>
                  <a:pt x="3627005" y="1303210"/>
                </a:lnTo>
                <a:lnTo>
                  <a:pt x="3625304" y="1315250"/>
                </a:lnTo>
                <a:lnTo>
                  <a:pt x="3628555" y="1327429"/>
                </a:lnTo>
                <a:lnTo>
                  <a:pt x="3636378" y="1337348"/>
                </a:lnTo>
                <a:lnTo>
                  <a:pt x="3647122" y="1343393"/>
                </a:lnTo>
                <a:lnTo>
                  <a:pt x="3659403" y="1345069"/>
                </a:lnTo>
                <a:lnTo>
                  <a:pt x="3671824" y="1341882"/>
                </a:lnTo>
                <a:lnTo>
                  <a:pt x="3681958" y="1334211"/>
                </a:lnTo>
                <a:lnTo>
                  <a:pt x="4084028" y="1706524"/>
                </a:lnTo>
                <a:lnTo>
                  <a:pt x="4079443" y="1713776"/>
                </a:lnTo>
                <a:lnTo>
                  <a:pt x="4077436" y="1725739"/>
                </a:lnTo>
                <a:lnTo>
                  <a:pt x="4080116" y="1737563"/>
                </a:lnTo>
                <a:lnTo>
                  <a:pt x="4087482" y="1747824"/>
                </a:lnTo>
                <a:lnTo>
                  <a:pt x="4098404" y="1754492"/>
                </a:lnTo>
                <a:lnTo>
                  <a:pt x="4110634" y="1756486"/>
                </a:lnTo>
                <a:lnTo>
                  <a:pt x="4122699" y="1753831"/>
                </a:lnTo>
                <a:lnTo>
                  <a:pt x="4133126" y="1746554"/>
                </a:lnTo>
                <a:lnTo>
                  <a:pt x="4139946" y="1735924"/>
                </a:lnTo>
                <a:lnTo>
                  <a:pt x="4141330" y="1727784"/>
                </a:lnTo>
                <a:lnTo>
                  <a:pt x="4141990" y="1723961"/>
                </a:lnTo>
                <a:lnTo>
                  <a:pt x="4139311" y="1712112"/>
                </a:lnTo>
                <a:lnTo>
                  <a:pt x="4131945" y="1701825"/>
                </a:lnTo>
                <a:lnTo>
                  <a:pt x="4128224" y="1699577"/>
                </a:lnTo>
                <a:lnTo>
                  <a:pt x="4558601" y="915276"/>
                </a:lnTo>
                <a:lnTo>
                  <a:pt x="4566882" y="917702"/>
                </a:lnTo>
                <a:lnTo>
                  <a:pt x="4579213" y="916470"/>
                </a:lnTo>
                <a:lnTo>
                  <a:pt x="4590186" y="910805"/>
                </a:lnTo>
                <a:lnTo>
                  <a:pt x="4594022" y="906284"/>
                </a:lnTo>
                <a:lnTo>
                  <a:pt x="4996650" y="1286967"/>
                </a:lnTo>
                <a:lnTo>
                  <a:pt x="4991989" y="1294117"/>
                </a:lnTo>
                <a:lnTo>
                  <a:pt x="4989817" y="1306068"/>
                </a:lnTo>
                <a:lnTo>
                  <a:pt x="4992382" y="1317929"/>
                </a:lnTo>
                <a:lnTo>
                  <a:pt x="4999647" y="1328267"/>
                </a:lnTo>
                <a:lnTo>
                  <a:pt x="5010442" y="1335036"/>
                </a:lnTo>
                <a:lnTo>
                  <a:pt x="5022634" y="1337157"/>
                </a:lnTo>
                <a:lnTo>
                  <a:pt x="5034737" y="1334643"/>
                </a:lnTo>
                <a:lnTo>
                  <a:pt x="5045291" y="1327531"/>
                </a:lnTo>
                <a:lnTo>
                  <a:pt x="5052199" y="1316888"/>
                </a:lnTo>
                <a:lnTo>
                  <a:pt x="5053736" y="1308328"/>
                </a:lnTo>
                <a:lnTo>
                  <a:pt x="5054358" y="1304912"/>
                </a:lnTo>
                <a:lnTo>
                  <a:pt x="5051793" y="1293037"/>
                </a:lnTo>
                <a:lnTo>
                  <a:pt x="5044541" y="1282700"/>
                </a:lnTo>
                <a:lnTo>
                  <a:pt x="5044198" y="1282496"/>
                </a:lnTo>
                <a:lnTo>
                  <a:pt x="5446306" y="902538"/>
                </a:lnTo>
                <a:lnTo>
                  <a:pt x="5453507" y="907389"/>
                </a:lnTo>
                <a:lnTo>
                  <a:pt x="5465584" y="909904"/>
                </a:lnTo>
                <a:lnTo>
                  <a:pt x="5477776" y="907783"/>
                </a:lnTo>
                <a:lnTo>
                  <a:pt x="5488610" y="901014"/>
                </a:lnTo>
                <a:lnTo>
                  <a:pt x="5495874" y="890676"/>
                </a:lnTo>
                <a:lnTo>
                  <a:pt x="5498439" y="878801"/>
                </a:lnTo>
                <a:lnTo>
                  <a:pt x="5497817" y="875372"/>
                </a:lnTo>
                <a:lnTo>
                  <a:pt x="5496801" y="869810"/>
                </a:lnTo>
                <a:lnTo>
                  <a:pt x="5906528" y="483171"/>
                </a:lnTo>
                <a:lnTo>
                  <a:pt x="5913640" y="487997"/>
                </a:lnTo>
                <a:lnTo>
                  <a:pt x="5925756" y="490537"/>
                </a:lnTo>
                <a:lnTo>
                  <a:pt x="5937974" y="488429"/>
                </a:lnTo>
                <a:lnTo>
                  <a:pt x="5948832" y="481672"/>
                </a:lnTo>
                <a:lnTo>
                  <a:pt x="5953417" y="475195"/>
                </a:lnTo>
                <a:lnTo>
                  <a:pt x="6329159" y="843394"/>
                </a:lnTo>
                <a:lnTo>
                  <a:pt x="6324359" y="850493"/>
                </a:lnTo>
                <a:lnTo>
                  <a:pt x="6321996" y="862406"/>
                </a:lnTo>
                <a:lnTo>
                  <a:pt x="6324359" y="874306"/>
                </a:lnTo>
                <a:lnTo>
                  <a:pt x="6331445" y="884770"/>
                </a:lnTo>
                <a:lnTo>
                  <a:pt x="6342164" y="891768"/>
                </a:lnTo>
                <a:lnTo>
                  <a:pt x="6354318" y="894105"/>
                </a:lnTo>
                <a:lnTo>
                  <a:pt x="6366472" y="891768"/>
                </a:lnTo>
                <a:lnTo>
                  <a:pt x="6377191" y="884770"/>
                </a:lnTo>
                <a:lnTo>
                  <a:pt x="6384277" y="874306"/>
                </a:lnTo>
                <a:lnTo>
                  <a:pt x="6386081" y="865251"/>
                </a:lnTo>
                <a:lnTo>
                  <a:pt x="6386639" y="862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91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A7C73-D9DB-4CC1-B717-79A4982C7116}"/>
              </a:ext>
            </a:extLst>
          </p:cNvPr>
          <p:cNvSpPr txBox="1"/>
          <p:nvPr/>
        </p:nvSpPr>
        <p:spPr>
          <a:xfrm>
            <a:off x="1600371" y="2073872"/>
            <a:ext cx="8726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March CPI rose 8.5% non-seasonally adjusted Year over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Largest increase since 1981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All Items less Food and Energy index rose 6.5%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Largest increase since 1982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Biggest contributor was the shelter index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Average American will likely spend 300 dollars more per month on same purchases year over year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370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2742" y="6617513"/>
            <a:ext cx="194310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772" y="6217920"/>
            <a:ext cx="1235963" cy="432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637286"/>
            <a:ext cx="2541778" cy="295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8158" y="734568"/>
            <a:ext cx="402335" cy="176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655" y="734568"/>
            <a:ext cx="314325" cy="1767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86001" y="5921350"/>
            <a:ext cx="6830059" cy="459105"/>
            <a:chOff x="762000" y="5921349"/>
            <a:chExt cx="6830059" cy="45910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5921349"/>
              <a:ext cx="386181" cy="118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7020" y="5921349"/>
              <a:ext cx="5262956" cy="118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2169" y="5921349"/>
              <a:ext cx="1159382" cy="118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0" y="6034125"/>
              <a:ext cx="3239135" cy="118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7898" y="6034125"/>
              <a:ext cx="3556292" cy="1188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000" y="6148425"/>
              <a:ext cx="2908427" cy="1188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0802" y="6148425"/>
              <a:ext cx="1068324" cy="118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2000" y="6261201"/>
              <a:ext cx="2283879" cy="1188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07486" y="6261201"/>
              <a:ext cx="422148" cy="11887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729740" y="1872995"/>
            <a:ext cx="219710" cy="1233170"/>
            <a:chOff x="205740" y="1872995"/>
            <a:chExt cx="219710" cy="1233170"/>
          </a:xfrm>
        </p:grpSpPr>
        <p:sp>
          <p:nvSpPr>
            <p:cNvPr id="18" name="object 18"/>
            <p:cNvSpPr/>
            <p:nvPr/>
          </p:nvSpPr>
          <p:spPr>
            <a:xfrm>
              <a:off x="205740" y="1872995"/>
              <a:ext cx="219710" cy="1233170"/>
            </a:xfrm>
            <a:custGeom>
              <a:avLst/>
              <a:gdLst/>
              <a:ahLst/>
              <a:cxnLst/>
              <a:rect l="l" t="t" r="r" b="b"/>
              <a:pathLst>
                <a:path w="219709" h="1233170">
                  <a:moveTo>
                    <a:pt x="109728" y="0"/>
                  </a:moveTo>
                  <a:lnTo>
                    <a:pt x="67015" y="8626"/>
                  </a:lnTo>
                  <a:lnTo>
                    <a:pt x="32137" y="32146"/>
                  </a:lnTo>
                  <a:lnTo>
                    <a:pt x="8622" y="67026"/>
                  </a:lnTo>
                  <a:lnTo>
                    <a:pt x="0" y="109727"/>
                  </a:lnTo>
                  <a:lnTo>
                    <a:pt x="0" y="1123188"/>
                  </a:lnTo>
                  <a:lnTo>
                    <a:pt x="8622" y="1165889"/>
                  </a:lnTo>
                  <a:lnTo>
                    <a:pt x="32137" y="1200769"/>
                  </a:lnTo>
                  <a:lnTo>
                    <a:pt x="67015" y="1224289"/>
                  </a:lnTo>
                  <a:lnTo>
                    <a:pt x="109728" y="1232915"/>
                  </a:lnTo>
                  <a:lnTo>
                    <a:pt x="152440" y="1224289"/>
                  </a:lnTo>
                  <a:lnTo>
                    <a:pt x="187318" y="1200769"/>
                  </a:lnTo>
                  <a:lnTo>
                    <a:pt x="210833" y="1165889"/>
                  </a:lnTo>
                  <a:lnTo>
                    <a:pt x="219455" y="1123188"/>
                  </a:lnTo>
                  <a:lnTo>
                    <a:pt x="219455" y="109727"/>
                  </a:lnTo>
                  <a:lnTo>
                    <a:pt x="210833" y="67026"/>
                  </a:lnTo>
                  <a:lnTo>
                    <a:pt x="187318" y="32146"/>
                  </a:lnTo>
                  <a:lnTo>
                    <a:pt x="152440" y="8626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4696" y="2109266"/>
              <a:ext cx="163068" cy="67787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66351" y="742441"/>
            <a:ext cx="214883" cy="17678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642581" y="1698489"/>
            <a:ext cx="6336030" cy="3853815"/>
            <a:chOff x="1118581" y="1698488"/>
            <a:chExt cx="6336030" cy="3853815"/>
          </a:xfrm>
        </p:grpSpPr>
        <p:sp>
          <p:nvSpPr>
            <p:cNvPr id="22" name="object 22"/>
            <p:cNvSpPr/>
            <p:nvPr/>
          </p:nvSpPr>
          <p:spPr>
            <a:xfrm>
              <a:off x="1123343" y="5086892"/>
              <a:ext cx="1187450" cy="0"/>
            </a:xfrm>
            <a:custGeom>
              <a:avLst/>
              <a:gdLst/>
              <a:ahLst/>
              <a:cxnLst/>
              <a:rect l="l" t="t" r="r" b="b"/>
              <a:pathLst>
                <a:path w="1187450">
                  <a:moveTo>
                    <a:pt x="0" y="0"/>
                  </a:moveTo>
                  <a:lnTo>
                    <a:pt x="126705" y="0"/>
                  </a:lnTo>
                </a:path>
                <a:path w="1187450">
                  <a:moveTo>
                    <a:pt x="389500" y="0"/>
                  </a:moveTo>
                  <a:lnTo>
                    <a:pt x="652296" y="0"/>
                  </a:lnTo>
                </a:path>
                <a:path w="1187450">
                  <a:moveTo>
                    <a:pt x="924477" y="0"/>
                  </a:moveTo>
                  <a:lnTo>
                    <a:pt x="1187273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75640" y="5241979"/>
              <a:ext cx="272415" cy="263525"/>
            </a:xfrm>
            <a:custGeom>
              <a:avLst/>
              <a:gdLst/>
              <a:ahLst/>
              <a:cxnLst/>
              <a:rect l="l" t="t" r="r" b="b"/>
              <a:pathLst>
                <a:path w="272414" h="263525">
                  <a:moveTo>
                    <a:pt x="272181" y="0"/>
                  </a:moveTo>
                  <a:lnTo>
                    <a:pt x="0" y="0"/>
                  </a:lnTo>
                  <a:lnTo>
                    <a:pt x="0" y="263176"/>
                  </a:lnTo>
                  <a:lnTo>
                    <a:pt x="272181" y="263176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5640" y="4931806"/>
              <a:ext cx="272415" cy="310515"/>
            </a:xfrm>
            <a:custGeom>
              <a:avLst/>
              <a:gdLst/>
              <a:ahLst/>
              <a:cxnLst/>
              <a:rect l="l" t="t" r="r" b="b"/>
              <a:pathLst>
                <a:path w="272414" h="310514">
                  <a:moveTo>
                    <a:pt x="272181" y="0"/>
                  </a:moveTo>
                  <a:lnTo>
                    <a:pt x="0" y="0"/>
                  </a:lnTo>
                  <a:lnTo>
                    <a:pt x="0" y="310172"/>
                  </a:lnTo>
                  <a:lnTo>
                    <a:pt x="272181" y="310172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73412" y="508689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10617" y="5232579"/>
              <a:ext cx="262890" cy="273050"/>
            </a:xfrm>
            <a:custGeom>
              <a:avLst/>
              <a:gdLst/>
              <a:ahLst/>
              <a:cxnLst/>
              <a:rect l="l" t="t" r="r" b="b"/>
              <a:pathLst>
                <a:path w="262889" h="273050">
                  <a:moveTo>
                    <a:pt x="262795" y="0"/>
                  </a:moveTo>
                  <a:lnTo>
                    <a:pt x="0" y="0"/>
                  </a:lnTo>
                  <a:lnTo>
                    <a:pt x="0" y="272576"/>
                  </a:lnTo>
                  <a:lnTo>
                    <a:pt x="262795" y="272576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10617" y="4809616"/>
              <a:ext cx="262890" cy="423545"/>
            </a:xfrm>
            <a:custGeom>
              <a:avLst/>
              <a:gdLst/>
              <a:ahLst/>
              <a:cxnLst/>
              <a:rect l="l" t="t" r="r" b="b"/>
              <a:pathLst>
                <a:path w="262889" h="423545">
                  <a:moveTo>
                    <a:pt x="262795" y="0"/>
                  </a:moveTo>
                  <a:lnTo>
                    <a:pt x="0" y="0"/>
                  </a:lnTo>
                  <a:lnTo>
                    <a:pt x="0" y="422962"/>
                  </a:lnTo>
                  <a:lnTo>
                    <a:pt x="262795" y="422962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99003" y="508689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36208" y="5204382"/>
              <a:ext cx="262890" cy="300990"/>
            </a:xfrm>
            <a:custGeom>
              <a:avLst/>
              <a:gdLst/>
              <a:ahLst/>
              <a:cxnLst/>
              <a:rect l="l" t="t" r="r" b="b"/>
              <a:pathLst>
                <a:path w="262889" h="300989">
                  <a:moveTo>
                    <a:pt x="262795" y="0"/>
                  </a:moveTo>
                  <a:lnTo>
                    <a:pt x="0" y="0"/>
                  </a:lnTo>
                  <a:lnTo>
                    <a:pt x="0" y="300773"/>
                  </a:lnTo>
                  <a:lnTo>
                    <a:pt x="262795" y="300773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36208" y="4753221"/>
              <a:ext cx="262890" cy="451484"/>
            </a:xfrm>
            <a:custGeom>
              <a:avLst/>
              <a:gdLst/>
              <a:ahLst/>
              <a:cxnLst/>
              <a:rect l="l" t="t" r="r" b="b"/>
              <a:pathLst>
                <a:path w="262889" h="451485">
                  <a:moveTo>
                    <a:pt x="262795" y="0"/>
                  </a:moveTo>
                  <a:lnTo>
                    <a:pt x="0" y="0"/>
                  </a:lnTo>
                  <a:lnTo>
                    <a:pt x="0" y="451160"/>
                  </a:lnTo>
                  <a:lnTo>
                    <a:pt x="262795" y="451160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24595" y="508689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61799" y="5194983"/>
              <a:ext cx="262890" cy="310515"/>
            </a:xfrm>
            <a:custGeom>
              <a:avLst/>
              <a:gdLst/>
              <a:ahLst/>
              <a:cxnLst/>
              <a:rect l="l" t="t" r="r" b="b"/>
              <a:pathLst>
                <a:path w="262889" h="310514">
                  <a:moveTo>
                    <a:pt x="262795" y="0"/>
                  </a:moveTo>
                  <a:lnTo>
                    <a:pt x="0" y="0"/>
                  </a:lnTo>
                  <a:lnTo>
                    <a:pt x="0" y="310172"/>
                  </a:lnTo>
                  <a:lnTo>
                    <a:pt x="262795" y="310172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61799" y="4762620"/>
              <a:ext cx="262890" cy="432434"/>
            </a:xfrm>
            <a:custGeom>
              <a:avLst/>
              <a:gdLst/>
              <a:ahLst/>
              <a:cxnLst/>
              <a:rect l="l" t="t" r="r" b="b"/>
              <a:pathLst>
                <a:path w="262889" h="432435">
                  <a:moveTo>
                    <a:pt x="262795" y="0"/>
                  </a:moveTo>
                  <a:lnTo>
                    <a:pt x="0" y="0"/>
                  </a:lnTo>
                  <a:lnTo>
                    <a:pt x="0" y="432362"/>
                  </a:lnTo>
                  <a:lnTo>
                    <a:pt x="262795" y="432362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50186" y="5086892"/>
              <a:ext cx="798195" cy="0"/>
            </a:xfrm>
            <a:custGeom>
              <a:avLst/>
              <a:gdLst/>
              <a:ahLst/>
              <a:cxnLst/>
              <a:rect l="l" t="t" r="r" b="b"/>
              <a:pathLst>
                <a:path w="798195">
                  <a:moveTo>
                    <a:pt x="0" y="0"/>
                  </a:moveTo>
                  <a:lnTo>
                    <a:pt x="272181" y="0"/>
                  </a:lnTo>
                </a:path>
                <a:path w="798195">
                  <a:moveTo>
                    <a:pt x="534976" y="0"/>
                  </a:moveTo>
                  <a:lnTo>
                    <a:pt x="797772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22367" y="5129189"/>
              <a:ext cx="262890" cy="376555"/>
            </a:xfrm>
            <a:custGeom>
              <a:avLst/>
              <a:gdLst/>
              <a:ahLst/>
              <a:cxnLst/>
              <a:rect l="l" t="t" r="r" b="b"/>
              <a:pathLst>
                <a:path w="262889" h="376554">
                  <a:moveTo>
                    <a:pt x="262795" y="0"/>
                  </a:moveTo>
                  <a:lnTo>
                    <a:pt x="0" y="0"/>
                  </a:lnTo>
                  <a:lnTo>
                    <a:pt x="0" y="375967"/>
                  </a:lnTo>
                  <a:lnTo>
                    <a:pt x="262795" y="375967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10754" y="508689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47958" y="5100991"/>
              <a:ext cx="262890" cy="404495"/>
            </a:xfrm>
            <a:custGeom>
              <a:avLst/>
              <a:gdLst/>
              <a:ahLst/>
              <a:cxnLst/>
              <a:rect l="l" t="t" r="r" b="b"/>
              <a:pathLst>
                <a:path w="262889" h="404495">
                  <a:moveTo>
                    <a:pt x="262795" y="0"/>
                  </a:moveTo>
                  <a:lnTo>
                    <a:pt x="0" y="0"/>
                  </a:lnTo>
                  <a:lnTo>
                    <a:pt x="0" y="404164"/>
                  </a:lnTo>
                  <a:lnTo>
                    <a:pt x="262795" y="404164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36345" y="508689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73550" y="5044596"/>
              <a:ext cx="262890" cy="461009"/>
            </a:xfrm>
            <a:custGeom>
              <a:avLst/>
              <a:gdLst/>
              <a:ahLst/>
              <a:cxnLst/>
              <a:rect l="l" t="t" r="r" b="b"/>
              <a:pathLst>
                <a:path w="262889" h="461010">
                  <a:moveTo>
                    <a:pt x="262795" y="0"/>
                  </a:moveTo>
                  <a:lnTo>
                    <a:pt x="0" y="0"/>
                  </a:lnTo>
                  <a:lnTo>
                    <a:pt x="0" y="460559"/>
                  </a:lnTo>
                  <a:lnTo>
                    <a:pt x="262795" y="460559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1936" y="508689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999141" y="5006999"/>
              <a:ext cx="262890" cy="498475"/>
            </a:xfrm>
            <a:custGeom>
              <a:avLst/>
              <a:gdLst/>
              <a:ahLst/>
              <a:cxnLst/>
              <a:rect l="l" t="t" r="r" b="b"/>
              <a:pathLst>
                <a:path w="262889" h="498475">
                  <a:moveTo>
                    <a:pt x="262795" y="0"/>
                  </a:moveTo>
                  <a:lnTo>
                    <a:pt x="0" y="0"/>
                  </a:lnTo>
                  <a:lnTo>
                    <a:pt x="0" y="498156"/>
                  </a:lnTo>
                  <a:lnTo>
                    <a:pt x="262795" y="498156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96913" y="5086892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24732" y="4969402"/>
              <a:ext cx="272415" cy="535940"/>
            </a:xfrm>
            <a:custGeom>
              <a:avLst/>
              <a:gdLst/>
              <a:ahLst/>
              <a:cxnLst/>
              <a:rect l="l" t="t" r="r" b="b"/>
              <a:pathLst>
                <a:path w="272415" h="535939">
                  <a:moveTo>
                    <a:pt x="272181" y="0"/>
                  </a:moveTo>
                  <a:lnTo>
                    <a:pt x="0" y="0"/>
                  </a:lnTo>
                  <a:lnTo>
                    <a:pt x="0" y="535753"/>
                  </a:lnTo>
                  <a:lnTo>
                    <a:pt x="272181" y="535753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22505" y="5086892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67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87381" y="4931816"/>
              <a:ext cx="3435350" cy="573405"/>
            </a:xfrm>
            <a:custGeom>
              <a:avLst/>
              <a:gdLst/>
              <a:ahLst/>
              <a:cxnLst/>
              <a:rect l="l" t="t" r="r" b="b"/>
              <a:pathLst>
                <a:path w="3435350" h="573404">
                  <a:moveTo>
                    <a:pt x="262801" y="244373"/>
                  </a:moveTo>
                  <a:lnTo>
                    <a:pt x="0" y="244373"/>
                  </a:lnTo>
                  <a:lnTo>
                    <a:pt x="0" y="573341"/>
                  </a:lnTo>
                  <a:lnTo>
                    <a:pt x="262801" y="573341"/>
                  </a:lnTo>
                  <a:lnTo>
                    <a:pt x="262801" y="244373"/>
                  </a:lnTo>
                  <a:close/>
                </a:path>
                <a:path w="3435350" h="573404">
                  <a:moveTo>
                    <a:pt x="3435121" y="0"/>
                  </a:moveTo>
                  <a:lnTo>
                    <a:pt x="3172320" y="0"/>
                  </a:lnTo>
                  <a:lnTo>
                    <a:pt x="3172320" y="573341"/>
                  </a:lnTo>
                  <a:lnTo>
                    <a:pt x="3435121" y="573341"/>
                  </a:lnTo>
                  <a:lnTo>
                    <a:pt x="3435121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87381" y="4762626"/>
              <a:ext cx="798195" cy="414020"/>
            </a:xfrm>
            <a:custGeom>
              <a:avLst/>
              <a:gdLst/>
              <a:ahLst/>
              <a:cxnLst/>
              <a:rect l="l" t="t" r="r" b="b"/>
              <a:pathLst>
                <a:path w="798195" h="414020">
                  <a:moveTo>
                    <a:pt x="262801" y="37592"/>
                  </a:moveTo>
                  <a:lnTo>
                    <a:pt x="0" y="37592"/>
                  </a:lnTo>
                  <a:lnTo>
                    <a:pt x="0" y="413562"/>
                  </a:lnTo>
                  <a:lnTo>
                    <a:pt x="262801" y="413562"/>
                  </a:lnTo>
                  <a:lnTo>
                    <a:pt x="262801" y="37592"/>
                  </a:lnTo>
                  <a:close/>
                </a:path>
                <a:path w="798195" h="414020">
                  <a:moveTo>
                    <a:pt x="797775" y="0"/>
                  </a:moveTo>
                  <a:lnTo>
                    <a:pt x="534974" y="0"/>
                  </a:lnTo>
                  <a:lnTo>
                    <a:pt x="534974" y="366572"/>
                  </a:lnTo>
                  <a:lnTo>
                    <a:pt x="797775" y="366572"/>
                  </a:lnTo>
                  <a:lnTo>
                    <a:pt x="79777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85163" y="4663929"/>
              <a:ext cx="788670" cy="0"/>
            </a:xfrm>
            <a:custGeom>
              <a:avLst/>
              <a:gdLst/>
              <a:ahLst/>
              <a:cxnLst/>
              <a:rect l="l" t="t" r="r" b="b"/>
              <a:pathLst>
                <a:path w="788670">
                  <a:moveTo>
                    <a:pt x="0" y="0"/>
                  </a:moveTo>
                  <a:lnTo>
                    <a:pt x="262795" y="0"/>
                  </a:lnTo>
                </a:path>
                <a:path w="788670">
                  <a:moveTo>
                    <a:pt x="525591" y="0"/>
                  </a:moveTo>
                  <a:lnTo>
                    <a:pt x="788386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47958" y="4687427"/>
              <a:ext cx="262890" cy="414020"/>
            </a:xfrm>
            <a:custGeom>
              <a:avLst/>
              <a:gdLst/>
              <a:ahLst/>
              <a:cxnLst/>
              <a:rect l="l" t="t" r="r" b="b"/>
              <a:pathLst>
                <a:path w="262889" h="414020">
                  <a:moveTo>
                    <a:pt x="262795" y="0"/>
                  </a:moveTo>
                  <a:lnTo>
                    <a:pt x="0" y="0"/>
                  </a:lnTo>
                  <a:lnTo>
                    <a:pt x="0" y="413563"/>
                  </a:lnTo>
                  <a:lnTo>
                    <a:pt x="262795" y="413563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36345" y="46639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73550" y="4649830"/>
              <a:ext cx="262890" cy="394970"/>
            </a:xfrm>
            <a:custGeom>
              <a:avLst/>
              <a:gdLst/>
              <a:ahLst/>
              <a:cxnLst/>
              <a:rect l="l" t="t" r="r" b="b"/>
              <a:pathLst>
                <a:path w="262889" h="394970">
                  <a:moveTo>
                    <a:pt x="262795" y="0"/>
                  </a:moveTo>
                  <a:lnTo>
                    <a:pt x="0" y="0"/>
                  </a:lnTo>
                  <a:lnTo>
                    <a:pt x="0" y="394765"/>
                  </a:lnTo>
                  <a:lnTo>
                    <a:pt x="262795" y="394765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61936" y="46639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99141" y="4593435"/>
              <a:ext cx="262890" cy="414020"/>
            </a:xfrm>
            <a:custGeom>
              <a:avLst/>
              <a:gdLst/>
              <a:ahLst/>
              <a:cxnLst/>
              <a:rect l="l" t="t" r="r" b="b"/>
              <a:pathLst>
                <a:path w="262889" h="414020">
                  <a:moveTo>
                    <a:pt x="262795" y="0"/>
                  </a:moveTo>
                  <a:lnTo>
                    <a:pt x="0" y="0"/>
                  </a:lnTo>
                  <a:lnTo>
                    <a:pt x="0" y="413563"/>
                  </a:lnTo>
                  <a:lnTo>
                    <a:pt x="262795" y="413563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96913" y="46639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24732" y="4490044"/>
              <a:ext cx="272415" cy="479425"/>
            </a:xfrm>
            <a:custGeom>
              <a:avLst/>
              <a:gdLst/>
              <a:ahLst/>
              <a:cxnLst/>
              <a:rect l="l" t="t" r="r" b="b"/>
              <a:pathLst>
                <a:path w="272415" h="479425">
                  <a:moveTo>
                    <a:pt x="272181" y="0"/>
                  </a:moveTo>
                  <a:lnTo>
                    <a:pt x="0" y="0"/>
                  </a:lnTo>
                  <a:lnTo>
                    <a:pt x="0" y="479358"/>
                  </a:lnTo>
                  <a:lnTo>
                    <a:pt x="272181" y="479358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22505" y="4663929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67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59709" y="4396052"/>
              <a:ext cx="262890" cy="535940"/>
            </a:xfrm>
            <a:custGeom>
              <a:avLst/>
              <a:gdLst/>
              <a:ahLst/>
              <a:cxnLst/>
              <a:rect l="l" t="t" r="r" b="b"/>
              <a:pathLst>
                <a:path w="262890" h="535939">
                  <a:moveTo>
                    <a:pt x="262795" y="0"/>
                  </a:moveTo>
                  <a:lnTo>
                    <a:pt x="0" y="0"/>
                  </a:lnTo>
                  <a:lnTo>
                    <a:pt x="0" y="535753"/>
                  </a:lnTo>
                  <a:lnTo>
                    <a:pt x="262795" y="535753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50048" y="5241979"/>
              <a:ext cx="262890" cy="263525"/>
            </a:xfrm>
            <a:custGeom>
              <a:avLst/>
              <a:gdLst/>
              <a:ahLst/>
              <a:cxnLst/>
              <a:rect l="l" t="t" r="r" b="b"/>
              <a:pathLst>
                <a:path w="262890" h="263525">
                  <a:moveTo>
                    <a:pt x="262795" y="0"/>
                  </a:moveTo>
                  <a:lnTo>
                    <a:pt x="0" y="0"/>
                  </a:lnTo>
                  <a:lnTo>
                    <a:pt x="0" y="263176"/>
                  </a:lnTo>
                  <a:lnTo>
                    <a:pt x="262795" y="263176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50048" y="5185584"/>
              <a:ext cx="262890" cy="56515"/>
            </a:xfrm>
            <a:custGeom>
              <a:avLst/>
              <a:gdLst/>
              <a:ahLst/>
              <a:cxnLst/>
              <a:rect l="l" t="t" r="r" b="b"/>
              <a:pathLst>
                <a:path w="262890" h="56514">
                  <a:moveTo>
                    <a:pt x="262795" y="0"/>
                  </a:moveTo>
                  <a:lnTo>
                    <a:pt x="0" y="0"/>
                  </a:lnTo>
                  <a:lnTo>
                    <a:pt x="0" y="56395"/>
                  </a:lnTo>
                  <a:lnTo>
                    <a:pt x="262795" y="56395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50048" y="5006999"/>
              <a:ext cx="262890" cy="179070"/>
            </a:xfrm>
            <a:custGeom>
              <a:avLst/>
              <a:gdLst/>
              <a:ahLst/>
              <a:cxnLst/>
              <a:rect l="l" t="t" r="r" b="b"/>
              <a:pathLst>
                <a:path w="262890" h="179070">
                  <a:moveTo>
                    <a:pt x="262795" y="0"/>
                  </a:moveTo>
                  <a:lnTo>
                    <a:pt x="0" y="0"/>
                  </a:lnTo>
                  <a:lnTo>
                    <a:pt x="0" y="178584"/>
                  </a:lnTo>
                  <a:lnTo>
                    <a:pt x="262795" y="178584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12844" y="4663929"/>
              <a:ext cx="798195" cy="0"/>
            </a:xfrm>
            <a:custGeom>
              <a:avLst/>
              <a:gdLst/>
              <a:ahLst/>
              <a:cxnLst/>
              <a:rect l="l" t="t" r="r" b="b"/>
              <a:pathLst>
                <a:path w="798194">
                  <a:moveTo>
                    <a:pt x="0" y="0"/>
                  </a:moveTo>
                  <a:lnTo>
                    <a:pt x="797772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75640" y="4687427"/>
              <a:ext cx="272415" cy="244475"/>
            </a:xfrm>
            <a:custGeom>
              <a:avLst/>
              <a:gdLst/>
              <a:ahLst/>
              <a:cxnLst/>
              <a:rect l="l" t="t" r="r" b="b"/>
              <a:pathLst>
                <a:path w="272414" h="244475">
                  <a:moveTo>
                    <a:pt x="272181" y="0"/>
                  </a:moveTo>
                  <a:lnTo>
                    <a:pt x="0" y="0"/>
                  </a:lnTo>
                  <a:lnTo>
                    <a:pt x="0" y="244378"/>
                  </a:lnTo>
                  <a:lnTo>
                    <a:pt x="272181" y="244378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73412" y="46639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10617" y="4527641"/>
              <a:ext cx="262890" cy="282575"/>
            </a:xfrm>
            <a:custGeom>
              <a:avLst/>
              <a:gdLst/>
              <a:ahLst/>
              <a:cxnLst/>
              <a:rect l="l" t="t" r="r" b="b"/>
              <a:pathLst>
                <a:path w="262889" h="282575">
                  <a:moveTo>
                    <a:pt x="262795" y="0"/>
                  </a:moveTo>
                  <a:lnTo>
                    <a:pt x="0" y="0"/>
                  </a:lnTo>
                  <a:lnTo>
                    <a:pt x="0" y="281975"/>
                  </a:lnTo>
                  <a:lnTo>
                    <a:pt x="262795" y="281975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99003" y="46639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36208" y="4490044"/>
              <a:ext cx="262890" cy="263525"/>
            </a:xfrm>
            <a:custGeom>
              <a:avLst/>
              <a:gdLst/>
              <a:ahLst/>
              <a:cxnLst/>
              <a:rect l="l" t="t" r="r" b="b"/>
              <a:pathLst>
                <a:path w="262889" h="263525">
                  <a:moveTo>
                    <a:pt x="262795" y="0"/>
                  </a:moveTo>
                  <a:lnTo>
                    <a:pt x="0" y="0"/>
                  </a:lnTo>
                  <a:lnTo>
                    <a:pt x="0" y="263176"/>
                  </a:lnTo>
                  <a:lnTo>
                    <a:pt x="262795" y="263176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24595" y="46639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61799" y="4537040"/>
              <a:ext cx="262890" cy="226060"/>
            </a:xfrm>
            <a:custGeom>
              <a:avLst/>
              <a:gdLst/>
              <a:ahLst/>
              <a:cxnLst/>
              <a:rect l="l" t="t" r="r" b="b"/>
              <a:pathLst>
                <a:path w="262889" h="226060">
                  <a:moveTo>
                    <a:pt x="262795" y="0"/>
                  </a:moveTo>
                  <a:lnTo>
                    <a:pt x="0" y="0"/>
                  </a:lnTo>
                  <a:lnTo>
                    <a:pt x="0" y="225580"/>
                  </a:lnTo>
                  <a:lnTo>
                    <a:pt x="262795" y="225580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50186" y="4663929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4">
                  <a:moveTo>
                    <a:pt x="0" y="0"/>
                  </a:moveTo>
                  <a:lnTo>
                    <a:pt x="272181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87381" y="4330268"/>
              <a:ext cx="1323975" cy="470534"/>
            </a:xfrm>
            <a:custGeom>
              <a:avLst/>
              <a:gdLst/>
              <a:ahLst/>
              <a:cxnLst/>
              <a:rect l="l" t="t" r="r" b="b"/>
              <a:pathLst>
                <a:path w="1323975" h="470535">
                  <a:moveTo>
                    <a:pt x="262801" y="234975"/>
                  </a:moveTo>
                  <a:lnTo>
                    <a:pt x="0" y="234975"/>
                  </a:lnTo>
                  <a:lnTo>
                    <a:pt x="0" y="469950"/>
                  </a:lnTo>
                  <a:lnTo>
                    <a:pt x="262801" y="469950"/>
                  </a:lnTo>
                  <a:lnTo>
                    <a:pt x="262801" y="234975"/>
                  </a:lnTo>
                  <a:close/>
                </a:path>
                <a:path w="1323975" h="470535">
                  <a:moveTo>
                    <a:pt x="797775" y="159778"/>
                  </a:moveTo>
                  <a:lnTo>
                    <a:pt x="534974" y="159778"/>
                  </a:lnTo>
                  <a:lnTo>
                    <a:pt x="534974" y="432358"/>
                  </a:lnTo>
                  <a:lnTo>
                    <a:pt x="797775" y="432358"/>
                  </a:lnTo>
                  <a:lnTo>
                    <a:pt x="797775" y="159778"/>
                  </a:lnTo>
                  <a:close/>
                </a:path>
                <a:path w="1323975" h="470535">
                  <a:moveTo>
                    <a:pt x="1323365" y="0"/>
                  </a:moveTo>
                  <a:lnTo>
                    <a:pt x="1060577" y="0"/>
                  </a:lnTo>
                  <a:lnTo>
                    <a:pt x="1060577" y="357162"/>
                  </a:lnTo>
                  <a:lnTo>
                    <a:pt x="1323365" y="357162"/>
                  </a:lnTo>
                  <a:lnTo>
                    <a:pt x="132336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10754" y="4241029"/>
              <a:ext cx="788670" cy="0"/>
            </a:xfrm>
            <a:custGeom>
              <a:avLst/>
              <a:gdLst/>
              <a:ahLst/>
              <a:cxnLst/>
              <a:rect l="l" t="t" r="r" b="b"/>
              <a:pathLst>
                <a:path w="788670">
                  <a:moveTo>
                    <a:pt x="0" y="0"/>
                  </a:moveTo>
                  <a:lnTo>
                    <a:pt x="262795" y="0"/>
                  </a:lnTo>
                </a:path>
                <a:path w="788670">
                  <a:moveTo>
                    <a:pt x="525591" y="0"/>
                  </a:moveTo>
                  <a:lnTo>
                    <a:pt x="788386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73550" y="4273863"/>
              <a:ext cx="262890" cy="376555"/>
            </a:xfrm>
            <a:custGeom>
              <a:avLst/>
              <a:gdLst/>
              <a:ahLst/>
              <a:cxnLst/>
              <a:rect l="l" t="t" r="r" b="b"/>
              <a:pathLst>
                <a:path w="262889" h="376554">
                  <a:moveTo>
                    <a:pt x="262795" y="0"/>
                  </a:moveTo>
                  <a:lnTo>
                    <a:pt x="0" y="0"/>
                  </a:lnTo>
                  <a:lnTo>
                    <a:pt x="0" y="375967"/>
                  </a:lnTo>
                  <a:lnTo>
                    <a:pt x="262795" y="375967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61936" y="42410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99141" y="4142275"/>
              <a:ext cx="262890" cy="451484"/>
            </a:xfrm>
            <a:custGeom>
              <a:avLst/>
              <a:gdLst/>
              <a:ahLst/>
              <a:cxnLst/>
              <a:rect l="l" t="t" r="r" b="b"/>
              <a:pathLst>
                <a:path w="262889" h="451485">
                  <a:moveTo>
                    <a:pt x="262795" y="0"/>
                  </a:moveTo>
                  <a:lnTo>
                    <a:pt x="0" y="0"/>
                  </a:lnTo>
                  <a:lnTo>
                    <a:pt x="0" y="451160"/>
                  </a:lnTo>
                  <a:lnTo>
                    <a:pt x="262795" y="451160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96913" y="42410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24732" y="3982489"/>
              <a:ext cx="272415" cy="508000"/>
            </a:xfrm>
            <a:custGeom>
              <a:avLst/>
              <a:gdLst/>
              <a:ahLst/>
              <a:cxnLst/>
              <a:rect l="l" t="t" r="r" b="b"/>
              <a:pathLst>
                <a:path w="272415" h="508000">
                  <a:moveTo>
                    <a:pt x="272181" y="0"/>
                  </a:moveTo>
                  <a:lnTo>
                    <a:pt x="0" y="0"/>
                  </a:lnTo>
                  <a:lnTo>
                    <a:pt x="0" y="507555"/>
                  </a:lnTo>
                  <a:lnTo>
                    <a:pt x="272181" y="507555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96913" y="3818066"/>
              <a:ext cx="652780" cy="423545"/>
            </a:xfrm>
            <a:custGeom>
              <a:avLst/>
              <a:gdLst/>
              <a:ahLst/>
              <a:cxnLst/>
              <a:rect l="l" t="t" r="r" b="b"/>
              <a:pathLst>
                <a:path w="652779" h="423545">
                  <a:moveTo>
                    <a:pt x="525591" y="422962"/>
                  </a:moveTo>
                  <a:lnTo>
                    <a:pt x="652358" y="422962"/>
                  </a:lnTo>
                </a:path>
                <a:path w="652779" h="423545">
                  <a:moveTo>
                    <a:pt x="0" y="0"/>
                  </a:moveTo>
                  <a:lnTo>
                    <a:pt x="262795" y="0"/>
                  </a:lnTo>
                </a:path>
                <a:path w="652779" h="423545">
                  <a:moveTo>
                    <a:pt x="525591" y="0"/>
                  </a:moveTo>
                  <a:lnTo>
                    <a:pt x="652358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59709" y="3850900"/>
              <a:ext cx="262890" cy="545465"/>
            </a:xfrm>
            <a:custGeom>
              <a:avLst/>
              <a:gdLst/>
              <a:ahLst/>
              <a:cxnLst/>
              <a:rect l="l" t="t" r="r" b="b"/>
              <a:pathLst>
                <a:path w="262890" h="545464">
                  <a:moveTo>
                    <a:pt x="262795" y="0"/>
                  </a:moveTo>
                  <a:lnTo>
                    <a:pt x="0" y="0"/>
                  </a:lnTo>
                  <a:lnTo>
                    <a:pt x="0" y="545152"/>
                  </a:lnTo>
                  <a:lnTo>
                    <a:pt x="262795" y="545152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50048" y="4330268"/>
              <a:ext cx="3435350" cy="676910"/>
            </a:xfrm>
            <a:custGeom>
              <a:avLst/>
              <a:gdLst/>
              <a:ahLst/>
              <a:cxnLst/>
              <a:rect l="l" t="t" r="r" b="b"/>
              <a:pathLst>
                <a:path w="3435350" h="676910">
                  <a:moveTo>
                    <a:pt x="262788" y="563943"/>
                  </a:moveTo>
                  <a:lnTo>
                    <a:pt x="0" y="563943"/>
                  </a:lnTo>
                  <a:lnTo>
                    <a:pt x="0" y="676732"/>
                  </a:lnTo>
                  <a:lnTo>
                    <a:pt x="262788" y="676732"/>
                  </a:lnTo>
                  <a:lnTo>
                    <a:pt x="262788" y="563943"/>
                  </a:lnTo>
                  <a:close/>
                </a:path>
                <a:path w="3435350" h="676910">
                  <a:moveTo>
                    <a:pt x="797763" y="310172"/>
                  </a:moveTo>
                  <a:lnTo>
                    <a:pt x="525589" y="310172"/>
                  </a:lnTo>
                  <a:lnTo>
                    <a:pt x="525589" y="357162"/>
                  </a:lnTo>
                  <a:lnTo>
                    <a:pt x="797763" y="357162"/>
                  </a:lnTo>
                  <a:lnTo>
                    <a:pt x="797763" y="310172"/>
                  </a:lnTo>
                  <a:close/>
                </a:path>
                <a:path w="3435350" h="676910">
                  <a:moveTo>
                    <a:pt x="1323352" y="169176"/>
                  </a:moveTo>
                  <a:lnTo>
                    <a:pt x="1060564" y="169176"/>
                  </a:lnTo>
                  <a:lnTo>
                    <a:pt x="1060564" y="197383"/>
                  </a:lnTo>
                  <a:lnTo>
                    <a:pt x="1323352" y="197383"/>
                  </a:lnTo>
                  <a:lnTo>
                    <a:pt x="1323352" y="169176"/>
                  </a:lnTo>
                  <a:close/>
                </a:path>
                <a:path w="3435350" h="676910">
                  <a:moveTo>
                    <a:pt x="1848954" y="122186"/>
                  </a:moveTo>
                  <a:lnTo>
                    <a:pt x="1586153" y="122186"/>
                  </a:lnTo>
                  <a:lnTo>
                    <a:pt x="1586153" y="159778"/>
                  </a:lnTo>
                  <a:lnTo>
                    <a:pt x="1848954" y="159778"/>
                  </a:lnTo>
                  <a:lnTo>
                    <a:pt x="1848954" y="122186"/>
                  </a:lnTo>
                  <a:close/>
                </a:path>
                <a:path w="3435350" h="676910">
                  <a:moveTo>
                    <a:pt x="2374544" y="112788"/>
                  </a:moveTo>
                  <a:lnTo>
                    <a:pt x="2111743" y="112788"/>
                  </a:lnTo>
                  <a:lnTo>
                    <a:pt x="2111743" y="206781"/>
                  </a:lnTo>
                  <a:lnTo>
                    <a:pt x="2374544" y="206781"/>
                  </a:lnTo>
                  <a:lnTo>
                    <a:pt x="2374544" y="112788"/>
                  </a:lnTo>
                  <a:close/>
                </a:path>
                <a:path w="3435350" h="676910">
                  <a:moveTo>
                    <a:pt x="2900134" y="122186"/>
                  </a:moveTo>
                  <a:lnTo>
                    <a:pt x="2637332" y="122186"/>
                  </a:lnTo>
                  <a:lnTo>
                    <a:pt x="2637332" y="234975"/>
                  </a:lnTo>
                  <a:lnTo>
                    <a:pt x="2900134" y="234975"/>
                  </a:lnTo>
                  <a:lnTo>
                    <a:pt x="2900134" y="122186"/>
                  </a:lnTo>
                  <a:close/>
                </a:path>
                <a:path w="3435350" h="676910">
                  <a:moveTo>
                    <a:pt x="3435108" y="0"/>
                  </a:moveTo>
                  <a:lnTo>
                    <a:pt x="3172307" y="0"/>
                  </a:lnTo>
                  <a:lnTo>
                    <a:pt x="3172307" y="159778"/>
                  </a:lnTo>
                  <a:lnTo>
                    <a:pt x="3435108" y="159778"/>
                  </a:lnTo>
                  <a:lnTo>
                    <a:pt x="3435108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85163" y="42410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47958" y="3916705"/>
              <a:ext cx="1314450" cy="414020"/>
            </a:xfrm>
            <a:custGeom>
              <a:avLst/>
              <a:gdLst/>
              <a:ahLst/>
              <a:cxnLst/>
              <a:rect l="l" t="t" r="r" b="b"/>
              <a:pathLst>
                <a:path w="1314450" h="414020">
                  <a:moveTo>
                    <a:pt x="262788" y="225577"/>
                  </a:moveTo>
                  <a:lnTo>
                    <a:pt x="0" y="225577"/>
                  </a:lnTo>
                  <a:lnTo>
                    <a:pt x="0" y="413562"/>
                  </a:lnTo>
                  <a:lnTo>
                    <a:pt x="262788" y="413562"/>
                  </a:lnTo>
                  <a:lnTo>
                    <a:pt x="262788" y="225577"/>
                  </a:lnTo>
                  <a:close/>
                </a:path>
                <a:path w="1314450" h="414020">
                  <a:moveTo>
                    <a:pt x="788377" y="140982"/>
                  </a:moveTo>
                  <a:lnTo>
                    <a:pt x="525589" y="140982"/>
                  </a:lnTo>
                  <a:lnTo>
                    <a:pt x="525589" y="357162"/>
                  </a:lnTo>
                  <a:lnTo>
                    <a:pt x="788377" y="357162"/>
                  </a:lnTo>
                  <a:lnTo>
                    <a:pt x="788377" y="140982"/>
                  </a:lnTo>
                  <a:close/>
                </a:path>
                <a:path w="1314450" h="414020">
                  <a:moveTo>
                    <a:pt x="1313967" y="0"/>
                  </a:moveTo>
                  <a:lnTo>
                    <a:pt x="1051179" y="0"/>
                  </a:lnTo>
                  <a:lnTo>
                    <a:pt x="1051179" y="225577"/>
                  </a:lnTo>
                  <a:lnTo>
                    <a:pt x="1313967" y="225577"/>
                  </a:lnTo>
                  <a:lnTo>
                    <a:pt x="1313967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61936" y="3818066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24727" y="3550132"/>
              <a:ext cx="798195" cy="432434"/>
            </a:xfrm>
            <a:custGeom>
              <a:avLst/>
              <a:gdLst/>
              <a:ahLst/>
              <a:cxnLst/>
              <a:rect l="l" t="t" r="r" b="b"/>
              <a:pathLst>
                <a:path w="798195" h="432435">
                  <a:moveTo>
                    <a:pt x="272186" y="178587"/>
                  </a:moveTo>
                  <a:lnTo>
                    <a:pt x="0" y="178587"/>
                  </a:lnTo>
                  <a:lnTo>
                    <a:pt x="0" y="432358"/>
                  </a:lnTo>
                  <a:lnTo>
                    <a:pt x="272186" y="432358"/>
                  </a:lnTo>
                  <a:lnTo>
                    <a:pt x="272186" y="178587"/>
                  </a:lnTo>
                  <a:close/>
                </a:path>
                <a:path w="798195" h="432435">
                  <a:moveTo>
                    <a:pt x="797775" y="0"/>
                  </a:moveTo>
                  <a:lnTo>
                    <a:pt x="534974" y="0"/>
                  </a:lnTo>
                  <a:lnTo>
                    <a:pt x="534974" y="300774"/>
                  </a:lnTo>
                  <a:lnTo>
                    <a:pt x="797775" y="300774"/>
                  </a:lnTo>
                  <a:lnTo>
                    <a:pt x="797775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50048" y="4377258"/>
              <a:ext cx="798195" cy="517525"/>
            </a:xfrm>
            <a:custGeom>
              <a:avLst/>
              <a:gdLst/>
              <a:ahLst/>
              <a:cxnLst/>
              <a:rect l="l" t="t" r="r" b="b"/>
              <a:pathLst>
                <a:path w="798194" h="517525">
                  <a:moveTo>
                    <a:pt x="262788" y="385368"/>
                  </a:moveTo>
                  <a:lnTo>
                    <a:pt x="0" y="385368"/>
                  </a:lnTo>
                  <a:lnTo>
                    <a:pt x="0" y="516953"/>
                  </a:lnTo>
                  <a:lnTo>
                    <a:pt x="262788" y="516953"/>
                  </a:lnTo>
                  <a:lnTo>
                    <a:pt x="262788" y="385368"/>
                  </a:lnTo>
                  <a:close/>
                </a:path>
                <a:path w="798194" h="517525">
                  <a:moveTo>
                    <a:pt x="797763" y="0"/>
                  </a:moveTo>
                  <a:lnTo>
                    <a:pt x="525589" y="0"/>
                  </a:lnTo>
                  <a:lnTo>
                    <a:pt x="525589" y="263182"/>
                  </a:lnTo>
                  <a:lnTo>
                    <a:pt x="797763" y="263182"/>
                  </a:lnTo>
                  <a:lnTo>
                    <a:pt x="7977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047821" y="4241029"/>
              <a:ext cx="788670" cy="0"/>
            </a:xfrm>
            <a:custGeom>
              <a:avLst/>
              <a:gdLst/>
              <a:ahLst/>
              <a:cxnLst/>
              <a:rect l="l" t="t" r="r" b="b"/>
              <a:pathLst>
                <a:path w="788669">
                  <a:moveTo>
                    <a:pt x="0" y="0"/>
                  </a:moveTo>
                  <a:lnTo>
                    <a:pt x="262795" y="0"/>
                  </a:lnTo>
                </a:path>
                <a:path w="788669">
                  <a:moveTo>
                    <a:pt x="525591" y="0"/>
                  </a:moveTo>
                  <a:lnTo>
                    <a:pt x="788386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10617" y="4123476"/>
              <a:ext cx="262890" cy="376555"/>
            </a:xfrm>
            <a:custGeom>
              <a:avLst/>
              <a:gdLst/>
              <a:ahLst/>
              <a:cxnLst/>
              <a:rect l="l" t="t" r="r" b="b"/>
              <a:pathLst>
                <a:path w="262889" h="376554">
                  <a:moveTo>
                    <a:pt x="262795" y="0"/>
                  </a:moveTo>
                  <a:lnTo>
                    <a:pt x="0" y="0"/>
                  </a:lnTo>
                  <a:lnTo>
                    <a:pt x="0" y="375967"/>
                  </a:lnTo>
                  <a:lnTo>
                    <a:pt x="262795" y="375967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99003" y="42410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836208" y="3879098"/>
              <a:ext cx="262890" cy="573405"/>
            </a:xfrm>
            <a:custGeom>
              <a:avLst/>
              <a:gdLst/>
              <a:ahLst/>
              <a:cxnLst/>
              <a:rect l="l" t="t" r="r" b="b"/>
              <a:pathLst>
                <a:path w="262889" h="573404">
                  <a:moveTo>
                    <a:pt x="262795" y="0"/>
                  </a:moveTo>
                  <a:lnTo>
                    <a:pt x="0" y="0"/>
                  </a:lnTo>
                  <a:lnTo>
                    <a:pt x="0" y="573349"/>
                  </a:lnTo>
                  <a:lnTo>
                    <a:pt x="262795" y="573349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24595" y="424102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61799" y="3888497"/>
              <a:ext cx="262890" cy="554990"/>
            </a:xfrm>
            <a:custGeom>
              <a:avLst/>
              <a:gdLst/>
              <a:ahLst/>
              <a:cxnLst/>
              <a:rect l="l" t="t" r="r" b="b"/>
              <a:pathLst>
                <a:path w="262889" h="554989">
                  <a:moveTo>
                    <a:pt x="262795" y="0"/>
                  </a:moveTo>
                  <a:lnTo>
                    <a:pt x="0" y="0"/>
                  </a:lnTo>
                  <a:lnTo>
                    <a:pt x="0" y="554551"/>
                  </a:lnTo>
                  <a:lnTo>
                    <a:pt x="262795" y="554551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150186" y="4241029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4">
                  <a:moveTo>
                    <a:pt x="0" y="0"/>
                  </a:moveTo>
                  <a:lnTo>
                    <a:pt x="272181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87381" y="3907307"/>
              <a:ext cx="798195" cy="545465"/>
            </a:xfrm>
            <a:custGeom>
              <a:avLst/>
              <a:gdLst/>
              <a:ahLst/>
              <a:cxnLst/>
              <a:rect l="l" t="t" r="r" b="b"/>
              <a:pathLst>
                <a:path w="798195" h="545464">
                  <a:moveTo>
                    <a:pt x="262801" y="56388"/>
                  </a:moveTo>
                  <a:lnTo>
                    <a:pt x="0" y="56388"/>
                  </a:lnTo>
                  <a:lnTo>
                    <a:pt x="0" y="545147"/>
                  </a:lnTo>
                  <a:lnTo>
                    <a:pt x="262801" y="545147"/>
                  </a:lnTo>
                  <a:lnTo>
                    <a:pt x="262801" y="56388"/>
                  </a:lnTo>
                  <a:close/>
                </a:path>
                <a:path w="798195" h="545464">
                  <a:moveTo>
                    <a:pt x="797775" y="0"/>
                  </a:moveTo>
                  <a:lnTo>
                    <a:pt x="534974" y="0"/>
                  </a:lnTo>
                  <a:lnTo>
                    <a:pt x="534974" y="422960"/>
                  </a:lnTo>
                  <a:lnTo>
                    <a:pt x="797775" y="422960"/>
                  </a:lnTo>
                  <a:lnTo>
                    <a:pt x="7977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85163" y="3818066"/>
              <a:ext cx="788670" cy="0"/>
            </a:xfrm>
            <a:custGeom>
              <a:avLst/>
              <a:gdLst/>
              <a:ahLst/>
              <a:cxnLst/>
              <a:rect l="l" t="t" r="r" b="b"/>
              <a:pathLst>
                <a:path w="788670">
                  <a:moveTo>
                    <a:pt x="0" y="0"/>
                  </a:moveTo>
                  <a:lnTo>
                    <a:pt x="262795" y="0"/>
                  </a:lnTo>
                </a:path>
                <a:path w="788670">
                  <a:moveTo>
                    <a:pt x="525591" y="0"/>
                  </a:moveTo>
                  <a:lnTo>
                    <a:pt x="788386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947958" y="3672316"/>
              <a:ext cx="262890" cy="470534"/>
            </a:xfrm>
            <a:custGeom>
              <a:avLst/>
              <a:gdLst/>
              <a:ahLst/>
              <a:cxnLst/>
              <a:rect l="l" t="t" r="r" b="b"/>
              <a:pathLst>
                <a:path w="262889" h="470535">
                  <a:moveTo>
                    <a:pt x="262795" y="0"/>
                  </a:moveTo>
                  <a:lnTo>
                    <a:pt x="0" y="0"/>
                  </a:lnTo>
                  <a:lnTo>
                    <a:pt x="0" y="469958"/>
                  </a:lnTo>
                  <a:lnTo>
                    <a:pt x="262795" y="469958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36345" y="3818066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73550" y="3512530"/>
              <a:ext cx="262890" cy="545465"/>
            </a:xfrm>
            <a:custGeom>
              <a:avLst/>
              <a:gdLst/>
              <a:ahLst/>
              <a:cxnLst/>
              <a:rect l="l" t="t" r="r" b="b"/>
              <a:pathLst>
                <a:path w="262889" h="545464">
                  <a:moveTo>
                    <a:pt x="262795" y="0"/>
                  </a:moveTo>
                  <a:lnTo>
                    <a:pt x="0" y="0"/>
                  </a:lnTo>
                  <a:lnTo>
                    <a:pt x="0" y="545152"/>
                  </a:lnTo>
                  <a:lnTo>
                    <a:pt x="262795" y="545152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736345" y="3395103"/>
              <a:ext cx="788670" cy="0"/>
            </a:xfrm>
            <a:custGeom>
              <a:avLst/>
              <a:gdLst/>
              <a:ahLst/>
              <a:cxnLst/>
              <a:rect l="l" t="t" r="r" b="b"/>
              <a:pathLst>
                <a:path w="788670">
                  <a:moveTo>
                    <a:pt x="0" y="0"/>
                  </a:moveTo>
                  <a:lnTo>
                    <a:pt x="262795" y="0"/>
                  </a:lnTo>
                </a:path>
                <a:path w="788670">
                  <a:moveTo>
                    <a:pt x="525591" y="0"/>
                  </a:moveTo>
                  <a:lnTo>
                    <a:pt x="788386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999141" y="3296349"/>
              <a:ext cx="262890" cy="620395"/>
            </a:xfrm>
            <a:custGeom>
              <a:avLst/>
              <a:gdLst/>
              <a:ahLst/>
              <a:cxnLst/>
              <a:rect l="l" t="t" r="r" b="b"/>
              <a:pathLst>
                <a:path w="262889" h="620395">
                  <a:moveTo>
                    <a:pt x="262795" y="0"/>
                  </a:moveTo>
                  <a:lnTo>
                    <a:pt x="0" y="0"/>
                  </a:lnTo>
                  <a:lnTo>
                    <a:pt x="0" y="620345"/>
                  </a:lnTo>
                  <a:lnTo>
                    <a:pt x="262795" y="620345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796913" y="3395103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24732" y="3070769"/>
              <a:ext cx="272415" cy="658495"/>
            </a:xfrm>
            <a:custGeom>
              <a:avLst/>
              <a:gdLst/>
              <a:ahLst/>
              <a:cxnLst/>
              <a:rect l="l" t="t" r="r" b="b"/>
              <a:pathLst>
                <a:path w="272415" h="658495">
                  <a:moveTo>
                    <a:pt x="272181" y="0"/>
                  </a:moveTo>
                  <a:lnTo>
                    <a:pt x="0" y="0"/>
                  </a:lnTo>
                  <a:lnTo>
                    <a:pt x="0" y="657942"/>
                  </a:lnTo>
                  <a:lnTo>
                    <a:pt x="272181" y="657942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96913" y="2972140"/>
              <a:ext cx="652780" cy="423545"/>
            </a:xfrm>
            <a:custGeom>
              <a:avLst/>
              <a:gdLst/>
              <a:ahLst/>
              <a:cxnLst/>
              <a:rect l="l" t="t" r="r" b="b"/>
              <a:pathLst>
                <a:path w="652779" h="423545">
                  <a:moveTo>
                    <a:pt x="525591" y="422962"/>
                  </a:moveTo>
                  <a:lnTo>
                    <a:pt x="652358" y="422962"/>
                  </a:lnTo>
                </a:path>
                <a:path w="652779" h="423545">
                  <a:moveTo>
                    <a:pt x="0" y="0"/>
                  </a:moveTo>
                  <a:lnTo>
                    <a:pt x="262795" y="0"/>
                  </a:lnTo>
                </a:path>
                <a:path w="652779" h="423545">
                  <a:moveTo>
                    <a:pt x="525591" y="0"/>
                  </a:moveTo>
                  <a:lnTo>
                    <a:pt x="652358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59709" y="2882785"/>
              <a:ext cx="262890" cy="667385"/>
            </a:xfrm>
            <a:custGeom>
              <a:avLst/>
              <a:gdLst/>
              <a:ahLst/>
              <a:cxnLst/>
              <a:rect l="l" t="t" r="r" b="b"/>
              <a:pathLst>
                <a:path w="262890" h="667385">
                  <a:moveTo>
                    <a:pt x="262795" y="0"/>
                  </a:moveTo>
                  <a:lnTo>
                    <a:pt x="0" y="0"/>
                  </a:lnTo>
                  <a:lnTo>
                    <a:pt x="0" y="667341"/>
                  </a:lnTo>
                  <a:lnTo>
                    <a:pt x="262795" y="667341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123343" y="4663929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0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50048" y="4414851"/>
              <a:ext cx="262890" cy="347980"/>
            </a:xfrm>
            <a:custGeom>
              <a:avLst/>
              <a:gdLst/>
              <a:ahLst/>
              <a:cxnLst/>
              <a:rect l="l" t="t" r="r" b="b"/>
              <a:pathLst>
                <a:path w="262890" h="347979">
                  <a:moveTo>
                    <a:pt x="262795" y="0"/>
                  </a:moveTo>
                  <a:lnTo>
                    <a:pt x="0" y="0"/>
                  </a:lnTo>
                  <a:lnTo>
                    <a:pt x="0" y="347769"/>
                  </a:lnTo>
                  <a:lnTo>
                    <a:pt x="262795" y="347769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123343" y="3818066"/>
              <a:ext cx="1187450" cy="423545"/>
            </a:xfrm>
            <a:custGeom>
              <a:avLst/>
              <a:gdLst/>
              <a:ahLst/>
              <a:cxnLst/>
              <a:rect l="l" t="t" r="r" b="b"/>
              <a:pathLst>
                <a:path w="1187450" h="423545">
                  <a:moveTo>
                    <a:pt x="0" y="422962"/>
                  </a:moveTo>
                  <a:lnTo>
                    <a:pt x="652296" y="422962"/>
                  </a:lnTo>
                </a:path>
                <a:path w="1187450" h="423545">
                  <a:moveTo>
                    <a:pt x="0" y="0"/>
                  </a:moveTo>
                  <a:lnTo>
                    <a:pt x="652296" y="0"/>
                  </a:lnTo>
                </a:path>
                <a:path w="1187450" h="423545">
                  <a:moveTo>
                    <a:pt x="924477" y="0"/>
                  </a:moveTo>
                  <a:lnTo>
                    <a:pt x="1187273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75640" y="3766308"/>
              <a:ext cx="272415" cy="611505"/>
            </a:xfrm>
            <a:custGeom>
              <a:avLst/>
              <a:gdLst/>
              <a:ahLst/>
              <a:cxnLst/>
              <a:rect l="l" t="t" r="r" b="b"/>
              <a:pathLst>
                <a:path w="272414" h="611504">
                  <a:moveTo>
                    <a:pt x="272181" y="0"/>
                  </a:moveTo>
                  <a:lnTo>
                    <a:pt x="0" y="0"/>
                  </a:lnTo>
                  <a:lnTo>
                    <a:pt x="0" y="610946"/>
                  </a:lnTo>
                  <a:lnTo>
                    <a:pt x="272181" y="610946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73412" y="3818066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23343" y="3395103"/>
              <a:ext cx="1713230" cy="0"/>
            </a:xfrm>
            <a:custGeom>
              <a:avLst/>
              <a:gdLst/>
              <a:ahLst/>
              <a:cxnLst/>
              <a:rect l="l" t="t" r="r" b="b"/>
              <a:pathLst>
                <a:path w="1713230">
                  <a:moveTo>
                    <a:pt x="0" y="0"/>
                  </a:moveTo>
                  <a:lnTo>
                    <a:pt x="1712864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310617" y="3427937"/>
              <a:ext cx="262890" cy="695960"/>
            </a:xfrm>
            <a:custGeom>
              <a:avLst/>
              <a:gdLst/>
              <a:ahLst/>
              <a:cxnLst/>
              <a:rect l="l" t="t" r="r" b="b"/>
              <a:pathLst>
                <a:path w="262889" h="695960">
                  <a:moveTo>
                    <a:pt x="262795" y="0"/>
                  </a:moveTo>
                  <a:lnTo>
                    <a:pt x="0" y="0"/>
                  </a:lnTo>
                  <a:lnTo>
                    <a:pt x="0" y="695539"/>
                  </a:lnTo>
                  <a:lnTo>
                    <a:pt x="262795" y="695539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099003" y="3818066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099003" y="3395103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6208" y="3258752"/>
              <a:ext cx="262890" cy="620395"/>
            </a:xfrm>
            <a:custGeom>
              <a:avLst/>
              <a:gdLst/>
              <a:ahLst/>
              <a:cxnLst/>
              <a:rect l="l" t="t" r="r" b="b"/>
              <a:pathLst>
                <a:path w="262889" h="620395">
                  <a:moveTo>
                    <a:pt x="262795" y="0"/>
                  </a:moveTo>
                  <a:lnTo>
                    <a:pt x="0" y="0"/>
                  </a:lnTo>
                  <a:lnTo>
                    <a:pt x="0" y="620345"/>
                  </a:lnTo>
                  <a:lnTo>
                    <a:pt x="262795" y="620345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624595" y="3818066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624595" y="3395103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361799" y="3268151"/>
              <a:ext cx="262890" cy="620395"/>
            </a:xfrm>
            <a:custGeom>
              <a:avLst/>
              <a:gdLst/>
              <a:ahLst/>
              <a:cxnLst/>
              <a:rect l="l" t="t" r="r" b="b"/>
              <a:pathLst>
                <a:path w="262889" h="620395">
                  <a:moveTo>
                    <a:pt x="262795" y="0"/>
                  </a:moveTo>
                  <a:lnTo>
                    <a:pt x="0" y="0"/>
                  </a:lnTo>
                  <a:lnTo>
                    <a:pt x="0" y="620345"/>
                  </a:lnTo>
                  <a:lnTo>
                    <a:pt x="262795" y="620345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150186" y="3818066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4">
                  <a:moveTo>
                    <a:pt x="0" y="0"/>
                  </a:moveTo>
                  <a:lnTo>
                    <a:pt x="272181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150186" y="3395103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4">
                  <a:moveTo>
                    <a:pt x="0" y="0"/>
                  </a:moveTo>
                  <a:lnTo>
                    <a:pt x="272181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887390" y="3315147"/>
              <a:ext cx="262890" cy="648970"/>
            </a:xfrm>
            <a:custGeom>
              <a:avLst/>
              <a:gdLst/>
              <a:ahLst/>
              <a:cxnLst/>
              <a:rect l="l" t="t" r="r" b="b"/>
              <a:pathLst>
                <a:path w="262889" h="648970">
                  <a:moveTo>
                    <a:pt x="262795" y="0"/>
                  </a:moveTo>
                  <a:lnTo>
                    <a:pt x="0" y="0"/>
                  </a:lnTo>
                  <a:lnTo>
                    <a:pt x="0" y="648543"/>
                  </a:lnTo>
                  <a:lnTo>
                    <a:pt x="262795" y="648543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85163" y="3395103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22367" y="3249353"/>
              <a:ext cx="262890" cy="658495"/>
            </a:xfrm>
            <a:custGeom>
              <a:avLst/>
              <a:gdLst/>
              <a:ahLst/>
              <a:cxnLst/>
              <a:rect l="l" t="t" r="r" b="b"/>
              <a:pathLst>
                <a:path w="262889" h="658495">
                  <a:moveTo>
                    <a:pt x="262795" y="0"/>
                  </a:moveTo>
                  <a:lnTo>
                    <a:pt x="0" y="0"/>
                  </a:lnTo>
                  <a:lnTo>
                    <a:pt x="0" y="657942"/>
                  </a:lnTo>
                  <a:lnTo>
                    <a:pt x="262795" y="657942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23343" y="2972140"/>
              <a:ext cx="4350385" cy="423545"/>
            </a:xfrm>
            <a:custGeom>
              <a:avLst/>
              <a:gdLst/>
              <a:ahLst/>
              <a:cxnLst/>
              <a:rect l="l" t="t" r="r" b="b"/>
              <a:pathLst>
                <a:path w="4350385" h="423545">
                  <a:moveTo>
                    <a:pt x="4087410" y="422962"/>
                  </a:moveTo>
                  <a:lnTo>
                    <a:pt x="4350206" y="422962"/>
                  </a:lnTo>
                </a:path>
                <a:path w="4350385" h="423545">
                  <a:moveTo>
                    <a:pt x="0" y="0"/>
                  </a:moveTo>
                  <a:lnTo>
                    <a:pt x="3824614" y="0"/>
                  </a:lnTo>
                </a:path>
                <a:path w="4350385" h="423545">
                  <a:moveTo>
                    <a:pt x="4087410" y="0"/>
                  </a:moveTo>
                  <a:lnTo>
                    <a:pt x="4350206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47958" y="2901583"/>
              <a:ext cx="262890" cy="770890"/>
            </a:xfrm>
            <a:custGeom>
              <a:avLst/>
              <a:gdLst/>
              <a:ahLst/>
              <a:cxnLst/>
              <a:rect l="l" t="t" r="r" b="b"/>
              <a:pathLst>
                <a:path w="262889" h="770889">
                  <a:moveTo>
                    <a:pt x="262795" y="0"/>
                  </a:moveTo>
                  <a:lnTo>
                    <a:pt x="0" y="0"/>
                  </a:lnTo>
                  <a:lnTo>
                    <a:pt x="0" y="770732"/>
                  </a:lnTo>
                  <a:lnTo>
                    <a:pt x="262795" y="770732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36345" y="2972140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73550" y="2657205"/>
              <a:ext cx="262890" cy="855344"/>
            </a:xfrm>
            <a:custGeom>
              <a:avLst/>
              <a:gdLst/>
              <a:ahLst/>
              <a:cxnLst/>
              <a:rect l="l" t="t" r="r" b="b"/>
              <a:pathLst>
                <a:path w="262889" h="855345">
                  <a:moveTo>
                    <a:pt x="262795" y="0"/>
                  </a:moveTo>
                  <a:lnTo>
                    <a:pt x="0" y="0"/>
                  </a:lnTo>
                  <a:lnTo>
                    <a:pt x="0" y="855325"/>
                  </a:lnTo>
                  <a:lnTo>
                    <a:pt x="262795" y="855325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61936" y="2549177"/>
              <a:ext cx="262890" cy="423545"/>
            </a:xfrm>
            <a:custGeom>
              <a:avLst/>
              <a:gdLst/>
              <a:ahLst/>
              <a:cxnLst/>
              <a:rect l="l" t="t" r="r" b="b"/>
              <a:pathLst>
                <a:path w="262890" h="423544">
                  <a:moveTo>
                    <a:pt x="0" y="422962"/>
                  </a:moveTo>
                  <a:lnTo>
                    <a:pt x="262795" y="422962"/>
                  </a:lnTo>
                </a:path>
                <a:path w="262890" h="423544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999141" y="2535016"/>
              <a:ext cx="262890" cy="761365"/>
            </a:xfrm>
            <a:custGeom>
              <a:avLst/>
              <a:gdLst/>
              <a:ahLst/>
              <a:cxnLst/>
              <a:rect l="l" t="t" r="r" b="b"/>
              <a:pathLst>
                <a:path w="262889" h="761364">
                  <a:moveTo>
                    <a:pt x="262795" y="0"/>
                  </a:moveTo>
                  <a:lnTo>
                    <a:pt x="0" y="0"/>
                  </a:lnTo>
                  <a:lnTo>
                    <a:pt x="0" y="761333"/>
                  </a:lnTo>
                  <a:lnTo>
                    <a:pt x="262795" y="761333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796913" y="2549177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90">
                  <a:moveTo>
                    <a:pt x="0" y="0"/>
                  </a:moveTo>
                  <a:lnTo>
                    <a:pt x="262795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24732" y="2337633"/>
              <a:ext cx="272415" cy="733425"/>
            </a:xfrm>
            <a:custGeom>
              <a:avLst/>
              <a:gdLst/>
              <a:ahLst/>
              <a:cxnLst/>
              <a:rect l="l" t="t" r="r" b="b"/>
              <a:pathLst>
                <a:path w="272415" h="733425">
                  <a:moveTo>
                    <a:pt x="272181" y="0"/>
                  </a:moveTo>
                  <a:lnTo>
                    <a:pt x="0" y="0"/>
                  </a:lnTo>
                  <a:lnTo>
                    <a:pt x="0" y="733135"/>
                  </a:lnTo>
                  <a:lnTo>
                    <a:pt x="272181" y="733135"/>
                  </a:lnTo>
                  <a:lnTo>
                    <a:pt x="272181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322505" y="2549177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767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059709" y="2177847"/>
              <a:ext cx="262890" cy="705485"/>
            </a:xfrm>
            <a:custGeom>
              <a:avLst/>
              <a:gdLst/>
              <a:ahLst/>
              <a:cxnLst/>
              <a:rect l="l" t="t" r="r" b="b"/>
              <a:pathLst>
                <a:path w="262890" h="705485">
                  <a:moveTo>
                    <a:pt x="262795" y="0"/>
                  </a:moveTo>
                  <a:lnTo>
                    <a:pt x="0" y="0"/>
                  </a:lnTo>
                  <a:lnTo>
                    <a:pt x="0" y="704938"/>
                  </a:lnTo>
                  <a:lnTo>
                    <a:pt x="262795" y="704938"/>
                  </a:lnTo>
                  <a:lnTo>
                    <a:pt x="262795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23343" y="1703251"/>
              <a:ext cx="6326505" cy="0"/>
            </a:xfrm>
            <a:custGeom>
              <a:avLst/>
              <a:gdLst/>
              <a:ahLst/>
              <a:cxnLst/>
              <a:rect l="l" t="t" r="r" b="b"/>
              <a:pathLst>
                <a:path w="6326505">
                  <a:moveTo>
                    <a:pt x="0" y="0"/>
                  </a:moveTo>
                  <a:lnTo>
                    <a:pt x="6325928" y="0"/>
                  </a:lnTo>
                </a:path>
              </a:pathLst>
            </a:custGeom>
            <a:ln w="94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123343" y="1703251"/>
              <a:ext cx="6326505" cy="3844290"/>
            </a:xfrm>
            <a:custGeom>
              <a:avLst/>
              <a:gdLst/>
              <a:ahLst/>
              <a:cxnLst/>
              <a:rect l="l" t="t" r="r" b="b"/>
              <a:pathLst>
                <a:path w="6326505" h="3844290">
                  <a:moveTo>
                    <a:pt x="0" y="3806604"/>
                  </a:moveTo>
                  <a:lnTo>
                    <a:pt x="0" y="0"/>
                  </a:lnTo>
                </a:path>
                <a:path w="6326505" h="3844290">
                  <a:moveTo>
                    <a:pt x="0" y="3806604"/>
                  </a:moveTo>
                  <a:lnTo>
                    <a:pt x="6325928" y="3806604"/>
                  </a:lnTo>
                </a:path>
                <a:path w="6326505" h="3844290">
                  <a:moveTo>
                    <a:pt x="0" y="3806604"/>
                  </a:moveTo>
                  <a:lnTo>
                    <a:pt x="0" y="3844200"/>
                  </a:lnTo>
                </a:path>
                <a:path w="6326505" h="3844290">
                  <a:moveTo>
                    <a:pt x="525591" y="3806604"/>
                  </a:moveTo>
                  <a:lnTo>
                    <a:pt x="525591" y="3844200"/>
                  </a:lnTo>
                </a:path>
                <a:path w="6326505" h="3844290">
                  <a:moveTo>
                    <a:pt x="1051245" y="3806604"/>
                  </a:moveTo>
                  <a:lnTo>
                    <a:pt x="1051245" y="3844200"/>
                  </a:lnTo>
                </a:path>
                <a:path w="6326505" h="3844290">
                  <a:moveTo>
                    <a:pt x="1576836" y="3806604"/>
                  </a:moveTo>
                  <a:lnTo>
                    <a:pt x="1576836" y="3844200"/>
                  </a:lnTo>
                </a:path>
                <a:path w="6326505" h="3844290">
                  <a:moveTo>
                    <a:pt x="2111813" y="3806604"/>
                  </a:moveTo>
                  <a:lnTo>
                    <a:pt x="2111813" y="3844200"/>
                  </a:lnTo>
                </a:path>
                <a:path w="6326505" h="3844290">
                  <a:moveTo>
                    <a:pt x="2637404" y="3806604"/>
                  </a:moveTo>
                  <a:lnTo>
                    <a:pt x="2637404" y="3844200"/>
                  </a:lnTo>
                </a:path>
                <a:path w="6326505" h="3844290">
                  <a:moveTo>
                    <a:pt x="3162995" y="3806604"/>
                  </a:moveTo>
                  <a:lnTo>
                    <a:pt x="3162995" y="3844200"/>
                  </a:lnTo>
                </a:path>
                <a:path w="6326505" h="3844290">
                  <a:moveTo>
                    <a:pt x="3688586" y="3806604"/>
                  </a:moveTo>
                  <a:lnTo>
                    <a:pt x="3688586" y="3844200"/>
                  </a:lnTo>
                </a:path>
                <a:path w="6326505" h="3844290">
                  <a:moveTo>
                    <a:pt x="4214177" y="3806604"/>
                  </a:moveTo>
                  <a:lnTo>
                    <a:pt x="4214177" y="3844200"/>
                  </a:lnTo>
                </a:path>
                <a:path w="6326505" h="3844290">
                  <a:moveTo>
                    <a:pt x="4749154" y="3806604"/>
                  </a:moveTo>
                  <a:lnTo>
                    <a:pt x="4749154" y="3844200"/>
                  </a:lnTo>
                </a:path>
                <a:path w="6326505" h="3844290">
                  <a:moveTo>
                    <a:pt x="5274745" y="3806604"/>
                  </a:moveTo>
                  <a:lnTo>
                    <a:pt x="5274745" y="3844200"/>
                  </a:lnTo>
                </a:path>
                <a:path w="6326505" h="3844290">
                  <a:moveTo>
                    <a:pt x="5800337" y="3806604"/>
                  </a:moveTo>
                  <a:lnTo>
                    <a:pt x="5800337" y="3844200"/>
                  </a:lnTo>
                </a:path>
                <a:path w="6326505" h="3844290">
                  <a:moveTo>
                    <a:pt x="6325928" y="3806604"/>
                  </a:moveTo>
                  <a:lnTo>
                    <a:pt x="6325928" y="3844200"/>
                  </a:lnTo>
                </a:path>
              </a:pathLst>
            </a:custGeom>
            <a:ln w="9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2803585" y="4192863"/>
            <a:ext cx="285115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-20" dirty="0">
                <a:latin typeface="Arial"/>
                <a:cs typeface="Arial"/>
              </a:rPr>
              <a:t>2.6%</a:t>
            </a:r>
            <a:endParaRPr sz="8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320415" y="3553405"/>
            <a:ext cx="285750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latin typeface="Arial"/>
                <a:cs typeface="Arial"/>
              </a:rPr>
              <a:t>4.2%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848822" y="3200372"/>
            <a:ext cx="285750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latin typeface="Arial"/>
                <a:cs typeface="Arial"/>
              </a:rPr>
              <a:t>5.0%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388429" y="3031187"/>
            <a:ext cx="285750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latin typeface="Arial"/>
                <a:cs typeface="Arial"/>
              </a:rPr>
              <a:t>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927912" y="3042779"/>
            <a:ext cx="286385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-20" dirty="0">
                <a:latin typeface="Arial"/>
                <a:cs typeface="Arial"/>
              </a:rPr>
              <a:t>5.4%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456255" y="3090715"/>
            <a:ext cx="285750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latin typeface="Arial"/>
                <a:cs typeface="Arial"/>
              </a:rPr>
              <a:t>5.3%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984725" y="3045599"/>
            <a:ext cx="285750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latin typeface="Arial"/>
                <a:cs typeface="Arial"/>
              </a:rPr>
              <a:t>5.4%</a:t>
            </a:r>
            <a:endParaRPr sz="9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501556" y="2693067"/>
            <a:ext cx="285750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latin typeface="Arial"/>
                <a:cs typeface="Arial"/>
              </a:rPr>
              <a:t>6.2%</a:t>
            </a:r>
            <a:endParaRPr sz="9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634644" y="2444052"/>
            <a:ext cx="490156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407535" algn="l"/>
                <a:tab pos="4888230" algn="l"/>
              </a:tabLst>
            </a:pPr>
            <a:r>
              <a:rPr sz="900" b="1" strike="sngStrike" dirty="0">
                <a:latin typeface="Arial"/>
                <a:cs typeface="Arial"/>
              </a:rPr>
              <a:t>	</a:t>
            </a:r>
            <a:r>
              <a:rPr sz="900" b="1" strike="sngStrike" spc="-20" dirty="0">
                <a:latin typeface="Arial"/>
                <a:cs typeface="Arial"/>
              </a:rPr>
              <a:t>6.8%</a:t>
            </a:r>
            <a:r>
              <a:rPr sz="900" b="1" strike="sngStrike" dirty="0">
                <a:latin typeface="Arial"/>
                <a:cs typeface="Arial"/>
              </a:rPr>
              <a:t>	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558245" y="2334332"/>
            <a:ext cx="285115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-20" dirty="0">
                <a:latin typeface="Arial"/>
                <a:cs typeface="Arial"/>
              </a:rPr>
              <a:t>7.0%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086339" y="2132563"/>
            <a:ext cx="286385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-20" dirty="0">
                <a:latin typeface="Arial"/>
                <a:cs typeface="Arial"/>
              </a:rPr>
              <a:t>7.5%</a:t>
            </a:r>
            <a:endParaRPr sz="8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634644" y="1979983"/>
            <a:ext cx="635190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979795" algn="l"/>
              </a:tabLst>
            </a:pPr>
            <a:r>
              <a:rPr sz="900" b="1" u="sng" dirty="0"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	</a:t>
            </a:r>
            <a:r>
              <a:rPr sz="900" b="1" u="sng" spc="-20" dirty="0"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7.9%</a:t>
            </a:r>
            <a:r>
              <a:rPr sz="900" b="1" u="sng" spc="500" dirty="0"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301457" y="1194355"/>
            <a:ext cx="3355975" cy="5835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b="1" spc="-10" dirty="0">
                <a:latin typeface="Arial"/>
                <a:cs typeface="Arial"/>
              </a:rPr>
              <a:t>Contributors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headline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inflation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50" dirty="0">
                <a:latin typeface="Arial"/>
                <a:cs typeface="Arial"/>
              </a:rPr>
              <a:t>Contribution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y/y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%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change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CPI,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seasonally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adjusted</a:t>
            </a:r>
            <a:endParaRPr sz="95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445"/>
              </a:spcBef>
            </a:pPr>
            <a:r>
              <a:rPr sz="950" spc="-25" dirty="0">
                <a:latin typeface="Arial"/>
                <a:cs typeface="Arial"/>
              </a:rPr>
              <a:t>9%</a:t>
            </a:r>
            <a:endParaRPr sz="9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342754" y="4572903"/>
            <a:ext cx="198755" cy="102044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spc="-25" dirty="0">
                <a:latin typeface="Arial"/>
                <a:cs typeface="Arial"/>
              </a:rPr>
              <a:t>2%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950" spc="-25" dirty="0">
                <a:latin typeface="Arial"/>
                <a:cs typeface="Arial"/>
              </a:rPr>
              <a:t>1%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950" spc="-25" dirty="0">
                <a:latin typeface="Arial"/>
                <a:cs typeface="Arial"/>
              </a:rPr>
              <a:t>0%</a:t>
            </a:r>
            <a:endParaRPr sz="9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342754" y="4149062"/>
            <a:ext cx="198755" cy="1609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spc="-25" dirty="0">
                <a:latin typeface="Arial"/>
                <a:cs typeface="Arial"/>
              </a:rPr>
              <a:t>3%</a:t>
            </a:r>
            <a:endParaRPr sz="95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342754" y="3725097"/>
            <a:ext cx="198755" cy="160941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spc="-25" dirty="0">
                <a:latin typeface="Arial"/>
                <a:cs typeface="Arial"/>
              </a:rPr>
              <a:t>4%</a:t>
            </a:r>
            <a:endParaRPr sz="9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342753" y="3301571"/>
            <a:ext cx="19812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5" dirty="0">
                <a:latin typeface="Arial"/>
                <a:cs typeface="Arial"/>
              </a:rPr>
              <a:t>5%</a:t>
            </a:r>
            <a:endParaRPr sz="9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342753" y="2877605"/>
            <a:ext cx="19812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5" dirty="0">
                <a:latin typeface="Arial"/>
                <a:cs typeface="Arial"/>
              </a:rPr>
              <a:t>6%</a:t>
            </a:r>
            <a:endParaRPr sz="9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342753" y="2453765"/>
            <a:ext cx="19812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5" dirty="0">
                <a:latin typeface="Arial"/>
                <a:cs typeface="Arial"/>
              </a:rPr>
              <a:t>7%</a:t>
            </a:r>
            <a:endParaRPr sz="9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342753" y="2029800"/>
            <a:ext cx="19812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25" dirty="0">
                <a:latin typeface="Arial"/>
                <a:cs typeface="Arial"/>
              </a:rPr>
              <a:t>8%</a:t>
            </a:r>
            <a:endParaRPr sz="9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689080" y="5570784"/>
            <a:ext cx="150495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dirty="0">
                <a:latin typeface="Arial"/>
                <a:cs typeface="Arial"/>
              </a:rPr>
              <a:t>Mar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'21</a:t>
            </a:r>
            <a:r>
              <a:rPr sz="950" spc="265" dirty="0">
                <a:latin typeface="Arial"/>
                <a:cs typeface="Arial"/>
              </a:rPr>
              <a:t>  </a:t>
            </a:r>
            <a:r>
              <a:rPr sz="950" dirty="0">
                <a:latin typeface="Arial"/>
                <a:cs typeface="Arial"/>
              </a:rPr>
              <a:t>Apr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'21</a:t>
            </a:r>
            <a:r>
              <a:rPr sz="950" spc="250" dirty="0">
                <a:latin typeface="Arial"/>
                <a:cs typeface="Arial"/>
              </a:rPr>
              <a:t>  </a:t>
            </a:r>
            <a:r>
              <a:rPr sz="950" dirty="0">
                <a:latin typeface="Arial"/>
                <a:cs typeface="Arial"/>
              </a:rPr>
              <a:t>May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'21</a:t>
            </a:r>
            <a:endParaRPr sz="9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280933" y="5570784"/>
            <a:ext cx="465963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1340" algn="l"/>
                <a:tab pos="1058545" algn="l"/>
                <a:tab pos="2643505" algn="l"/>
              </a:tabLst>
            </a:pPr>
            <a:r>
              <a:rPr sz="950" dirty="0">
                <a:latin typeface="Arial"/>
                <a:cs typeface="Arial"/>
              </a:rPr>
              <a:t>Jun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'21</a:t>
            </a:r>
            <a:r>
              <a:rPr sz="950" dirty="0">
                <a:latin typeface="Arial"/>
                <a:cs typeface="Arial"/>
              </a:rPr>
              <a:t>	Jul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'21</a:t>
            </a:r>
            <a:r>
              <a:rPr sz="950" dirty="0">
                <a:latin typeface="Arial"/>
                <a:cs typeface="Arial"/>
              </a:rPr>
              <a:t>	Aug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'21</a:t>
            </a:r>
            <a:r>
              <a:rPr sz="950" spc="204" dirty="0">
                <a:latin typeface="Arial"/>
                <a:cs typeface="Arial"/>
              </a:rPr>
              <a:t>  </a:t>
            </a:r>
            <a:r>
              <a:rPr sz="950" dirty="0">
                <a:latin typeface="Arial"/>
                <a:cs typeface="Arial"/>
              </a:rPr>
              <a:t>Sep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'21</a:t>
            </a:r>
            <a:r>
              <a:rPr sz="950" spc="254" dirty="0">
                <a:latin typeface="Arial"/>
                <a:cs typeface="Arial"/>
              </a:rPr>
              <a:t>  </a:t>
            </a:r>
            <a:r>
              <a:rPr sz="950" dirty="0">
                <a:latin typeface="Arial"/>
                <a:cs typeface="Arial"/>
              </a:rPr>
              <a:t>Oct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'21</a:t>
            </a:r>
            <a:r>
              <a:rPr sz="950" dirty="0">
                <a:latin typeface="Arial"/>
                <a:cs typeface="Arial"/>
              </a:rPr>
              <a:t>	Nov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'21</a:t>
            </a:r>
            <a:r>
              <a:rPr sz="950" spc="210" dirty="0">
                <a:latin typeface="Arial"/>
                <a:cs typeface="Arial"/>
              </a:rPr>
              <a:t>  </a:t>
            </a:r>
            <a:r>
              <a:rPr sz="950" dirty="0">
                <a:latin typeface="Arial"/>
                <a:cs typeface="Arial"/>
              </a:rPr>
              <a:t>Dec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'21</a:t>
            </a:r>
            <a:r>
              <a:rPr sz="950" spc="254" dirty="0">
                <a:latin typeface="Arial"/>
                <a:cs typeface="Arial"/>
              </a:rPr>
              <a:t>  </a:t>
            </a:r>
            <a:r>
              <a:rPr sz="950" dirty="0">
                <a:latin typeface="Arial"/>
                <a:cs typeface="Arial"/>
              </a:rPr>
              <a:t>Jan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'22</a:t>
            </a:r>
            <a:r>
              <a:rPr sz="950" spc="260" dirty="0">
                <a:latin typeface="Arial"/>
                <a:cs typeface="Arial"/>
              </a:rPr>
              <a:t>  </a:t>
            </a:r>
            <a:r>
              <a:rPr sz="950" dirty="0">
                <a:latin typeface="Arial"/>
                <a:cs typeface="Arial"/>
              </a:rPr>
              <a:t>Feb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'22</a:t>
            </a:r>
            <a:endParaRPr sz="9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319337" y="2724516"/>
            <a:ext cx="123111" cy="60579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-10" dirty="0">
                <a:latin typeface="Arial"/>
                <a:cs typeface="Arial"/>
              </a:rPr>
              <a:t>Transitory?</a:t>
            </a:r>
            <a:endParaRPr sz="8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447681" y="2192009"/>
            <a:ext cx="151130" cy="3289935"/>
          </a:xfrm>
          <a:custGeom>
            <a:avLst/>
            <a:gdLst/>
            <a:ahLst/>
            <a:cxnLst/>
            <a:rect l="l" t="t" r="r" b="b"/>
            <a:pathLst>
              <a:path w="151129" h="3289935">
                <a:moveTo>
                  <a:pt x="68952" y="0"/>
                </a:moveTo>
                <a:lnTo>
                  <a:pt x="65698" y="1647111"/>
                </a:lnTo>
              </a:path>
              <a:path w="151129" h="3289935">
                <a:moveTo>
                  <a:pt x="145788" y="0"/>
                </a:moveTo>
                <a:lnTo>
                  <a:pt x="75084" y="0"/>
                </a:lnTo>
              </a:path>
              <a:path w="151129" h="3289935">
                <a:moveTo>
                  <a:pt x="142285" y="1644856"/>
                </a:moveTo>
                <a:lnTo>
                  <a:pt x="56313" y="1644856"/>
                </a:lnTo>
              </a:path>
              <a:path w="151129" h="3289935">
                <a:moveTo>
                  <a:pt x="57189" y="855325"/>
                </a:moveTo>
                <a:lnTo>
                  <a:pt x="0" y="855826"/>
                </a:lnTo>
              </a:path>
              <a:path w="151129" h="3289935">
                <a:moveTo>
                  <a:pt x="69202" y="1691851"/>
                </a:moveTo>
                <a:lnTo>
                  <a:pt x="65698" y="3287080"/>
                </a:lnTo>
              </a:path>
              <a:path w="151129" h="3289935">
                <a:moveTo>
                  <a:pt x="151044" y="1691851"/>
                </a:moveTo>
                <a:lnTo>
                  <a:pt x="75084" y="1691851"/>
                </a:lnTo>
              </a:path>
              <a:path w="151129" h="3289935">
                <a:moveTo>
                  <a:pt x="148792" y="3289649"/>
                </a:moveTo>
                <a:lnTo>
                  <a:pt x="56313" y="3289649"/>
                </a:lnTo>
              </a:path>
              <a:path w="151129" h="3289935">
                <a:moveTo>
                  <a:pt x="60568" y="2529055"/>
                </a:moveTo>
                <a:lnTo>
                  <a:pt x="0" y="2528316"/>
                </a:lnTo>
              </a:path>
            </a:pathLst>
          </a:custGeom>
          <a:ln w="94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9252401" y="2705349"/>
            <a:ext cx="39941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10" dirty="0">
                <a:solidFill>
                  <a:srgbClr val="7CA038"/>
                </a:solidFill>
                <a:latin typeface="Arial"/>
                <a:cs typeface="Arial"/>
              </a:rPr>
              <a:t>Energy</a:t>
            </a:r>
            <a:endParaRPr sz="9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034217" y="2732398"/>
            <a:ext cx="131445" cy="132080"/>
          </a:xfrm>
          <a:custGeom>
            <a:avLst/>
            <a:gdLst/>
            <a:ahLst/>
            <a:cxnLst/>
            <a:rect l="l" t="t" r="r" b="b"/>
            <a:pathLst>
              <a:path w="131445" h="132080">
                <a:moveTo>
                  <a:pt x="131397" y="0"/>
                </a:moveTo>
                <a:lnTo>
                  <a:pt x="0" y="0"/>
                </a:lnTo>
                <a:lnTo>
                  <a:pt x="0" y="131588"/>
                </a:lnTo>
                <a:lnTo>
                  <a:pt x="131397" y="131588"/>
                </a:lnTo>
                <a:lnTo>
                  <a:pt x="131397" y="0"/>
                </a:lnTo>
                <a:close/>
              </a:path>
            </a:pathLst>
          </a:custGeom>
          <a:solidFill>
            <a:srgbClr val="7CA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9249898" y="3053745"/>
            <a:ext cx="1251585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dirty="0">
                <a:solidFill>
                  <a:srgbClr val="CC3300"/>
                </a:solidFill>
                <a:latin typeface="Arial"/>
                <a:cs typeface="Arial"/>
              </a:rPr>
              <a:t>New</a:t>
            </a:r>
            <a:r>
              <a:rPr sz="9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C3300"/>
                </a:solidFill>
                <a:latin typeface="Arial"/>
                <a:cs typeface="Arial"/>
              </a:rPr>
              <a:t>and</a:t>
            </a:r>
            <a:r>
              <a:rPr sz="9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C3300"/>
                </a:solidFill>
                <a:latin typeface="Arial"/>
                <a:cs typeface="Arial"/>
              </a:rPr>
              <a:t>used</a:t>
            </a:r>
            <a:r>
              <a:rPr sz="9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C3300"/>
                </a:solidFill>
                <a:latin typeface="Arial"/>
                <a:cs typeface="Arial"/>
              </a:rPr>
              <a:t>vehicles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034216" y="3070768"/>
            <a:ext cx="140970" cy="132080"/>
          </a:xfrm>
          <a:custGeom>
            <a:avLst/>
            <a:gdLst/>
            <a:ahLst/>
            <a:cxnLst/>
            <a:rect l="l" t="t" r="r" b="b"/>
            <a:pathLst>
              <a:path w="140970" h="132080">
                <a:moveTo>
                  <a:pt x="140783" y="0"/>
                </a:moveTo>
                <a:lnTo>
                  <a:pt x="0" y="0"/>
                </a:lnTo>
                <a:lnTo>
                  <a:pt x="0" y="131588"/>
                </a:lnTo>
                <a:lnTo>
                  <a:pt x="140783" y="131588"/>
                </a:lnTo>
                <a:lnTo>
                  <a:pt x="140783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9255779" y="3368868"/>
            <a:ext cx="763270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dirty="0">
                <a:solidFill>
                  <a:srgbClr val="6E44BA"/>
                </a:solidFill>
                <a:latin typeface="Arial"/>
                <a:cs typeface="Arial"/>
              </a:rPr>
              <a:t>Food</a:t>
            </a:r>
            <a:r>
              <a:rPr sz="850" b="1" spc="165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6E44BA"/>
                </a:solidFill>
                <a:latin typeface="Arial"/>
                <a:cs typeface="Arial"/>
              </a:rPr>
              <a:t>at</a:t>
            </a:r>
            <a:r>
              <a:rPr sz="850" b="1" spc="-20" dirty="0">
                <a:solidFill>
                  <a:srgbClr val="6E44BA"/>
                </a:solidFill>
                <a:latin typeface="Arial"/>
                <a:cs typeface="Arial"/>
              </a:rPr>
              <a:t> home</a:t>
            </a:r>
            <a:endParaRPr sz="85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034216" y="3399740"/>
            <a:ext cx="140970" cy="132080"/>
          </a:xfrm>
          <a:custGeom>
            <a:avLst/>
            <a:gdLst/>
            <a:ahLst/>
            <a:cxnLst/>
            <a:rect l="l" t="t" r="r" b="b"/>
            <a:pathLst>
              <a:path w="140970" h="132079">
                <a:moveTo>
                  <a:pt x="140783" y="0"/>
                </a:moveTo>
                <a:lnTo>
                  <a:pt x="0" y="0"/>
                </a:lnTo>
                <a:lnTo>
                  <a:pt x="0" y="131588"/>
                </a:lnTo>
                <a:lnTo>
                  <a:pt x="140783" y="131588"/>
                </a:lnTo>
                <a:lnTo>
                  <a:pt x="140783" y="0"/>
                </a:lnTo>
                <a:close/>
              </a:path>
            </a:pathLst>
          </a:custGeom>
          <a:solidFill>
            <a:srgbClr val="6E4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9262036" y="3687563"/>
            <a:ext cx="323850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b="1" spc="-10" dirty="0">
                <a:solidFill>
                  <a:srgbClr val="5A5F3A"/>
                </a:solidFill>
                <a:latin typeface="Arial"/>
                <a:cs typeface="Arial"/>
              </a:rPr>
              <a:t>Other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9043602" y="3709913"/>
            <a:ext cx="131445" cy="132080"/>
          </a:xfrm>
          <a:custGeom>
            <a:avLst/>
            <a:gdLst/>
            <a:ahLst/>
            <a:cxnLst/>
            <a:rect l="l" t="t" r="r" b="b"/>
            <a:pathLst>
              <a:path w="131445" h="132079">
                <a:moveTo>
                  <a:pt x="131397" y="0"/>
                </a:moveTo>
                <a:lnTo>
                  <a:pt x="0" y="0"/>
                </a:lnTo>
                <a:lnTo>
                  <a:pt x="0" y="131588"/>
                </a:lnTo>
                <a:lnTo>
                  <a:pt x="131397" y="131588"/>
                </a:lnTo>
                <a:lnTo>
                  <a:pt x="131397" y="0"/>
                </a:lnTo>
                <a:close/>
              </a:path>
            </a:pathLst>
          </a:custGeom>
          <a:solidFill>
            <a:srgbClr val="555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9265541" y="3958511"/>
            <a:ext cx="1064895" cy="2775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005"/>
              </a:lnSpc>
              <a:spcBef>
                <a:spcPts val="135"/>
              </a:spcBef>
            </a:pPr>
            <a:r>
              <a:rPr sz="850" b="1" dirty="0">
                <a:solidFill>
                  <a:srgbClr val="0092F8"/>
                </a:solidFill>
                <a:latin typeface="Arial"/>
                <a:cs typeface="Arial"/>
              </a:rPr>
              <a:t>Restaurants,</a:t>
            </a:r>
            <a:r>
              <a:rPr sz="850" b="1" spc="195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0092F8"/>
                </a:solidFill>
                <a:latin typeface="Arial"/>
                <a:cs typeface="Arial"/>
              </a:rPr>
              <a:t>hotels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sz="900" b="1" dirty="0">
                <a:solidFill>
                  <a:srgbClr val="0092F8"/>
                </a:solidFill>
                <a:latin typeface="Arial"/>
                <a:cs typeface="Arial"/>
              </a:rPr>
              <a:t>and</a:t>
            </a:r>
            <a:r>
              <a:rPr sz="900" b="1" spc="-25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0092F8"/>
                </a:solidFill>
                <a:latin typeface="Arial"/>
                <a:cs typeface="Arial"/>
              </a:rPr>
              <a:t>transportation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9043601" y="4020086"/>
            <a:ext cx="140970" cy="132080"/>
          </a:xfrm>
          <a:custGeom>
            <a:avLst/>
            <a:gdLst/>
            <a:ahLst/>
            <a:cxnLst/>
            <a:rect l="l" t="t" r="r" b="b"/>
            <a:pathLst>
              <a:path w="140970" h="132079">
                <a:moveTo>
                  <a:pt x="140783" y="0"/>
                </a:moveTo>
                <a:lnTo>
                  <a:pt x="0" y="0"/>
                </a:lnTo>
                <a:lnTo>
                  <a:pt x="0" y="131588"/>
                </a:lnTo>
                <a:lnTo>
                  <a:pt x="140783" y="131588"/>
                </a:lnTo>
                <a:lnTo>
                  <a:pt x="140783" y="0"/>
                </a:lnTo>
                <a:close/>
              </a:path>
            </a:pathLst>
          </a:custGeom>
          <a:solidFill>
            <a:srgbClr val="0092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9275926" y="4373640"/>
            <a:ext cx="407034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b="1" spc="-10" dirty="0">
                <a:solidFill>
                  <a:srgbClr val="004589"/>
                </a:solidFill>
                <a:latin typeface="Arial"/>
                <a:cs typeface="Arial"/>
              </a:rPr>
              <a:t>Shelter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9052987" y="4386653"/>
            <a:ext cx="131445" cy="132080"/>
          </a:xfrm>
          <a:custGeom>
            <a:avLst/>
            <a:gdLst/>
            <a:ahLst/>
            <a:cxnLst/>
            <a:rect l="l" t="t" r="r" b="b"/>
            <a:pathLst>
              <a:path w="131445" h="132079">
                <a:moveTo>
                  <a:pt x="131397" y="0"/>
                </a:moveTo>
                <a:lnTo>
                  <a:pt x="0" y="0"/>
                </a:lnTo>
                <a:lnTo>
                  <a:pt x="0" y="131588"/>
                </a:lnTo>
                <a:lnTo>
                  <a:pt x="131397" y="131588"/>
                </a:lnTo>
                <a:lnTo>
                  <a:pt x="131397" y="0"/>
                </a:lnTo>
                <a:close/>
              </a:path>
            </a:pathLst>
          </a:custGeom>
          <a:solidFill>
            <a:srgbClr val="004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8320496" y="4486230"/>
            <a:ext cx="123111" cy="39878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b="1" spc="-10" dirty="0">
                <a:latin typeface="Arial"/>
                <a:cs typeface="Arial"/>
              </a:rPr>
              <a:t>Sticky?</a:t>
            </a:r>
            <a:endParaRPr sz="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58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598" y="6617513"/>
            <a:ext cx="221742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772" y="6217920"/>
            <a:ext cx="1235963" cy="432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0" y="637286"/>
            <a:ext cx="2586608" cy="2956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3300" y="1187959"/>
            <a:ext cx="35648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Income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earned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$100,000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savings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accounts*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86000" y="5997245"/>
            <a:ext cx="6668134" cy="799465"/>
            <a:chOff x="762000" y="5997244"/>
            <a:chExt cx="6668134" cy="79946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5997244"/>
              <a:ext cx="4443476" cy="1188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6110020"/>
              <a:ext cx="6161024" cy="118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4509" y="6110020"/>
              <a:ext cx="221488" cy="118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0626" y="6110020"/>
              <a:ext cx="241934" cy="118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6224625"/>
              <a:ext cx="6103747" cy="118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2694" y="6224625"/>
              <a:ext cx="579501" cy="1188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2000" y="6337401"/>
              <a:ext cx="6007481" cy="1188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1728" y="6337401"/>
              <a:ext cx="657923" cy="118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000" y="6450177"/>
              <a:ext cx="5930646" cy="1188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45528" y="6450177"/>
              <a:ext cx="184911" cy="1188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84213" y="6450177"/>
              <a:ext cx="645337" cy="1188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000" y="6564477"/>
              <a:ext cx="6039738" cy="1188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53733" y="6564477"/>
              <a:ext cx="138175" cy="1188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2000" y="6677253"/>
              <a:ext cx="2283879" cy="1188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07486" y="6677253"/>
              <a:ext cx="422148" cy="118872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38158" y="734568"/>
            <a:ext cx="402335" cy="17678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677655" y="734568"/>
            <a:ext cx="314325" cy="17678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155681" y="742441"/>
            <a:ext cx="246888" cy="176784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737359" y="4323588"/>
            <a:ext cx="219710" cy="1545590"/>
            <a:chOff x="213359" y="4323588"/>
            <a:chExt cx="219710" cy="1545590"/>
          </a:xfrm>
        </p:grpSpPr>
        <p:sp>
          <p:nvSpPr>
            <p:cNvPr id="26" name="object 26"/>
            <p:cNvSpPr/>
            <p:nvPr/>
          </p:nvSpPr>
          <p:spPr>
            <a:xfrm>
              <a:off x="213359" y="4323588"/>
              <a:ext cx="219710" cy="1545590"/>
            </a:xfrm>
            <a:custGeom>
              <a:avLst/>
              <a:gdLst/>
              <a:ahLst/>
              <a:cxnLst/>
              <a:rect l="l" t="t" r="r" b="b"/>
              <a:pathLst>
                <a:path w="219709" h="1545589">
                  <a:moveTo>
                    <a:pt x="109728" y="0"/>
                  </a:moveTo>
                  <a:lnTo>
                    <a:pt x="67015" y="8626"/>
                  </a:lnTo>
                  <a:lnTo>
                    <a:pt x="32137" y="32146"/>
                  </a:lnTo>
                  <a:lnTo>
                    <a:pt x="8622" y="67026"/>
                  </a:lnTo>
                  <a:lnTo>
                    <a:pt x="0" y="109728"/>
                  </a:lnTo>
                  <a:lnTo>
                    <a:pt x="0" y="1435608"/>
                  </a:lnTo>
                  <a:lnTo>
                    <a:pt x="8622" y="1478320"/>
                  </a:lnTo>
                  <a:lnTo>
                    <a:pt x="32137" y="1513198"/>
                  </a:lnTo>
                  <a:lnTo>
                    <a:pt x="67015" y="1536713"/>
                  </a:lnTo>
                  <a:lnTo>
                    <a:pt x="109728" y="1545336"/>
                  </a:lnTo>
                  <a:lnTo>
                    <a:pt x="152440" y="1536713"/>
                  </a:lnTo>
                  <a:lnTo>
                    <a:pt x="187318" y="1513198"/>
                  </a:lnTo>
                  <a:lnTo>
                    <a:pt x="210833" y="1478320"/>
                  </a:lnTo>
                  <a:lnTo>
                    <a:pt x="219455" y="1435608"/>
                  </a:lnTo>
                  <a:lnTo>
                    <a:pt x="219455" y="109728"/>
                  </a:lnTo>
                  <a:lnTo>
                    <a:pt x="210833" y="67026"/>
                  </a:lnTo>
                  <a:lnTo>
                    <a:pt x="187318" y="32146"/>
                  </a:lnTo>
                  <a:lnTo>
                    <a:pt x="152440" y="8626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004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1706" y="4417415"/>
              <a:ext cx="163068" cy="1299717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4856227" y="1863089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747" y="0"/>
                </a:lnTo>
              </a:path>
            </a:pathLst>
          </a:custGeom>
          <a:ln w="25400">
            <a:solidFill>
              <a:srgbClr val="009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4849367" y="1583437"/>
            <a:ext cx="137160" cy="527685"/>
            <a:chOff x="3325367" y="1583436"/>
            <a:chExt cx="137160" cy="527685"/>
          </a:xfrm>
        </p:grpSpPr>
        <p:sp>
          <p:nvSpPr>
            <p:cNvPr id="30" name="object 30"/>
            <p:cNvSpPr/>
            <p:nvPr/>
          </p:nvSpPr>
          <p:spPr>
            <a:xfrm>
              <a:off x="3331463" y="1583436"/>
              <a:ext cx="128270" cy="131445"/>
            </a:xfrm>
            <a:custGeom>
              <a:avLst/>
              <a:gdLst/>
              <a:ahLst/>
              <a:cxnLst/>
              <a:rect l="l" t="t" r="r" b="b"/>
              <a:pathLst>
                <a:path w="128270" h="131444">
                  <a:moveTo>
                    <a:pt x="128015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28015" y="131063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25367" y="1976627"/>
              <a:ext cx="137160" cy="134620"/>
            </a:xfrm>
            <a:custGeom>
              <a:avLst/>
              <a:gdLst/>
              <a:ahLst/>
              <a:cxnLst/>
              <a:rect l="l" t="t" r="r" b="b"/>
              <a:pathLst>
                <a:path w="137160" h="134619">
                  <a:moveTo>
                    <a:pt x="68580" y="0"/>
                  </a:moveTo>
                  <a:lnTo>
                    <a:pt x="0" y="134112"/>
                  </a:lnTo>
                  <a:lnTo>
                    <a:pt x="137160" y="134112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36565" y="1498245"/>
            <a:ext cx="2557780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175895">
              <a:lnSpc>
                <a:spcPct val="140200"/>
              </a:lnSpc>
              <a:spcBef>
                <a:spcPts val="100"/>
              </a:spcBef>
            </a:pPr>
            <a:r>
              <a:rPr sz="1000" b="1" dirty="0">
                <a:solidFill>
                  <a:srgbClr val="555A5D"/>
                </a:solidFill>
                <a:latin typeface="Arial"/>
                <a:cs typeface="Arial"/>
              </a:rPr>
              <a:t>Income</a:t>
            </a:r>
            <a:r>
              <a:rPr sz="1000" b="1" spc="-10" dirty="0">
                <a:solidFill>
                  <a:srgbClr val="555A5D"/>
                </a:solidFill>
                <a:latin typeface="Arial"/>
                <a:cs typeface="Arial"/>
              </a:rPr>
              <a:t> generated</a:t>
            </a:r>
            <a:r>
              <a:rPr sz="1000" b="1" spc="-2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555A5D"/>
                </a:solidFill>
                <a:latin typeface="Arial"/>
                <a:cs typeface="Arial"/>
              </a:rPr>
              <a:t>in</a:t>
            </a:r>
            <a:r>
              <a:rPr sz="1000" b="1" spc="-1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555A5D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555A5D"/>
                </a:solidFill>
                <a:latin typeface="Arial"/>
                <a:cs typeface="Arial"/>
              </a:rPr>
              <a:t> savings</a:t>
            </a:r>
            <a:r>
              <a:rPr sz="1000" b="1" spc="-3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55A5D"/>
                </a:solidFill>
                <a:latin typeface="Arial"/>
                <a:cs typeface="Arial"/>
              </a:rPr>
              <a:t>account </a:t>
            </a:r>
            <a:r>
              <a:rPr sz="1000" b="1" dirty="0">
                <a:solidFill>
                  <a:srgbClr val="0092F8"/>
                </a:solidFill>
                <a:latin typeface="Arial"/>
                <a:cs typeface="Arial"/>
              </a:rPr>
              <a:t>Income</a:t>
            </a:r>
            <a:r>
              <a:rPr sz="1000" b="1" spc="-45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92F8"/>
                </a:solidFill>
                <a:latin typeface="Arial"/>
                <a:cs typeface="Arial"/>
              </a:rPr>
              <a:t>needed</a:t>
            </a:r>
            <a:r>
              <a:rPr sz="1000" b="1" spc="-45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92F8"/>
                </a:solidFill>
                <a:latin typeface="Arial"/>
                <a:cs typeface="Arial"/>
              </a:rPr>
              <a:t>to</a:t>
            </a:r>
            <a:r>
              <a:rPr sz="1000" b="1" spc="-30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92F8"/>
                </a:solidFill>
                <a:latin typeface="Arial"/>
                <a:cs typeface="Arial"/>
              </a:rPr>
              <a:t>beat</a:t>
            </a:r>
            <a:r>
              <a:rPr sz="1000" b="1" spc="-30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92F8"/>
                </a:solidFill>
                <a:latin typeface="Arial"/>
                <a:cs typeface="Arial"/>
              </a:rPr>
              <a:t>inflation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7CA02D"/>
                </a:solidFill>
                <a:latin typeface="Arial"/>
                <a:cs typeface="Arial"/>
              </a:rPr>
              <a:t>Income</a:t>
            </a:r>
            <a:r>
              <a:rPr sz="1000" b="1" spc="-45" dirty="0">
                <a:solidFill>
                  <a:srgbClr val="7CA02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CA02D"/>
                </a:solidFill>
                <a:latin typeface="Arial"/>
                <a:cs typeface="Arial"/>
              </a:rPr>
              <a:t>needed</a:t>
            </a:r>
            <a:r>
              <a:rPr sz="1000" b="1" spc="-50" dirty="0">
                <a:solidFill>
                  <a:srgbClr val="7CA02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CA02D"/>
                </a:solidFill>
                <a:latin typeface="Arial"/>
                <a:cs typeface="Arial"/>
              </a:rPr>
              <a:t>to</a:t>
            </a:r>
            <a:r>
              <a:rPr sz="1000" b="1" spc="-40" dirty="0">
                <a:solidFill>
                  <a:srgbClr val="7CA02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CA02D"/>
                </a:solidFill>
                <a:latin typeface="Arial"/>
                <a:cs typeface="Arial"/>
              </a:rPr>
              <a:t>beat</a:t>
            </a:r>
            <a:r>
              <a:rPr sz="1000" b="1" spc="-35" dirty="0">
                <a:solidFill>
                  <a:srgbClr val="7CA02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CA02D"/>
                </a:solidFill>
                <a:latin typeface="Arial"/>
                <a:cs typeface="Arial"/>
              </a:rPr>
              <a:t>education</a:t>
            </a:r>
            <a:r>
              <a:rPr sz="1000" b="1" spc="-40" dirty="0">
                <a:solidFill>
                  <a:srgbClr val="7CA0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7CA02D"/>
                </a:solidFill>
                <a:latin typeface="Arial"/>
                <a:cs typeface="Arial"/>
              </a:rPr>
              <a:t>inflation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08860" y="1558618"/>
            <a:ext cx="7273925" cy="4082415"/>
            <a:chOff x="1284859" y="1558617"/>
            <a:chExt cx="7273925" cy="4082415"/>
          </a:xfrm>
        </p:grpSpPr>
        <p:sp>
          <p:nvSpPr>
            <p:cNvPr id="34" name="object 34"/>
            <p:cNvSpPr/>
            <p:nvPr/>
          </p:nvSpPr>
          <p:spPr>
            <a:xfrm>
              <a:off x="1289621" y="1563379"/>
              <a:ext cx="7264400" cy="0"/>
            </a:xfrm>
            <a:custGeom>
              <a:avLst/>
              <a:gdLst/>
              <a:ahLst/>
              <a:cxnLst/>
              <a:rect l="l" t="t" r="r" b="b"/>
              <a:pathLst>
                <a:path w="7264400">
                  <a:moveTo>
                    <a:pt x="0" y="0"/>
                  </a:moveTo>
                  <a:lnTo>
                    <a:pt x="7264318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08477" y="2154173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69">
                  <a:moveTo>
                    <a:pt x="84074" y="0"/>
                  </a:moveTo>
                  <a:lnTo>
                    <a:pt x="0" y="84074"/>
                  </a:lnTo>
                  <a:lnTo>
                    <a:pt x="81914" y="165862"/>
                  </a:lnTo>
                  <a:lnTo>
                    <a:pt x="165862" y="81787"/>
                  </a:lnTo>
                  <a:lnTo>
                    <a:pt x="84074" y="0"/>
                  </a:lnTo>
                  <a:close/>
                </a:path>
              </a:pathLst>
            </a:custGeom>
            <a:solidFill>
              <a:srgbClr val="6E4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9621" y="2140214"/>
              <a:ext cx="7264400" cy="0"/>
            </a:xfrm>
            <a:custGeom>
              <a:avLst/>
              <a:gdLst/>
              <a:ahLst/>
              <a:cxnLst/>
              <a:rect l="l" t="t" r="r" b="b"/>
              <a:pathLst>
                <a:path w="7264400">
                  <a:moveTo>
                    <a:pt x="0" y="0"/>
                  </a:moveTo>
                  <a:lnTo>
                    <a:pt x="7264318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9621" y="3869196"/>
              <a:ext cx="297815" cy="1152525"/>
            </a:xfrm>
            <a:custGeom>
              <a:avLst/>
              <a:gdLst/>
              <a:ahLst/>
              <a:cxnLst/>
              <a:rect l="l" t="t" r="r" b="b"/>
              <a:pathLst>
                <a:path w="297815" h="1152525">
                  <a:moveTo>
                    <a:pt x="0" y="1152172"/>
                  </a:moveTo>
                  <a:lnTo>
                    <a:pt x="47269" y="1152172"/>
                  </a:lnTo>
                </a:path>
                <a:path w="297815" h="1152525">
                  <a:moveTo>
                    <a:pt x="202803" y="1152172"/>
                  </a:moveTo>
                  <a:lnTo>
                    <a:pt x="297342" y="1152172"/>
                  </a:lnTo>
                </a:path>
                <a:path w="297815" h="1152525">
                  <a:moveTo>
                    <a:pt x="0" y="575312"/>
                  </a:moveTo>
                  <a:lnTo>
                    <a:pt x="47269" y="575312"/>
                  </a:lnTo>
                </a:path>
                <a:path w="297815" h="1152525">
                  <a:moveTo>
                    <a:pt x="202803" y="575312"/>
                  </a:moveTo>
                  <a:lnTo>
                    <a:pt x="297342" y="575312"/>
                  </a:lnTo>
                </a:path>
                <a:path w="297815" h="1152525">
                  <a:moveTo>
                    <a:pt x="0" y="0"/>
                  </a:moveTo>
                  <a:lnTo>
                    <a:pt x="47269" y="0"/>
                  </a:lnTo>
                </a:path>
                <a:path w="297815" h="1152525">
                  <a:moveTo>
                    <a:pt x="202803" y="0"/>
                  </a:moveTo>
                  <a:lnTo>
                    <a:pt x="297342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36891" y="3436950"/>
              <a:ext cx="155575" cy="2161540"/>
            </a:xfrm>
            <a:custGeom>
              <a:avLst/>
              <a:gdLst/>
              <a:ahLst/>
              <a:cxnLst/>
              <a:rect l="l" t="t" r="r" b="b"/>
              <a:pathLst>
                <a:path w="155575" h="2161540">
                  <a:moveTo>
                    <a:pt x="155533" y="0"/>
                  </a:moveTo>
                  <a:lnTo>
                    <a:pt x="0" y="0"/>
                  </a:lnTo>
                  <a:lnTo>
                    <a:pt x="0" y="2161253"/>
                  </a:lnTo>
                  <a:lnTo>
                    <a:pt x="155533" y="2161253"/>
                  </a:lnTo>
                  <a:lnTo>
                    <a:pt x="155533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89621" y="2715526"/>
              <a:ext cx="799465" cy="2306320"/>
            </a:xfrm>
            <a:custGeom>
              <a:avLst/>
              <a:gdLst/>
              <a:ahLst/>
              <a:cxnLst/>
              <a:rect l="l" t="t" r="r" b="b"/>
              <a:pathLst>
                <a:path w="799464" h="2306320">
                  <a:moveTo>
                    <a:pt x="454401" y="2305842"/>
                  </a:moveTo>
                  <a:lnTo>
                    <a:pt x="547416" y="2305842"/>
                  </a:lnTo>
                </a:path>
                <a:path w="799464" h="2306320">
                  <a:moveTo>
                    <a:pt x="454401" y="1728982"/>
                  </a:moveTo>
                  <a:lnTo>
                    <a:pt x="547416" y="1728982"/>
                  </a:lnTo>
                </a:path>
                <a:path w="799464" h="2306320">
                  <a:moveTo>
                    <a:pt x="454401" y="1153669"/>
                  </a:moveTo>
                  <a:lnTo>
                    <a:pt x="547416" y="1153669"/>
                  </a:lnTo>
                </a:path>
                <a:path w="799464" h="2306320">
                  <a:moveTo>
                    <a:pt x="0" y="576834"/>
                  </a:moveTo>
                  <a:lnTo>
                    <a:pt x="297342" y="576834"/>
                  </a:lnTo>
                </a:path>
                <a:path w="799464" h="2306320">
                  <a:moveTo>
                    <a:pt x="454401" y="576834"/>
                  </a:moveTo>
                  <a:lnTo>
                    <a:pt x="547416" y="576834"/>
                  </a:lnTo>
                </a:path>
                <a:path w="799464" h="2306320">
                  <a:moveTo>
                    <a:pt x="0" y="0"/>
                  </a:moveTo>
                  <a:lnTo>
                    <a:pt x="297342" y="0"/>
                  </a:lnTo>
                </a:path>
                <a:path w="799464" h="2306320">
                  <a:moveTo>
                    <a:pt x="454401" y="0"/>
                  </a:moveTo>
                  <a:lnTo>
                    <a:pt x="799014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6964" y="2440046"/>
              <a:ext cx="157480" cy="3158490"/>
            </a:xfrm>
            <a:custGeom>
              <a:avLst/>
              <a:gdLst/>
              <a:ahLst/>
              <a:cxnLst/>
              <a:rect l="l" t="t" r="r" b="b"/>
              <a:pathLst>
                <a:path w="157480" h="3158490">
                  <a:moveTo>
                    <a:pt x="157058" y="0"/>
                  </a:moveTo>
                  <a:lnTo>
                    <a:pt x="0" y="0"/>
                  </a:lnTo>
                  <a:lnTo>
                    <a:pt x="0" y="3158157"/>
                  </a:lnTo>
                  <a:lnTo>
                    <a:pt x="157058" y="3158157"/>
                  </a:lnTo>
                  <a:lnTo>
                    <a:pt x="157058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94095" y="3292361"/>
              <a:ext cx="94615" cy="1729105"/>
            </a:xfrm>
            <a:custGeom>
              <a:avLst/>
              <a:gdLst/>
              <a:ahLst/>
              <a:cxnLst/>
              <a:rect l="l" t="t" r="r" b="b"/>
              <a:pathLst>
                <a:path w="94614" h="1729104">
                  <a:moveTo>
                    <a:pt x="0" y="1729007"/>
                  </a:moveTo>
                  <a:lnTo>
                    <a:pt x="94539" y="1729007"/>
                  </a:lnTo>
                </a:path>
                <a:path w="94614" h="1729104">
                  <a:moveTo>
                    <a:pt x="0" y="1152147"/>
                  </a:moveTo>
                  <a:lnTo>
                    <a:pt x="94539" y="1152147"/>
                  </a:lnTo>
                </a:path>
                <a:path w="94614" h="1729104">
                  <a:moveTo>
                    <a:pt x="0" y="576834"/>
                  </a:moveTo>
                  <a:lnTo>
                    <a:pt x="94539" y="576834"/>
                  </a:lnTo>
                </a:path>
                <a:path w="94614" h="1729104">
                  <a:moveTo>
                    <a:pt x="0" y="0"/>
                  </a:moveTo>
                  <a:lnTo>
                    <a:pt x="94539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37037" y="2744444"/>
              <a:ext cx="157480" cy="2854325"/>
            </a:xfrm>
            <a:custGeom>
              <a:avLst/>
              <a:gdLst/>
              <a:ahLst/>
              <a:cxnLst/>
              <a:rect l="l" t="t" r="r" b="b"/>
              <a:pathLst>
                <a:path w="157480" h="2854325">
                  <a:moveTo>
                    <a:pt x="157058" y="0"/>
                  </a:moveTo>
                  <a:lnTo>
                    <a:pt x="0" y="0"/>
                  </a:lnTo>
                  <a:lnTo>
                    <a:pt x="0" y="2853759"/>
                  </a:lnTo>
                  <a:lnTo>
                    <a:pt x="157058" y="2853759"/>
                  </a:lnTo>
                  <a:lnTo>
                    <a:pt x="157058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44168" y="2715526"/>
              <a:ext cx="94615" cy="2306320"/>
            </a:xfrm>
            <a:custGeom>
              <a:avLst/>
              <a:gdLst/>
              <a:ahLst/>
              <a:cxnLst/>
              <a:rect l="l" t="t" r="r" b="b"/>
              <a:pathLst>
                <a:path w="94614" h="2306320">
                  <a:moveTo>
                    <a:pt x="0" y="2305842"/>
                  </a:moveTo>
                  <a:lnTo>
                    <a:pt x="94539" y="2305842"/>
                  </a:lnTo>
                </a:path>
                <a:path w="94614" h="2306320">
                  <a:moveTo>
                    <a:pt x="0" y="1728982"/>
                  </a:moveTo>
                  <a:lnTo>
                    <a:pt x="94539" y="1728982"/>
                  </a:lnTo>
                </a:path>
                <a:path w="94614" h="2306320">
                  <a:moveTo>
                    <a:pt x="0" y="1153669"/>
                  </a:moveTo>
                  <a:lnTo>
                    <a:pt x="94539" y="1153669"/>
                  </a:lnTo>
                </a:path>
                <a:path w="94614" h="2306320">
                  <a:moveTo>
                    <a:pt x="0" y="576834"/>
                  </a:moveTo>
                  <a:lnTo>
                    <a:pt x="94539" y="576834"/>
                  </a:lnTo>
                </a:path>
                <a:path w="94614" h="2306320">
                  <a:moveTo>
                    <a:pt x="0" y="0"/>
                  </a:moveTo>
                  <a:lnTo>
                    <a:pt x="94539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88635" y="2659213"/>
              <a:ext cx="155575" cy="2939415"/>
            </a:xfrm>
            <a:custGeom>
              <a:avLst/>
              <a:gdLst/>
              <a:ahLst/>
              <a:cxnLst/>
              <a:rect l="l" t="t" r="r" b="b"/>
              <a:pathLst>
                <a:path w="155575" h="2939415">
                  <a:moveTo>
                    <a:pt x="155533" y="0"/>
                  </a:moveTo>
                  <a:lnTo>
                    <a:pt x="0" y="0"/>
                  </a:lnTo>
                  <a:lnTo>
                    <a:pt x="0" y="2938990"/>
                  </a:lnTo>
                  <a:lnTo>
                    <a:pt x="155533" y="2938990"/>
                  </a:lnTo>
                  <a:lnTo>
                    <a:pt x="155533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95766" y="2715526"/>
              <a:ext cx="343535" cy="2306320"/>
            </a:xfrm>
            <a:custGeom>
              <a:avLst/>
              <a:gdLst/>
              <a:ahLst/>
              <a:cxnLst/>
              <a:rect l="l" t="t" r="r" b="b"/>
              <a:pathLst>
                <a:path w="343535" h="2306320">
                  <a:moveTo>
                    <a:pt x="0" y="2305842"/>
                  </a:moveTo>
                  <a:lnTo>
                    <a:pt x="93014" y="2305842"/>
                  </a:lnTo>
                </a:path>
                <a:path w="343535" h="2306320">
                  <a:moveTo>
                    <a:pt x="0" y="1728982"/>
                  </a:moveTo>
                  <a:lnTo>
                    <a:pt x="93014" y="1728982"/>
                  </a:lnTo>
                </a:path>
                <a:path w="343535" h="2306320">
                  <a:moveTo>
                    <a:pt x="0" y="1153669"/>
                  </a:moveTo>
                  <a:lnTo>
                    <a:pt x="93014" y="1153669"/>
                  </a:lnTo>
                </a:path>
                <a:path w="343535" h="2306320">
                  <a:moveTo>
                    <a:pt x="0" y="576834"/>
                  </a:moveTo>
                  <a:lnTo>
                    <a:pt x="93014" y="576834"/>
                  </a:lnTo>
                </a:path>
                <a:path w="343535" h="2306320">
                  <a:moveTo>
                    <a:pt x="0" y="0"/>
                  </a:moveTo>
                  <a:lnTo>
                    <a:pt x="343088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38708" y="2692697"/>
              <a:ext cx="157480" cy="2905760"/>
            </a:xfrm>
            <a:custGeom>
              <a:avLst/>
              <a:gdLst/>
              <a:ahLst/>
              <a:cxnLst/>
              <a:rect l="l" t="t" r="r" b="b"/>
              <a:pathLst>
                <a:path w="157480" h="2905760">
                  <a:moveTo>
                    <a:pt x="157058" y="0"/>
                  </a:moveTo>
                  <a:lnTo>
                    <a:pt x="0" y="0"/>
                  </a:lnTo>
                  <a:lnTo>
                    <a:pt x="0" y="2905506"/>
                  </a:lnTo>
                  <a:lnTo>
                    <a:pt x="157058" y="2905506"/>
                  </a:lnTo>
                  <a:lnTo>
                    <a:pt x="157058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45839" y="3292361"/>
              <a:ext cx="93345" cy="1729105"/>
            </a:xfrm>
            <a:custGeom>
              <a:avLst/>
              <a:gdLst/>
              <a:ahLst/>
              <a:cxnLst/>
              <a:rect l="l" t="t" r="r" b="b"/>
              <a:pathLst>
                <a:path w="93344" h="1729104">
                  <a:moveTo>
                    <a:pt x="0" y="1729007"/>
                  </a:moveTo>
                  <a:lnTo>
                    <a:pt x="93014" y="1729007"/>
                  </a:lnTo>
                </a:path>
                <a:path w="93344" h="1729104">
                  <a:moveTo>
                    <a:pt x="0" y="1152147"/>
                  </a:moveTo>
                  <a:lnTo>
                    <a:pt x="93014" y="1152147"/>
                  </a:lnTo>
                </a:path>
                <a:path w="93344" h="1729104">
                  <a:moveTo>
                    <a:pt x="0" y="576834"/>
                  </a:moveTo>
                  <a:lnTo>
                    <a:pt x="93014" y="576834"/>
                  </a:lnTo>
                </a:path>
                <a:path w="93344" h="1729104">
                  <a:moveTo>
                    <a:pt x="0" y="0"/>
                  </a:moveTo>
                  <a:lnTo>
                    <a:pt x="93014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88781" y="2924039"/>
              <a:ext cx="157480" cy="2674620"/>
            </a:xfrm>
            <a:custGeom>
              <a:avLst/>
              <a:gdLst/>
              <a:ahLst/>
              <a:cxnLst/>
              <a:rect l="l" t="t" r="r" b="b"/>
              <a:pathLst>
                <a:path w="157480" h="2674620">
                  <a:moveTo>
                    <a:pt x="157058" y="0"/>
                  </a:moveTo>
                  <a:lnTo>
                    <a:pt x="0" y="0"/>
                  </a:lnTo>
                  <a:lnTo>
                    <a:pt x="0" y="2674164"/>
                  </a:lnTo>
                  <a:lnTo>
                    <a:pt x="157058" y="2674164"/>
                  </a:lnTo>
                  <a:lnTo>
                    <a:pt x="157058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95913" y="2715526"/>
              <a:ext cx="5558155" cy="2306320"/>
            </a:xfrm>
            <a:custGeom>
              <a:avLst/>
              <a:gdLst/>
              <a:ahLst/>
              <a:cxnLst/>
              <a:rect l="l" t="t" r="r" b="b"/>
              <a:pathLst>
                <a:path w="5558155" h="2306320">
                  <a:moveTo>
                    <a:pt x="0" y="2305842"/>
                  </a:moveTo>
                  <a:lnTo>
                    <a:pt x="94539" y="2305842"/>
                  </a:lnTo>
                </a:path>
                <a:path w="5558155" h="2306320">
                  <a:moveTo>
                    <a:pt x="0" y="1728982"/>
                  </a:moveTo>
                  <a:lnTo>
                    <a:pt x="94539" y="1728982"/>
                  </a:lnTo>
                </a:path>
                <a:path w="5558155" h="2306320">
                  <a:moveTo>
                    <a:pt x="0" y="1153669"/>
                  </a:moveTo>
                  <a:lnTo>
                    <a:pt x="94539" y="1153669"/>
                  </a:lnTo>
                </a:path>
                <a:path w="5558155" h="2306320">
                  <a:moveTo>
                    <a:pt x="0" y="576834"/>
                  </a:moveTo>
                  <a:lnTo>
                    <a:pt x="1346430" y="576834"/>
                  </a:lnTo>
                </a:path>
                <a:path w="5558155" h="2306320">
                  <a:moveTo>
                    <a:pt x="0" y="0"/>
                  </a:moveTo>
                  <a:lnTo>
                    <a:pt x="5558026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38854" y="2202615"/>
              <a:ext cx="157480" cy="3395979"/>
            </a:xfrm>
            <a:custGeom>
              <a:avLst/>
              <a:gdLst/>
              <a:ahLst/>
              <a:cxnLst/>
              <a:rect l="l" t="t" r="r" b="b"/>
              <a:pathLst>
                <a:path w="157480" h="3395979">
                  <a:moveTo>
                    <a:pt x="157058" y="0"/>
                  </a:moveTo>
                  <a:lnTo>
                    <a:pt x="0" y="0"/>
                  </a:lnTo>
                  <a:lnTo>
                    <a:pt x="0" y="3395587"/>
                  </a:lnTo>
                  <a:lnTo>
                    <a:pt x="157058" y="3395587"/>
                  </a:lnTo>
                  <a:lnTo>
                    <a:pt x="157058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45986" y="3869196"/>
              <a:ext cx="1096645" cy="1152525"/>
            </a:xfrm>
            <a:custGeom>
              <a:avLst/>
              <a:gdLst/>
              <a:ahLst/>
              <a:cxnLst/>
              <a:rect l="l" t="t" r="r" b="b"/>
              <a:pathLst>
                <a:path w="1096645" h="1152525">
                  <a:moveTo>
                    <a:pt x="0" y="1152172"/>
                  </a:moveTo>
                  <a:lnTo>
                    <a:pt x="94539" y="1152172"/>
                  </a:lnTo>
                </a:path>
                <a:path w="1096645" h="1152525">
                  <a:moveTo>
                    <a:pt x="0" y="575312"/>
                  </a:moveTo>
                  <a:lnTo>
                    <a:pt x="846283" y="575312"/>
                  </a:lnTo>
                </a:path>
                <a:path w="1096645" h="1152525">
                  <a:moveTo>
                    <a:pt x="0" y="0"/>
                  </a:moveTo>
                  <a:lnTo>
                    <a:pt x="1096357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90452" y="3482610"/>
              <a:ext cx="155575" cy="2115820"/>
            </a:xfrm>
            <a:custGeom>
              <a:avLst/>
              <a:gdLst/>
              <a:ahLst/>
              <a:cxnLst/>
              <a:rect l="l" t="t" r="r" b="b"/>
              <a:pathLst>
                <a:path w="155575" h="2115820">
                  <a:moveTo>
                    <a:pt x="155533" y="0"/>
                  </a:moveTo>
                  <a:lnTo>
                    <a:pt x="0" y="0"/>
                  </a:lnTo>
                  <a:lnTo>
                    <a:pt x="0" y="2115593"/>
                  </a:lnTo>
                  <a:lnTo>
                    <a:pt x="155533" y="2115593"/>
                  </a:lnTo>
                  <a:lnTo>
                    <a:pt x="155533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97583" y="5021369"/>
              <a:ext cx="594995" cy="0"/>
            </a:xfrm>
            <a:custGeom>
              <a:avLst/>
              <a:gdLst/>
              <a:ahLst/>
              <a:cxnLst/>
              <a:rect l="l" t="t" r="r" b="b"/>
              <a:pathLst>
                <a:path w="594995">
                  <a:moveTo>
                    <a:pt x="0" y="0"/>
                  </a:moveTo>
                  <a:lnTo>
                    <a:pt x="594685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40519" y="4853952"/>
              <a:ext cx="657225" cy="744855"/>
            </a:xfrm>
            <a:custGeom>
              <a:avLst/>
              <a:gdLst/>
              <a:ahLst/>
              <a:cxnLst/>
              <a:rect l="l" t="t" r="r" b="b"/>
              <a:pathLst>
                <a:path w="657225" h="744854">
                  <a:moveTo>
                    <a:pt x="157060" y="0"/>
                  </a:moveTo>
                  <a:lnTo>
                    <a:pt x="0" y="0"/>
                  </a:lnTo>
                  <a:lnTo>
                    <a:pt x="0" y="744258"/>
                  </a:lnTo>
                  <a:lnTo>
                    <a:pt x="157060" y="744258"/>
                  </a:lnTo>
                  <a:lnTo>
                    <a:pt x="157060" y="0"/>
                  </a:lnTo>
                  <a:close/>
                </a:path>
                <a:path w="657225" h="744854">
                  <a:moveTo>
                    <a:pt x="407136" y="374408"/>
                  </a:moveTo>
                  <a:lnTo>
                    <a:pt x="250075" y="374408"/>
                  </a:lnTo>
                  <a:lnTo>
                    <a:pt x="250075" y="744258"/>
                  </a:lnTo>
                  <a:lnTo>
                    <a:pt x="407136" y="744258"/>
                  </a:lnTo>
                  <a:lnTo>
                    <a:pt x="407136" y="374408"/>
                  </a:lnTo>
                  <a:close/>
                </a:path>
                <a:path w="657225" h="744854">
                  <a:moveTo>
                    <a:pt x="657199" y="270916"/>
                  </a:moveTo>
                  <a:lnTo>
                    <a:pt x="500151" y="270916"/>
                  </a:lnTo>
                  <a:lnTo>
                    <a:pt x="500151" y="744258"/>
                  </a:lnTo>
                  <a:lnTo>
                    <a:pt x="657199" y="744258"/>
                  </a:lnTo>
                  <a:lnTo>
                    <a:pt x="657199" y="270916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47803" y="4444509"/>
              <a:ext cx="94615" cy="577215"/>
            </a:xfrm>
            <a:custGeom>
              <a:avLst/>
              <a:gdLst/>
              <a:ahLst/>
              <a:cxnLst/>
              <a:rect l="l" t="t" r="r" b="b"/>
              <a:pathLst>
                <a:path w="94614" h="577214">
                  <a:moveTo>
                    <a:pt x="0" y="576860"/>
                  </a:moveTo>
                  <a:lnTo>
                    <a:pt x="94539" y="576860"/>
                  </a:lnTo>
                </a:path>
                <a:path w="94614" h="577214">
                  <a:moveTo>
                    <a:pt x="0" y="0"/>
                  </a:moveTo>
                  <a:lnTo>
                    <a:pt x="94539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92269" y="4065533"/>
              <a:ext cx="155575" cy="1532890"/>
            </a:xfrm>
            <a:custGeom>
              <a:avLst/>
              <a:gdLst/>
              <a:ahLst/>
              <a:cxnLst/>
              <a:rect l="l" t="t" r="r" b="b"/>
              <a:pathLst>
                <a:path w="155575" h="1532889">
                  <a:moveTo>
                    <a:pt x="155533" y="0"/>
                  </a:moveTo>
                  <a:lnTo>
                    <a:pt x="0" y="0"/>
                  </a:lnTo>
                  <a:lnTo>
                    <a:pt x="0" y="1532670"/>
                  </a:lnTo>
                  <a:lnTo>
                    <a:pt x="155533" y="1532670"/>
                  </a:lnTo>
                  <a:lnTo>
                    <a:pt x="155533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99401" y="3292361"/>
              <a:ext cx="93345" cy="1729105"/>
            </a:xfrm>
            <a:custGeom>
              <a:avLst/>
              <a:gdLst/>
              <a:ahLst/>
              <a:cxnLst/>
              <a:rect l="l" t="t" r="r" b="b"/>
              <a:pathLst>
                <a:path w="93345" h="1729104">
                  <a:moveTo>
                    <a:pt x="0" y="1729007"/>
                  </a:moveTo>
                  <a:lnTo>
                    <a:pt x="93014" y="1729007"/>
                  </a:lnTo>
                </a:path>
                <a:path w="93345" h="1729104">
                  <a:moveTo>
                    <a:pt x="0" y="1152147"/>
                  </a:moveTo>
                  <a:lnTo>
                    <a:pt x="93014" y="1152147"/>
                  </a:lnTo>
                </a:path>
                <a:path w="93345" h="1729104">
                  <a:moveTo>
                    <a:pt x="0" y="576834"/>
                  </a:moveTo>
                  <a:lnTo>
                    <a:pt x="93014" y="576834"/>
                  </a:lnTo>
                </a:path>
                <a:path w="93345" h="1729104">
                  <a:moveTo>
                    <a:pt x="0" y="0"/>
                  </a:moveTo>
                  <a:lnTo>
                    <a:pt x="93014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42343" y="2998617"/>
              <a:ext cx="157480" cy="2599690"/>
            </a:xfrm>
            <a:custGeom>
              <a:avLst/>
              <a:gdLst/>
              <a:ahLst/>
              <a:cxnLst/>
              <a:rect l="l" t="t" r="r" b="b"/>
              <a:pathLst>
                <a:path w="157479" h="2599690">
                  <a:moveTo>
                    <a:pt x="157058" y="0"/>
                  </a:moveTo>
                  <a:lnTo>
                    <a:pt x="0" y="0"/>
                  </a:lnTo>
                  <a:lnTo>
                    <a:pt x="0" y="2599586"/>
                  </a:lnTo>
                  <a:lnTo>
                    <a:pt x="157058" y="2599586"/>
                  </a:lnTo>
                  <a:lnTo>
                    <a:pt x="157058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49474" y="3292361"/>
              <a:ext cx="3804920" cy="1729105"/>
            </a:xfrm>
            <a:custGeom>
              <a:avLst/>
              <a:gdLst/>
              <a:ahLst/>
              <a:cxnLst/>
              <a:rect l="l" t="t" r="r" b="b"/>
              <a:pathLst>
                <a:path w="3804920" h="1729104">
                  <a:moveTo>
                    <a:pt x="0" y="1729007"/>
                  </a:moveTo>
                  <a:lnTo>
                    <a:pt x="93014" y="1729007"/>
                  </a:lnTo>
                </a:path>
                <a:path w="3804920" h="1729104">
                  <a:moveTo>
                    <a:pt x="0" y="1152147"/>
                  </a:moveTo>
                  <a:lnTo>
                    <a:pt x="93014" y="1152147"/>
                  </a:lnTo>
                </a:path>
                <a:path w="3804920" h="1729104">
                  <a:moveTo>
                    <a:pt x="0" y="576834"/>
                  </a:moveTo>
                  <a:lnTo>
                    <a:pt x="3804465" y="576834"/>
                  </a:lnTo>
                </a:path>
                <a:path w="3804920" h="1729104">
                  <a:moveTo>
                    <a:pt x="0" y="0"/>
                  </a:moveTo>
                  <a:lnTo>
                    <a:pt x="3804465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92416" y="2889034"/>
              <a:ext cx="157480" cy="2709545"/>
            </a:xfrm>
            <a:custGeom>
              <a:avLst/>
              <a:gdLst/>
              <a:ahLst/>
              <a:cxnLst/>
              <a:rect l="l" t="t" r="r" b="b"/>
              <a:pathLst>
                <a:path w="157479" h="2709545">
                  <a:moveTo>
                    <a:pt x="157058" y="0"/>
                  </a:moveTo>
                  <a:lnTo>
                    <a:pt x="0" y="0"/>
                  </a:lnTo>
                  <a:lnTo>
                    <a:pt x="0" y="2709169"/>
                  </a:lnTo>
                  <a:lnTo>
                    <a:pt x="157058" y="2709169"/>
                  </a:lnTo>
                  <a:lnTo>
                    <a:pt x="157058" y="0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99547" y="4444509"/>
              <a:ext cx="3554729" cy="577215"/>
            </a:xfrm>
            <a:custGeom>
              <a:avLst/>
              <a:gdLst/>
              <a:ahLst/>
              <a:cxnLst/>
              <a:rect l="l" t="t" r="r" b="b"/>
              <a:pathLst>
                <a:path w="3554729" h="577214">
                  <a:moveTo>
                    <a:pt x="0" y="576860"/>
                  </a:moveTo>
                  <a:lnTo>
                    <a:pt x="3554392" y="576860"/>
                  </a:lnTo>
                </a:path>
                <a:path w="3554729" h="577214">
                  <a:moveTo>
                    <a:pt x="0" y="0"/>
                  </a:moveTo>
                  <a:lnTo>
                    <a:pt x="3554392" y="0"/>
                  </a:lnTo>
                </a:path>
              </a:pathLst>
            </a:custGeom>
            <a:ln w="91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42485" y="4415599"/>
              <a:ext cx="3664585" cy="1183005"/>
            </a:xfrm>
            <a:custGeom>
              <a:avLst/>
              <a:gdLst/>
              <a:ahLst/>
              <a:cxnLst/>
              <a:rect l="l" t="t" r="r" b="b"/>
              <a:pathLst>
                <a:path w="3664584" h="1183004">
                  <a:moveTo>
                    <a:pt x="157060" y="0"/>
                  </a:moveTo>
                  <a:lnTo>
                    <a:pt x="0" y="0"/>
                  </a:lnTo>
                  <a:lnTo>
                    <a:pt x="0" y="1182611"/>
                  </a:lnTo>
                  <a:lnTo>
                    <a:pt x="157060" y="1182611"/>
                  </a:lnTo>
                  <a:lnTo>
                    <a:pt x="157060" y="0"/>
                  </a:lnTo>
                  <a:close/>
                </a:path>
                <a:path w="3664584" h="1183004">
                  <a:moveTo>
                    <a:pt x="407123" y="1079119"/>
                  </a:moveTo>
                  <a:lnTo>
                    <a:pt x="251599" y="1079119"/>
                  </a:lnTo>
                  <a:lnTo>
                    <a:pt x="251599" y="1182611"/>
                  </a:lnTo>
                  <a:lnTo>
                    <a:pt x="407123" y="1182611"/>
                  </a:lnTo>
                  <a:lnTo>
                    <a:pt x="407123" y="1079119"/>
                  </a:lnTo>
                  <a:close/>
                </a:path>
                <a:path w="3664584" h="1183004">
                  <a:moveTo>
                    <a:pt x="658723" y="761022"/>
                  </a:moveTo>
                  <a:lnTo>
                    <a:pt x="501675" y="761022"/>
                  </a:lnTo>
                  <a:lnTo>
                    <a:pt x="501675" y="1182611"/>
                  </a:lnTo>
                  <a:lnTo>
                    <a:pt x="658723" y="1182611"/>
                  </a:lnTo>
                  <a:lnTo>
                    <a:pt x="658723" y="761022"/>
                  </a:lnTo>
                  <a:close/>
                </a:path>
                <a:path w="3664584" h="1183004">
                  <a:moveTo>
                    <a:pt x="908799" y="844727"/>
                  </a:moveTo>
                  <a:lnTo>
                    <a:pt x="751738" y="844727"/>
                  </a:lnTo>
                  <a:lnTo>
                    <a:pt x="751738" y="1182611"/>
                  </a:lnTo>
                  <a:lnTo>
                    <a:pt x="908799" y="1182611"/>
                  </a:lnTo>
                  <a:lnTo>
                    <a:pt x="908799" y="844727"/>
                  </a:lnTo>
                  <a:close/>
                </a:path>
                <a:path w="3664584" h="1183004">
                  <a:moveTo>
                    <a:pt x="1158875" y="893432"/>
                  </a:moveTo>
                  <a:lnTo>
                    <a:pt x="1003338" y="893432"/>
                  </a:lnTo>
                  <a:lnTo>
                    <a:pt x="1003338" y="1182611"/>
                  </a:lnTo>
                  <a:lnTo>
                    <a:pt x="1158875" y="1182611"/>
                  </a:lnTo>
                  <a:lnTo>
                    <a:pt x="1158875" y="893432"/>
                  </a:lnTo>
                  <a:close/>
                </a:path>
                <a:path w="3664584" h="1183004">
                  <a:moveTo>
                    <a:pt x="1408950" y="920826"/>
                  </a:moveTo>
                  <a:lnTo>
                    <a:pt x="1253413" y="920826"/>
                  </a:lnTo>
                  <a:lnTo>
                    <a:pt x="1253413" y="1182611"/>
                  </a:lnTo>
                  <a:lnTo>
                    <a:pt x="1408950" y="1182611"/>
                  </a:lnTo>
                  <a:lnTo>
                    <a:pt x="1408950" y="920826"/>
                  </a:lnTo>
                  <a:close/>
                </a:path>
                <a:path w="3664584" h="1183004">
                  <a:moveTo>
                    <a:pt x="1660550" y="945184"/>
                  </a:moveTo>
                  <a:lnTo>
                    <a:pt x="1503489" y="945184"/>
                  </a:lnTo>
                  <a:lnTo>
                    <a:pt x="1503489" y="1182611"/>
                  </a:lnTo>
                  <a:lnTo>
                    <a:pt x="1660550" y="1182611"/>
                  </a:lnTo>
                  <a:lnTo>
                    <a:pt x="1660550" y="945184"/>
                  </a:lnTo>
                  <a:close/>
                </a:path>
                <a:path w="3664584" h="1183004">
                  <a:moveTo>
                    <a:pt x="1910613" y="986269"/>
                  </a:moveTo>
                  <a:lnTo>
                    <a:pt x="1753565" y="986269"/>
                  </a:lnTo>
                  <a:lnTo>
                    <a:pt x="1753565" y="1182611"/>
                  </a:lnTo>
                  <a:lnTo>
                    <a:pt x="1910613" y="1182611"/>
                  </a:lnTo>
                  <a:lnTo>
                    <a:pt x="1910613" y="986269"/>
                  </a:lnTo>
                  <a:close/>
                </a:path>
                <a:path w="3664584" h="1183004">
                  <a:moveTo>
                    <a:pt x="2160689" y="1030414"/>
                  </a:moveTo>
                  <a:lnTo>
                    <a:pt x="2005152" y="1030414"/>
                  </a:lnTo>
                  <a:lnTo>
                    <a:pt x="2005152" y="1182611"/>
                  </a:lnTo>
                  <a:lnTo>
                    <a:pt x="2160689" y="1182611"/>
                  </a:lnTo>
                  <a:lnTo>
                    <a:pt x="2160689" y="1030414"/>
                  </a:lnTo>
                  <a:close/>
                </a:path>
                <a:path w="3664584" h="1183004">
                  <a:moveTo>
                    <a:pt x="2410764" y="1001496"/>
                  </a:moveTo>
                  <a:lnTo>
                    <a:pt x="2255228" y="1001496"/>
                  </a:lnTo>
                  <a:lnTo>
                    <a:pt x="2255228" y="1182611"/>
                  </a:lnTo>
                  <a:lnTo>
                    <a:pt x="2410764" y="1182611"/>
                  </a:lnTo>
                  <a:lnTo>
                    <a:pt x="2410764" y="1001496"/>
                  </a:lnTo>
                  <a:close/>
                </a:path>
                <a:path w="3664584" h="1183004">
                  <a:moveTo>
                    <a:pt x="2662364" y="928433"/>
                  </a:moveTo>
                  <a:lnTo>
                    <a:pt x="2505303" y="928433"/>
                  </a:lnTo>
                  <a:lnTo>
                    <a:pt x="2505303" y="1182611"/>
                  </a:lnTo>
                  <a:lnTo>
                    <a:pt x="2662364" y="1182611"/>
                  </a:lnTo>
                  <a:lnTo>
                    <a:pt x="2662364" y="928433"/>
                  </a:lnTo>
                  <a:close/>
                </a:path>
                <a:path w="3664584" h="1183004">
                  <a:moveTo>
                    <a:pt x="2912440" y="806678"/>
                  </a:moveTo>
                  <a:lnTo>
                    <a:pt x="2755379" y="806678"/>
                  </a:lnTo>
                  <a:lnTo>
                    <a:pt x="2755379" y="1182611"/>
                  </a:lnTo>
                  <a:lnTo>
                    <a:pt x="2912440" y="1182611"/>
                  </a:lnTo>
                  <a:lnTo>
                    <a:pt x="2912440" y="806678"/>
                  </a:lnTo>
                  <a:close/>
                </a:path>
                <a:path w="3664584" h="1183004">
                  <a:moveTo>
                    <a:pt x="3162503" y="1006055"/>
                  </a:moveTo>
                  <a:lnTo>
                    <a:pt x="3006979" y="1006055"/>
                  </a:lnTo>
                  <a:lnTo>
                    <a:pt x="3006979" y="1182611"/>
                  </a:lnTo>
                  <a:lnTo>
                    <a:pt x="3162503" y="1182611"/>
                  </a:lnTo>
                  <a:lnTo>
                    <a:pt x="3162503" y="1006055"/>
                  </a:lnTo>
                  <a:close/>
                </a:path>
                <a:path w="3664584" h="1183004">
                  <a:moveTo>
                    <a:pt x="3414103" y="1133906"/>
                  </a:moveTo>
                  <a:lnTo>
                    <a:pt x="3257042" y="1133906"/>
                  </a:lnTo>
                  <a:lnTo>
                    <a:pt x="3257042" y="1182611"/>
                  </a:lnTo>
                  <a:lnTo>
                    <a:pt x="3414103" y="1182611"/>
                  </a:lnTo>
                  <a:lnTo>
                    <a:pt x="3414103" y="1133906"/>
                  </a:lnTo>
                  <a:close/>
                </a:path>
                <a:path w="3664584" h="1183004">
                  <a:moveTo>
                    <a:pt x="3664178" y="1141514"/>
                  </a:moveTo>
                  <a:lnTo>
                    <a:pt x="3507117" y="1141514"/>
                  </a:lnTo>
                  <a:lnTo>
                    <a:pt x="3507117" y="1182611"/>
                  </a:lnTo>
                  <a:lnTo>
                    <a:pt x="3664178" y="1182611"/>
                  </a:lnTo>
                  <a:lnTo>
                    <a:pt x="3664178" y="1141514"/>
                  </a:lnTo>
                  <a:close/>
                </a:path>
              </a:pathLst>
            </a:custGeom>
            <a:solidFill>
              <a:srgbClr val="555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89621" y="1563379"/>
              <a:ext cx="7264400" cy="4072890"/>
            </a:xfrm>
            <a:custGeom>
              <a:avLst/>
              <a:gdLst/>
              <a:ahLst/>
              <a:cxnLst/>
              <a:rect l="l" t="t" r="r" b="b"/>
              <a:pathLst>
                <a:path w="7264400" h="4072890">
                  <a:moveTo>
                    <a:pt x="0" y="4034824"/>
                  </a:moveTo>
                  <a:lnTo>
                    <a:pt x="0" y="0"/>
                  </a:lnTo>
                </a:path>
                <a:path w="7264400" h="4072890">
                  <a:moveTo>
                    <a:pt x="0" y="4034824"/>
                  </a:moveTo>
                  <a:lnTo>
                    <a:pt x="7264318" y="4034824"/>
                  </a:lnTo>
                </a:path>
                <a:path w="7264400" h="4072890">
                  <a:moveTo>
                    <a:pt x="0" y="4034824"/>
                  </a:moveTo>
                  <a:lnTo>
                    <a:pt x="0" y="4072874"/>
                  </a:lnTo>
                </a:path>
                <a:path w="7264400" h="4072890">
                  <a:moveTo>
                    <a:pt x="501671" y="4034824"/>
                  </a:moveTo>
                  <a:lnTo>
                    <a:pt x="501671" y="4072874"/>
                  </a:lnTo>
                </a:path>
                <a:path w="7264400" h="4072890">
                  <a:moveTo>
                    <a:pt x="1001817" y="4034824"/>
                  </a:moveTo>
                  <a:lnTo>
                    <a:pt x="1001817" y="4072874"/>
                  </a:lnTo>
                </a:path>
                <a:path w="7264400" h="4072890">
                  <a:moveTo>
                    <a:pt x="1503488" y="4034824"/>
                  </a:moveTo>
                  <a:lnTo>
                    <a:pt x="1503488" y="4072874"/>
                  </a:lnTo>
                </a:path>
                <a:path w="7264400" h="4072890">
                  <a:moveTo>
                    <a:pt x="2003634" y="4034824"/>
                  </a:moveTo>
                  <a:lnTo>
                    <a:pt x="2003634" y="4072874"/>
                  </a:lnTo>
                </a:path>
                <a:path w="7264400" h="4072890">
                  <a:moveTo>
                    <a:pt x="2505305" y="4034824"/>
                  </a:moveTo>
                  <a:lnTo>
                    <a:pt x="2505305" y="4072874"/>
                  </a:lnTo>
                </a:path>
                <a:path w="7264400" h="4072890">
                  <a:moveTo>
                    <a:pt x="3005451" y="4034824"/>
                  </a:moveTo>
                  <a:lnTo>
                    <a:pt x="3005451" y="4072874"/>
                  </a:lnTo>
                </a:path>
                <a:path w="7264400" h="4072890">
                  <a:moveTo>
                    <a:pt x="3507122" y="4034824"/>
                  </a:moveTo>
                  <a:lnTo>
                    <a:pt x="3507122" y="4072874"/>
                  </a:lnTo>
                </a:path>
                <a:path w="7264400" h="4072890">
                  <a:moveTo>
                    <a:pt x="4007268" y="4034824"/>
                  </a:moveTo>
                  <a:lnTo>
                    <a:pt x="4007268" y="4072874"/>
                  </a:lnTo>
                </a:path>
                <a:path w="7264400" h="4072890">
                  <a:moveTo>
                    <a:pt x="4508939" y="4034824"/>
                  </a:moveTo>
                  <a:lnTo>
                    <a:pt x="4508939" y="4072874"/>
                  </a:lnTo>
                </a:path>
                <a:path w="7264400" h="4072890">
                  <a:moveTo>
                    <a:pt x="5009085" y="4034824"/>
                  </a:moveTo>
                  <a:lnTo>
                    <a:pt x="5009085" y="4072874"/>
                  </a:lnTo>
                </a:path>
                <a:path w="7264400" h="4072890">
                  <a:moveTo>
                    <a:pt x="5510756" y="4034824"/>
                  </a:moveTo>
                  <a:lnTo>
                    <a:pt x="5510756" y="4072874"/>
                  </a:lnTo>
                </a:path>
                <a:path w="7264400" h="4072890">
                  <a:moveTo>
                    <a:pt x="6010903" y="4034824"/>
                  </a:moveTo>
                  <a:lnTo>
                    <a:pt x="6010903" y="4072874"/>
                  </a:lnTo>
                </a:path>
                <a:path w="7264400" h="4072890">
                  <a:moveTo>
                    <a:pt x="6512574" y="4034824"/>
                  </a:moveTo>
                  <a:lnTo>
                    <a:pt x="6512574" y="4072874"/>
                  </a:lnTo>
                </a:path>
                <a:path w="7264400" h="4072890">
                  <a:moveTo>
                    <a:pt x="7012720" y="4034824"/>
                  </a:moveTo>
                  <a:lnTo>
                    <a:pt x="7012720" y="4072874"/>
                  </a:lnTo>
                </a:path>
              </a:pathLst>
            </a:custGeom>
            <a:ln w="91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351136" y="4284700"/>
              <a:ext cx="153035" cy="152400"/>
            </a:xfrm>
            <a:custGeom>
              <a:avLst/>
              <a:gdLst/>
              <a:ahLst/>
              <a:cxnLst/>
              <a:rect l="l" t="t" r="r" b="b"/>
              <a:pathLst>
                <a:path w="153034" h="152400">
                  <a:moveTo>
                    <a:pt x="76241" y="0"/>
                  </a:moveTo>
                  <a:lnTo>
                    <a:pt x="0" y="76099"/>
                  </a:lnTo>
                  <a:lnTo>
                    <a:pt x="76241" y="152199"/>
                  </a:lnTo>
                  <a:lnTo>
                    <a:pt x="152483" y="76099"/>
                  </a:lnTo>
                  <a:lnTo>
                    <a:pt x="76241" y="0"/>
                  </a:lnTo>
                  <a:close/>
                </a:path>
              </a:pathLst>
            </a:custGeom>
            <a:solidFill>
              <a:srgbClr val="7CA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51136" y="4284700"/>
              <a:ext cx="153035" cy="152400"/>
            </a:xfrm>
            <a:custGeom>
              <a:avLst/>
              <a:gdLst/>
              <a:ahLst/>
              <a:cxnLst/>
              <a:rect l="l" t="t" r="r" b="b"/>
              <a:pathLst>
                <a:path w="153034" h="152400">
                  <a:moveTo>
                    <a:pt x="76241" y="0"/>
                  </a:moveTo>
                  <a:lnTo>
                    <a:pt x="152483" y="76099"/>
                  </a:lnTo>
                  <a:lnTo>
                    <a:pt x="76241" y="152199"/>
                  </a:lnTo>
                  <a:lnTo>
                    <a:pt x="0" y="76099"/>
                  </a:lnTo>
                  <a:lnTo>
                    <a:pt x="76241" y="0"/>
                  </a:lnTo>
                  <a:close/>
                </a:path>
              </a:pathLst>
            </a:custGeom>
            <a:ln w="9140">
              <a:solidFill>
                <a:srgbClr val="7CA0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99984" y="1877174"/>
              <a:ext cx="7241540" cy="3192145"/>
            </a:xfrm>
            <a:custGeom>
              <a:avLst/>
              <a:gdLst/>
              <a:ahLst/>
              <a:cxnLst/>
              <a:rect l="l" t="t" r="r" b="b"/>
              <a:pathLst>
                <a:path w="7241540" h="3192145">
                  <a:moveTo>
                    <a:pt x="228727" y="2068385"/>
                  </a:moveTo>
                  <a:lnTo>
                    <a:pt x="0" y="2068385"/>
                  </a:lnTo>
                  <a:lnTo>
                    <a:pt x="0" y="2114042"/>
                  </a:lnTo>
                  <a:lnTo>
                    <a:pt x="228727" y="2114042"/>
                  </a:lnTo>
                  <a:lnTo>
                    <a:pt x="228727" y="2068385"/>
                  </a:lnTo>
                  <a:close/>
                </a:path>
                <a:path w="7241540" h="3192145">
                  <a:moveTo>
                    <a:pt x="478802" y="1957273"/>
                  </a:moveTo>
                  <a:lnTo>
                    <a:pt x="250075" y="1957273"/>
                  </a:lnTo>
                  <a:lnTo>
                    <a:pt x="250075" y="2002929"/>
                  </a:lnTo>
                  <a:lnTo>
                    <a:pt x="478802" y="2002929"/>
                  </a:lnTo>
                  <a:lnTo>
                    <a:pt x="478802" y="1957273"/>
                  </a:lnTo>
                  <a:close/>
                </a:path>
                <a:path w="7241540" h="3192145">
                  <a:moveTo>
                    <a:pt x="730389" y="2150567"/>
                  </a:moveTo>
                  <a:lnTo>
                    <a:pt x="501675" y="2150567"/>
                  </a:lnTo>
                  <a:lnTo>
                    <a:pt x="501675" y="2196223"/>
                  </a:lnTo>
                  <a:lnTo>
                    <a:pt x="730389" y="2196223"/>
                  </a:lnTo>
                  <a:lnTo>
                    <a:pt x="730389" y="2150567"/>
                  </a:lnTo>
                  <a:close/>
                </a:path>
                <a:path w="7241540" h="3192145">
                  <a:moveTo>
                    <a:pt x="980516" y="2321026"/>
                  </a:moveTo>
                  <a:lnTo>
                    <a:pt x="751789" y="2321026"/>
                  </a:lnTo>
                  <a:lnTo>
                    <a:pt x="751789" y="2366695"/>
                  </a:lnTo>
                  <a:lnTo>
                    <a:pt x="980516" y="2366695"/>
                  </a:lnTo>
                  <a:lnTo>
                    <a:pt x="980516" y="2321026"/>
                  </a:lnTo>
                  <a:close/>
                </a:path>
                <a:path w="7241540" h="3192145">
                  <a:moveTo>
                    <a:pt x="1230591" y="2378862"/>
                  </a:moveTo>
                  <a:lnTo>
                    <a:pt x="1001864" y="2378862"/>
                  </a:lnTo>
                  <a:lnTo>
                    <a:pt x="1001864" y="2424531"/>
                  </a:lnTo>
                  <a:lnTo>
                    <a:pt x="1230591" y="2424531"/>
                  </a:lnTo>
                  <a:lnTo>
                    <a:pt x="1230591" y="2378862"/>
                  </a:lnTo>
                  <a:close/>
                </a:path>
                <a:path w="7241540" h="3192145">
                  <a:moveTo>
                    <a:pt x="1480667" y="2503665"/>
                  </a:moveTo>
                  <a:lnTo>
                    <a:pt x="1251940" y="2503665"/>
                  </a:lnTo>
                  <a:lnTo>
                    <a:pt x="1251940" y="2549334"/>
                  </a:lnTo>
                  <a:lnTo>
                    <a:pt x="1480667" y="2549334"/>
                  </a:lnTo>
                  <a:lnTo>
                    <a:pt x="1480667" y="2503665"/>
                  </a:lnTo>
                  <a:close/>
                </a:path>
                <a:path w="7241540" h="3192145">
                  <a:moveTo>
                    <a:pt x="1732267" y="2293632"/>
                  </a:moveTo>
                  <a:lnTo>
                    <a:pt x="1503540" y="2293632"/>
                  </a:lnTo>
                  <a:lnTo>
                    <a:pt x="1503540" y="2339302"/>
                  </a:lnTo>
                  <a:lnTo>
                    <a:pt x="1732267" y="2339302"/>
                  </a:lnTo>
                  <a:lnTo>
                    <a:pt x="1732267" y="2293632"/>
                  </a:lnTo>
                  <a:close/>
                </a:path>
                <a:path w="7241540" h="3192145">
                  <a:moveTo>
                    <a:pt x="1982343" y="2161222"/>
                  </a:moveTo>
                  <a:lnTo>
                    <a:pt x="1753616" y="2161222"/>
                  </a:lnTo>
                  <a:lnTo>
                    <a:pt x="1753616" y="2206879"/>
                  </a:lnTo>
                  <a:lnTo>
                    <a:pt x="1982343" y="2206879"/>
                  </a:lnTo>
                  <a:lnTo>
                    <a:pt x="1982343" y="2161222"/>
                  </a:lnTo>
                  <a:close/>
                </a:path>
                <a:path w="7241540" h="3192145">
                  <a:moveTo>
                    <a:pt x="2232406" y="2359075"/>
                  </a:moveTo>
                  <a:lnTo>
                    <a:pt x="2003679" y="2359075"/>
                  </a:lnTo>
                  <a:lnTo>
                    <a:pt x="2003679" y="2404745"/>
                  </a:lnTo>
                  <a:lnTo>
                    <a:pt x="2232406" y="2404745"/>
                  </a:lnTo>
                  <a:lnTo>
                    <a:pt x="2232406" y="2359075"/>
                  </a:lnTo>
                  <a:close/>
                </a:path>
                <a:path w="7241540" h="3192145">
                  <a:moveTo>
                    <a:pt x="2482481" y="2853690"/>
                  </a:moveTo>
                  <a:lnTo>
                    <a:pt x="2253754" y="2853690"/>
                  </a:lnTo>
                  <a:lnTo>
                    <a:pt x="2253754" y="2899346"/>
                  </a:lnTo>
                  <a:lnTo>
                    <a:pt x="2482481" y="2899346"/>
                  </a:lnTo>
                  <a:lnTo>
                    <a:pt x="2482481" y="2853690"/>
                  </a:lnTo>
                  <a:close/>
                </a:path>
                <a:path w="7241540" h="3192145">
                  <a:moveTo>
                    <a:pt x="2734081" y="2678696"/>
                  </a:moveTo>
                  <a:lnTo>
                    <a:pt x="2505354" y="2678696"/>
                  </a:lnTo>
                  <a:lnTo>
                    <a:pt x="2505354" y="2724366"/>
                  </a:lnTo>
                  <a:lnTo>
                    <a:pt x="2734081" y="2724366"/>
                  </a:lnTo>
                  <a:lnTo>
                    <a:pt x="2734081" y="2678696"/>
                  </a:lnTo>
                  <a:close/>
                </a:path>
                <a:path w="7241540" h="3192145">
                  <a:moveTo>
                    <a:pt x="2984157" y="2459532"/>
                  </a:moveTo>
                  <a:lnTo>
                    <a:pt x="2755430" y="2459532"/>
                  </a:lnTo>
                  <a:lnTo>
                    <a:pt x="2755430" y="2505189"/>
                  </a:lnTo>
                  <a:lnTo>
                    <a:pt x="2984157" y="2505189"/>
                  </a:lnTo>
                  <a:lnTo>
                    <a:pt x="2984157" y="2459532"/>
                  </a:lnTo>
                  <a:close/>
                </a:path>
                <a:path w="7241540" h="3192145">
                  <a:moveTo>
                    <a:pt x="3234232" y="2247976"/>
                  </a:moveTo>
                  <a:lnTo>
                    <a:pt x="3005505" y="2247976"/>
                  </a:lnTo>
                  <a:lnTo>
                    <a:pt x="3005505" y="2293632"/>
                  </a:lnTo>
                  <a:lnTo>
                    <a:pt x="3234232" y="2293632"/>
                  </a:lnTo>
                  <a:lnTo>
                    <a:pt x="3234232" y="2247976"/>
                  </a:lnTo>
                  <a:close/>
                </a:path>
                <a:path w="7241540" h="3192145">
                  <a:moveTo>
                    <a:pt x="3485819" y="2351468"/>
                  </a:moveTo>
                  <a:lnTo>
                    <a:pt x="3257105" y="2351468"/>
                  </a:lnTo>
                  <a:lnTo>
                    <a:pt x="3257105" y="2397137"/>
                  </a:lnTo>
                  <a:lnTo>
                    <a:pt x="3485819" y="2397137"/>
                  </a:lnTo>
                  <a:lnTo>
                    <a:pt x="3485819" y="2351468"/>
                  </a:lnTo>
                  <a:close/>
                </a:path>
                <a:path w="7241540" h="3192145">
                  <a:moveTo>
                    <a:pt x="3735895" y="2375827"/>
                  </a:moveTo>
                  <a:lnTo>
                    <a:pt x="3507168" y="2375827"/>
                  </a:lnTo>
                  <a:lnTo>
                    <a:pt x="3507168" y="2421483"/>
                  </a:lnTo>
                  <a:lnTo>
                    <a:pt x="3735895" y="2421483"/>
                  </a:lnTo>
                  <a:lnTo>
                    <a:pt x="3735895" y="2375827"/>
                  </a:lnTo>
                  <a:close/>
                </a:path>
                <a:path w="7241540" h="3192145">
                  <a:moveTo>
                    <a:pt x="3985971" y="2715183"/>
                  </a:moveTo>
                  <a:lnTo>
                    <a:pt x="3757244" y="2715183"/>
                  </a:lnTo>
                  <a:lnTo>
                    <a:pt x="3757244" y="2760853"/>
                  </a:lnTo>
                  <a:lnTo>
                    <a:pt x="3985971" y="2760853"/>
                  </a:lnTo>
                  <a:lnTo>
                    <a:pt x="3985971" y="2715183"/>
                  </a:lnTo>
                  <a:close/>
                </a:path>
                <a:path w="7241540" h="3192145">
                  <a:moveTo>
                    <a:pt x="4236047" y="3145917"/>
                  </a:moveTo>
                  <a:lnTo>
                    <a:pt x="4007320" y="3145917"/>
                  </a:lnTo>
                  <a:lnTo>
                    <a:pt x="4007320" y="3191573"/>
                  </a:lnTo>
                  <a:lnTo>
                    <a:pt x="4236047" y="3191573"/>
                  </a:lnTo>
                  <a:lnTo>
                    <a:pt x="4236047" y="3145917"/>
                  </a:lnTo>
                  <a:close/>
                </a:path>
                <a:path w="7241540" h="3192145">
                  <a:moveTo>
                    <a:pt x="4487646" y="2739542"/>
                  </a:moveTo>
                  <a:lnTo>
                    <a:pt x="4258919" y="2739542"/>
                  </a:lnTo>
                  <a:lnTo>
                    <a:pt x="4258919" y="2785199"/>
                  </a:lnTo>
                  <a:lnTo>
                    <a:pt x="4487646" y="2785199"/>
                  </a:lnTo>
                  <a:lnTo>
                    <a:pt x="4487646" y="2739542"/>
                  </a:lnTo>
                  <a:close/>
                </a:path>
                <a:path w="7241540" h="3192145">
                  <a:moveTo>
                    <a:pt x="4737709" y="2482367"/>
                  </a:moveTo>
                  <a:lnTo>
                    <a:pt x="4508995" y="2482367"/>
                  </a:lnTo>
                  <a:lnTo>
                    <a:pt x="4508995" y="2528024"/>
                  </a:lnTo>
                  <a:lnTo>
                    <a:pt x="4737709" y="2528024"/>
                  </a:lnTo>
                  <a:lnTo>
                    <a:pt x="4737709" y="2482367"/>
                  </a:lnTo>
                  <a:close/>
                </a:path>
                <a:path w="7241540" h="3192145">
                  <a:moveTo>
                    <a:pt x="4987785" y="2680220"/>
                  </a:moveTo>
                  <a:lnTo>
                    <a:pt x="4759058" y="2680220"/>
                  </a:lnTo>
                  <a:lnTo>
                    <a:pt x="4759058" y="2725877"/>
                  </a:lnTo>
                  <a:lnTo>
                    <a:pt x="4987785" y="2725877"/>
                  </a:lnTo>
                  <a:lnTo>
                    <a:pt x="4987785" y="2680220"/>
                  </a:lnTo>
                  <a:close/>
                </a:path>
                <a:path w="7241540" h="3192145">
                  <a:moveTo>
                    <a:pt x="5237861" y="2687828"/>
                  </a:moveTo>
                  <a:lnTo>
                    <a:pt x="5009134" y="2687828"/>
                  </a:lnTo>
                  <a:lnTo>
                    <a:pt x="5009134" y="2733497"/>
                  </a:lnTo>
                  <a:lnTo>
                    <a:pt x="5237861" y="2733497"/>
                  </a:lnTo>
                  <a:lnTo>
                    <a:pt x="5237861" y="2687828"/>
                  </a:lnTo>
                  <a:close/>
                </a:path>
                <a:path w="7241540" h="3192145">
                  <a:moveTo>
                    <a:pt x="5489460" y="2640647"/>
                  </a:moveTo>
                  <a:lnTo>
                    <a:pt x="5260733" y="2640647"/>
                  </a:lnTo>
                  <a:lnTo>
                    <a:pt x="5260733" y="2686304"/>
                  </a:lnTo>
                  <a:lnTo>
                    <a:pt x="5489460" y="2686304"/>
                  </a:lnTo>
                  <a:lnTo>
                    <a:pt x="5489460" y="2640647"/>
                  </a:lnTo>
                  <a:close/>
                </a:path>
                <a:path w="7241540" h="3192145">
                  <a:moveTo>
                    <a:pt x="5739536" y="2427567"/>
                  </a:moveTo>
                  <a:lnTo>
                    <a:pt x="5510809" y="2427567"/>
                  </a:lnTo>
                  <a:lnTo>
                    <a:pt x="5510809" y="2473236"/>
                  </a:lnTo>
                  <a:lnTo>
                    <a:pt x="5739536" y="2473236"/>
                  </a:lnTo>
                  <a:lnTo>
                    <a:pt x="5739536" y="2427567"/>
                  </a:lnTo>
                  <a:close/>
                </a:path>
                <a:path w="7241540" h="3192145">
                  <a:moveTo>
                    <a:pt x="5989612" y="2639123"/>
                  </a:moveTo>
                  <a:lnTo>
                    <a:pt x="5760885" y="2639123"/>
                  </a:lnTo>
                  <a:lnTo>
                    <a:pt x="5760885" y="2684792"/>
                  </a:lnTo>
                  <a:lnTo>
                    <a:pt x="5989612" y="2684792"/>
                  </a:lnTo>
                  <a:lnTo>
                    <a:pt x="5989612" y="2639123"/>
                  </a:lnTo>
                  <a:close/>
                </a:path>
                <a:path w="7241540" h="3192145">
                  <a:moveTo>
                    <a:pt x="6239675" y="2459532"/>
                  </a:moveTo>
                  <a:lnTo>
                    <a:pt x="6010948" y="2459532"/>
                  </a:lnTo>
                  <a:lnTo>
                    <a:pt x="6010948" y="2505189"/>
                  </a:lnTo>
                  <a:lnTo>
                    <a:pt x="6239675" y="2505189"/>
                  </a:lnTo>
                  <a:lnTo>
                    <a:pt x="6239675" y="2459532"/>
                  </a:lnTo>
                  <a:close/>
                </a:path>
                <a:path w="7241540" h="3192145">
                  <a:moveTo>
                    <a:pt x="6491275" y="2433663"/>
                  </a:moveTo>
                  <a:lnTo>
                    <a:pt x="6262548" y="2433663"/>
                  </a:lnTo>
                  <a:lnTo>
                    <a:pt x="6262548" y="2479319"/>
                  </a:lnTo>
                  <a:lnTo>
                    <a:pt x="6491275" y="2479319"/>
                  </a:lnTo>
                  <a:lnTo>
                    <a:pt x="6491275" y="2433663"/>
                  </a:lnTo>
                  <a:close/>
                </a:path>
                <a:path w="7241540" h="3192145">
                  <a:moveTo>
                    <a:pt x="6741350" y="2716707"/>
                  </a:moveTo>
                  <a:lnTo>
                    <a:pt x="6512623" y="2716707"/>
                  </a:lnTo>
                  <a:lnTo>
                    <a:pt x="6512623" y="2762377"/>
                  </a:lnTo>
                  <a:lnTo>
                    <a:pt x="6741350" y="2762377"/>
                  </a:lnTo>
                  <a:lnTo>
                    <a:pt x="6741350" y="2716707"/>
                  </a:lnTo>
                  <a:close/>
                </a:path>
                <a:path w="7241540" h="3192145">
                  <a:moveTo>
                    <a:pt x="6991426" y="1630045"/>
                  </a:moveTo>
                  <a:lnTo>
                    <a:pt x="6762699" y="1630045"/>
                  </a:lnTo>
                  <a:lnTo>
                    <a:pt x="6762699" y="1675714"/>
                  </a:lnTo>
                  <a:lnTo>
                    <a:pt x="6991426" y="1675714"/>
                  </a:lnTo>
                  <a:lnTo>
                    <a:pt x="6991426" y="1630045"/>
                  </a:lnTo>
                  <a:close/>
                </a:path>
                <a:path w="7241540" h="3192145">
                  <a:moveTo>
                    <a:pt x="7241502" y="0"/>
                  </a:moveTo>
                  <a:lnTo>
                    <a:pt x="7012775" y="0"/>
                  </a:lnTo>
                  <a:lnTo>
                    <a:pt x="7012775" y="45656"/>
                  </a:lnTo>
                  <a:lnTo>
                    <a:pt x="7241502" y="45656"/>
                  </a:lnTo>
                  <a:lnTo>
                    <a:pt x="7241502" y="0"/>
                  </a:lnTo>
                  <a:close/>
                </a:path>
              </a:pathLst>
            </a:custGeom>
            <a:solidFill>
              <a:srgbClr val="009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50882" y="4122100"/>
              <a:ext cx="153035" cy="152400"/>
            </a:xfrm>
            <a:custGeom>
              <a:avLst/>
              <a:gdLst/>
              <a:ahLst/>
              <a:cxnLst/>
              <a:rect l="l" t="t" r="r" b="b"/>
              <a:pathLst>
                <a:path w="153034" h="152400">
                  <a:moveTo>
                    <a:pt x="76241" y="0"/>
                  </a:moveTo>
                  <a:lnTo>
                    <a:pt x="0" y="76099"/>
                  </a:lnTo>
                  <a:lnTo>
                    <a:pt x="76241" y="152199"/>
                  </a:lnTo>
                  <a:lnTo>
                    <a:pt x="152483" y="76099"/>
                  </a:lnTo>
                  <a:lnTo>
                    <a:pt x="76241" y="0"/>
                  </a:lnTo>
                  <a:close/>
                </a:path>
              </a:pathLst>
            </a:custGeom>
            <a:solidFill>
              <a:srgbClr val="572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350882" y="4122100"/>
              <a:ext cx="153035" cy="152400"/>
            </a:xfrm>
            <a:custGeom>
              <a:avLst/>
              <a:gdLst/>
              <a:ahLst/>
              <a:cxnLst/>
              <a:rect l="l" t="t" r="r" b="b"/>
              <a:pathLst>
                <a:path w="153034" h="152400">
                  <a:moveTo>
                    <a:pt x="76241" y="0"/>
                  </a:moveTo>
                  <a:lnTo>
                    <a:pt x="152483" y="76099"/>
                  </a:lnTo>
                  <a:lnTo>
                    <a:pt x="76241" y="152199"/>
                  </a:lnTo>
                  <a:lnTo>
                    <a:pt x="0" y="76099"/>
                  </a:lnTo>
                  <a:lnTo>
                    <a:pt x="76241" y="0"/>
                  </a:lnTo>
                  <a:close/>
                </a:path>
              </a:pathLst>
            </a:custGeom>
            <a:ln w="9140">
              <a:solidFill>
                <a:srgbClr val="572C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036566" y="2078659"/>
            <a:ext cx="2724785" cy="4679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000" b="1" dirty="0">
                <a:solidFill>
                  <a:srgbClr val="6E44BA"/>
                </a:solidFill>
                <a:latin typeface="Arial"/>
                <a:cs typeface="Arial"/>
              </a:rPr>
              <a:t>Income</a:t>
            </a:r>
            <a:r>
              <a:rPr sz="1000" b="1" spc="-3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E44BA"/>
                </a:solidFill>
                <a:latin typeface="Arial"/>
                <a:cs typeface="Arial"/>
              </a:rPr>
              <a:t>needed</a:t>
            </a:r>
            <a:r>
              <a:rPr sz="1000" b="1" spc="-4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E44BA"/>
                </a:solidFill>
                <a:latin typeface="Arial"/>
                <a:cs typeface="Arial"/>
              </a:rPr>
              <a:t>to</a:t>
            </a:r>
            <a:r>
              <a:rPr sz="1000" b="1" spc="-2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E44BA"/>
                </a:solidFill>
                <a:latin typeface="Arial"/>
                <a:cs typeface="Arial"/>
              </a:rPr>
              <a:t>beat</a:t>
            </a:r>
            <a:r>
              <a:rPr sz="1000" b="1" spc="-25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E44BA"/>
                </a:solidFill>
                <a:latin typeface="Arial"/>
                <a:cs typeface="Arial"/>
              </a:rPr>
              <a:t>medical</a:t>
            </a:r>
            <a:r>
              <a:rPr sz="1000" b="1" spc="-35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E44BA"/>
                </a:solidFill>
                <a:latin typeface="Arial"/>
                <a:cs typeface="Arial"/>
              </a:rPr>
              <a:t>care</a:t>
            </a:r>
            <a:r>
              <a:rPr sz="1000" b="1" spc="-3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E44BA"/>
                </a:solidFill>
                <a:latin typeface="Arial"/>
                <a:cs typeface="Arial"/>
              </a:rPr>
              <a:t>inflation</a:t>
            </a:r>
            <a:endParaRPr sz="1000">
              <a:latin typeface="Arial"/>
              <a:cs typeface="Arial"/>
            </a:endParaRPr>
          </a:p>
          <a:p>
            <a:pPr marL="477520">
              <a:lnSpc>
                <a:spcPct val="100000"/>
              </a:lnSpc>
              <a:spcBef>
                <a:spcPts val="540"/>
              </a:spcBef>
            </a:pPr>
            <a:r>
              <a:rPr sz="1000" b="1" dirty="0">
                <a:solidFill>
                  <a:srgbClr val="646464"/>
                </a:solidFill>
                <a:latin typeface="Arial"/>
                <a:cs typeface="Arial"/>
              </a:rPr>
              <a:t>2006:</a:t>
            </a:r>
            <a:r>
              <a:rPr sz="1000" b="1" spc="-65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46464"/>
                </a:solidFill>
                <a:latin typeface="Arial"/>
                <a:cs typeface="Arial"/>
              </a:rPr>
              <a:t>$4,510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550239" y="5499969"/>
            <a:ext cx="1657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$0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302911" y="4923438"/>
            <a:ext cx="414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$1,000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02911" y="4346958"/>
            <a:ext cx="414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$2,000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02911" y="3770377"/>
            <a:ext cx="414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$3,000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302911" y="3193797"/>
            <a:ext cx="414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$4,000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02911" y="2617342"/>
            <a:ext cx="414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$5,000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02911" y="2040761"/>
            <a:ext cx="414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$6,000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02911" y="1464307"/>
            <a:ext cx="414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$7,000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843617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'94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44373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845434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'98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346469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47505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348668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49704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350739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51775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352811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853973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354628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855791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356826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857862" y="5651251"/>
            <a:ext cx="1905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Arial"/>
                <a:cs typeface="Arial"/>
              </a:rPr>
              <a:t>'22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881719" y="2550391"/>
            <a:ext cx="76835" cy="382270"/>
          </a:xfrm>
          <a:custGeom>
            <a:avLst/>
            <a:gdLst/>
            <a:ahLst/>
            <a:cxnLst/>
            <a:rect l="l" t="t" r="r" b="b"/>
            <a:pathLst>
              <a:path w="76835" h="382269">
                <a:moveTo>
                  <a:pt x="28174" y="306080"/>
                </a:moveTo>
                <a:lnTo>
                  <a:pt x="0" y="306173"/>
                </a:lnTo>
                <a:lnTo>
                  <a:pt x="38375" y="382146"/>
                </a:lnTo>
                <a:lnTo>
                  <a:pt x="69878" y="318730"/>
                </a:lnTo>
                <a:lnTo>
                  <a:pt x="28209" y="318730"/>
                </a:lnTo>
                <a:lnTo>
                  <a:pt x="28174" y="306080"/>
                </a:lnTo>
                <a:close/>
              </a:path>
              <a:path w="76835" h="382269">
                <a:moveTo>
                  <a:pt x="47996" y="306014"/>
                </a:moveTo>
                <a:lnTo>
                  <a:pt x="28174" y="306080"/>
                </a:lnTo>
                <a:lnTo>
                  <a:pt x="28209" y="318730"/>
                </a:lnTo>
                <a:lnTo>
                  <a:pt x="48032" y="318730"/>
                </a:lnTo>
                <a:lnTo>
                  <a:pt x="47996" y="306014"/>
                </a:lnTo>
                <a:close/>
              </a:path>
              <a:path w="76835" h="382269">
                <a:moveTo>
                  <a:pt x="76241" y="305920"/>
                </a:moveTo>
                <a:lnTo>
                  <a:pt x="47996" y="306014"/>
                </a:lnTo>
                <a:lnTo>
                  <a:pt x="48032" y="318730"/>
                </a:lnTo>
                <a:lnTo>
                  <a:pt x="69878" y="318730"/>
                </a:lnTo>
                <a:lnTo>
                  <a:pt x="76241" y="305920"/>
                </a:lnTo>
                <a:close/>
              </a:path>
              <a:path w="76835" h="382269">
                <a:moveTo>
                  <a:pt x="47142" y="0"/>
                </a:moveTo>
                <a:lnTo>
                  <a:pt x="27319" y="0"/>
                </a:lnTo>
                <a:lnTo>
                  <a:pt x="28174" y="306080"/>
                </a:lnTo>
                <a:lnTo>
                  <a:pt x="47996" y="306014"/>
                </a:lnTo>
                <a:lnTo>
                  <a:pt x="47142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9523924" y="1682840"/>
            <a:ext cx="9480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92F8"/>
                </a:solidFill>
                <a:latin typeface="Arial"/>
                <a:cs typeface="Arial"/>
              </a:rPr>
              <a:t>Current:</a:t>
            </a:r>
            <a:r>
              <a:rPr sz="1000" b="1" spc="-50" dirty="0">
                <a:solidFill>
                  <a:srgbClr val="0092F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92F8"/>
                </a:solidFill>
                <a:latin typeface="Arial"/>
                <a:cs typeface="Arial"/>
              </a:rPr>
              <a:t>$6,416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499780" y="4418492"/>
            <a:ext cx="9480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7CA02D"/>
                </a:solidFill>
                <a:latin typeface="Arial"/>
                <a:cs typeface="Arial"/>
              </a:rPr>
              <a:t>Current:</a:t>
            </a:r>
            <a:r>
              <a:rPr sz="1000" b="1" spc="-50" dirty="0">
                <a:solidFill>
                  <a:srgbClr val="7CA02D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7CA02D"/>
                </a:solidFill>
                <a:latin typeface="Arial"/>
                <a:cs typeface="Arial"/>
              </a:rPr>
              <a:t>$2,144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497747" y="3916489"/>
            <a:ext cx="9480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6E44BA"/>
                </a:solidFill>
                <a:latin typeface="Arial"/>
                <a:cs typeface="Arial"/>
              </a:rPr>
              <a:t>Current:</a:t>
            </a:r>
            <a:r>
              <a:rPr sz="1000" b="1" spc="-50" dirty="0">
                <a:solidFill>
                  <a:srgbClr val="6E44BA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E44BA"/>
                </a:solidFill>
                <a:latin typeface="Arial"/>
                <a:cs typeface="Arial"/>
              </a:rPr>
              <a:t>$2,429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558359" y="5367251"/>
            <a:ext cx="7721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555A5D"/>
                </a:solidFill>
                <a:latin typeface="Arial"/>
                <a:cs typeface="Arial"/>
              </a:rPr>
              <a:t>Current:</a:t>
            </a:r>
            <a:r>
              <a:rPr sz="1000" b="1" spc="-5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555A5D"/>
                </a:solidFill>
                <a:latin typeface="Arial"/>
                <a:cs typeface="Arial"/>
              </a:rPr>
              <a:t>$70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22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BC800-4718-4D03-B8CB-A75979D47316}"/>
              </a:ext>
            </a:extLst>
          </p:cNvPr>
          <p:cNvSpPr txBox="1"/>
          <p:nvPr/>
        </p:nvSpPr>
        <p:spPr>
          <a:xfrm>
            <a:off x="-342690" y="1775844"/>
            <a:ext cx="1093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28021-17DD-430B-ADE6-80F9EA9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875"/>
            <a:ext cx="12192000" cy="80123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5FAC7B-CD9F-4394-B58E-A3D992C94E3D}"/>
              </a:ext>
            </a:extLst>
          </p:cNvPr>
          <p:cNvSpPr>
            <a:spLocks noGrp="1"/>
          </p:cNvSpPr>
          <p:nvPr/>
        </p:nvSpPr>
        <p:spPr>
          <a:xfrm>
            <a:off x="181093" y="1224759"/>
            <a:ext cx="118298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ln w="6350">
                  <a:noFill/>
                </a:ln>
                <a:gradFill flip="none" rotWithShape="1">
                  <a:gsLst>
                    <a:gs pos="0">
                      <a:srgbClr val="0E752E"/>
                    </a:gs>
                    <a:gs pos="100000">
                      <a:srgbClr val="0E3E2E"/>
                    </a:gs>
                  </a:gsLst>
                  <a:lin ang="16200000" scaled="0"/>
                  <a:tileRect/>
                </a:gradFill>
                <a:effectLst>
                  <a:outerShdw blurRad="69850" dist="508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Interest Rates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9559BA8-7A9A-40D9-86B8-E9A141F41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37035"/>
              </p:ext>
            </p:extLst>
          </p:nvPr>
        </p:nvGraphicFramePr>
        <p:xfrm>
          <a:off x="505039" y="2178221"/>
          <a:ext cx="10698580" cy="353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5">
                  <a:extLst>
                    <a:ext uri="{9D8B030D-6E8A-4147-A177-3AD203B41FA5}">
                      <a16:colId xmlns:a16="http://schemas.microsoft.com/office/drawing/2014/main" val="3438187133"/>
                    </a:ext>
                  </a:extLst>
                </a:gridCol>
                <a:gridCol w="2674645">
                  <a:extLst>
                    <a:ext uri="{9D8B030D-6E8A-4147-A177-3AD203B41FA5}">
                      <a16:colId xmlns:a16="http://schemas.microsoft.com/office/drawing/2014/main" val="2166359495"/>
                    </a:ext>
                  </a:extLst>
                </a:gridCol>
                <a:gridCol w="2674645">
                  <a:extLst>
                    <a:ext uri="{9D8B030D-6E8A-4147-A177-3AD203B41FA5}">
                      <a16:colId xmlns:a16="http://schemas.microsoft.com/office/drawing/2014/main" val="832109774"/>
                    </a:ext>
                  </a:extLst>
                </a:gridCol>
                <a:gridCol w="2674645">
                  <a:extLst>
                    <a:ext uri="{9D8B030D-6E8A-4147-A177-3AD203B41FA5}">
                      <a16:colId xmlns:a16="http://schemas.microsoft.com/office/drawing/2014/main" val="250919666"/>
                    </a:ext>
                  </a:extLst>
                </a:gridCol>
              </a:tblGrid>
              <a:tr h="10283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U.S. Treasuries/Bond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Yield 3/31/22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Yield 12/31/21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 YTD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59051"/>
                  </a:ext>
                </a:extLst>
              </a:tr>
              <a:tr h="417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44472"/>
                  </a:ext>
                </a:extLst>
              </a:tr>
              <a:tr h="417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08951"/>
                  </a:ext>
                </a:extLst>
              </a:tr>
              <a:tr h="417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61275"/>
                  </a:ext>
                </a:extLst>
              </a:tr>
              <a:tr h="417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402599"/>
                  </a:ext>
                </a:extLst>
              </a:tr>
              <a:tr h="417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85421"/>
                  </a:ext>
                </a:extLst>
              </a:tr>
              <a:tr h="4170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U.S Agg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26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9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2742" y="6617513"/>
            <a:ext cx="194310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4772" y="6217920"/>
            <a:ext cx="1235963" cy="4328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1" y="637286"/>
            <a:ext cx="1366901" cy="295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8158" y="734568"/>
            <a:ext cx="402335" cy="1767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7655" y="734568"/>
            <a:ext cx="314325" cy="1767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286001" y="5921350"/>
            <a:ext cx="3108325" cy="231775"/>
            <a:chOff x="762000" y="5921349"/>
            <a:chExt cx="3108325" cy="23177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5921349"/>
              <a:ext cx="2179066" cy="118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2330" y="5921349"/>
              <a:ext cx="967740" cy="1188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000" y="6034125"/>
              <a:ext cx="2283879" cy="118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7486" y="6034125"/>
              <a:ext cx="422148" cy="11887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67874" y="742441"/>
            <a:ext cx="210311" cy="176784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729740" y="2523744"/>
            <a:ext cx="219710" cy="1231900"/>
            <a:chOff x="205740" y="2523744"/>
            <a:chExt cx="219710" cy="1231900"/>
          </a:xfrm>
        </p:grpSpPr>
        <p:sp>
          <p:nvSpPr>
            <p:cNvPr id="14" name="object 14"/>
            <p:cNvSpPr/>
            <p:nvPr/>
          </p:nvSpPr>
          <p:spPr>
            <a:xfrm>
              <a:off x="205740" y="2523744"/>
              <a:ext cx="219710" cy="1231900"/>
            </a:xfrm>
            <a:custGeom>
              <a:avLst/>
              <a:gdLst/>
              <a:ahLst/>
              <a:cxnLst/>
              <a:rect l="l" t="t" r="r" b="b"/>
              <a:pathLst>
                <a:path w="219709" h="1231900">
                  <a:moveTo>
                    <a:pt x="109728" y="0"/>
                  </a:moveTo>
                  <a:lnTo>
                    <a:pt x="67015" y="8626"/>
                  </a:lnTo>
                  <a:lnTo>
                    <a:pt x="32137" y="32146"/>
                  </a:lnTo>
                  <a:lnTo>
                    <a:pt x="8622" y="67026"/>
                  </a:lnTo>
                  <a:lnTo>
                    <a:pt x="0" y="109727"/>
                  </a:lnTo>
                  <a:lnTo>
                    <a:pt x="0" y="1121663"/>
                  </a:lnTo>
                  <a:lnTo>
                    <a:pt x="8622" y="1164365"/>
                  </a:lnTo>
                  <a:lnTo>
                    <a:pt x="32137" y="1199245"/>
                  </a:lnTo>
                  <a:lnTo>
                    <a:pt x="67015" y="1222765"/>
                  </a:lnTo>
                  <a:lnTo>
                    <a:pt x="109728" y="1231391"/>
                  </a:lnTo>
                  <a:lnTo>
                    <a:pt x="152440" y="1222765"/>
                  </a:lnTo>
                  <a:lnTo>
                    <a:pt x="187318" y="1199245"/>
                  </a:lnTo>
                  <a:lnTo>
                    <a:pt x="210833" y="1164365"/>
                  </a:lnTo>
                  <a:lnTo>
                    <a:pt x="219455" y="1121663"/>
                  </a:lnTo>
                  <a:lnTo>
                    <a:pt x="219455" y="109727"/>
                  </a:lnTo>
                  <a:lnTo>
                    <a:pt x="210833" y="67026"/>
                  </a:lnTo>
                  <a:lnTo>
                    <a:pt x="187318" y="32146"/>
                  </a:lnTo>
                  <a:lnTo>
                    <a:pt x="152440" y="8626"/>
                  </a:lnTo>
                  <a:lnTo>
                    <a:pt x="109728" y="0"/>
                  </a:lnTo>
                  <a:close/>
                </a:path>
              </a:pathLst>
            </a:custGeom>
            <a:solidFill>
              <a:srgbClr val="0045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695" y="2652699"/>
              <a:ext cx="163068" cy="90672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667233" y="1504917"/>
            <a:ext cx="7722870" cy="4070350"/>
            <a:chOff x="1143233" y="1504917"/>
            <a:chExt cx="7722870" cy="4070350"/>
          </a:xfrm>
        </p:grpSpPr>
        <p:sp>
          <p:nvSpPr>
            <p:cNvPr id="17" name="object 17"/>
            <p:cNvSpPr/>
            <p:nvPr/>
          </p:nvSpPr>
          <p:spPr>
            <a:xfrm>
              <a:off x="1175787" y="4890237"/>
              <a:ext cx="7662545" cy="680085"/>
            </a:xfrm>
            <a:custGeom>
              <a:avLst/>
              <a:gdLst/>
              <a:ahLst/>
              <a:cxnLst/>
              <a:rect l="l" t="t" r="r" b="b"/>
              <a:pathLst>
                <a:path w="7662545" h="680085">
                  <a:moveTo>
                    <a:pt x="0" y="679831"/>
                  </a:moveTo>
                  <a:lnTo>
                    <a:pt x="7662100" y="679831"/>
                  </a:lnTo>
                </a:path>
                <a:path w="7662545" h="680085">
                  <a:moveTo>
                    <a:pt x="0" y="0"/>
                  </a:moveTo>
                  <a:lnTo>
                    <a:pt x="7662100" y="0"/>
                  </a:lnTo>
                </a:path>
              </a:pathLst>
            </a:custGeom>
            <a:ln w="9314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8332" y="4783140"/>
              <a:ext cx="7615555" cy="791845"/>
            </a:xfrm>
            <a:custGeom>
              <a:avLst/>
              <a:gdLst/>
              <a:ahLst/>
              <a:cxnLst/>
              <a:rect l="l" t="t" r="r" b="b"/>
              <a:pathLst>
                <a:path w="7615555" h="791845">
                  <a:moveTo>
                    <a:pt x="7615545" y="0"/>
                  </a:moveTo>
                  <a:lnTo>
                    <a:pt x="7429574" y="0"/>
                  </a:lnTo>
                  <a:lnTo>
                    <a:pt x="7401678" y="9312"/>
                  </a:lnTo>
                  <a:lnTo>
                    <a:pt x="7299393" y="9312"/>
                  </a:lnTo>
                  <a:lnTo>
                    <a:pt x="7280796" y="18625"/>
                  </a:lnTo>
                  <a:lnTo>
                    <a:pt x="7039033" y="18625"/>
                  </a:lnTo>
                  <a:lnTo>
                    <a:pt x="7020436" y="27938"/>
                  </a:lnTo>
                  <a:lnTo>
                    <a:pt x="6890255" y="27938"/>
                  </a:lnTo>
                  <a:lnTo>
                    <a:pt x="6871658" y="37251"/>
                  </a:lnTo>
                  <a:lnTo>
                    <a:pt x="6760075" y="37251"/>
                  </a:lnTo>
                  <a:lnTo>
                    <a:pt x="6741478" y="46563"/>
                  </a:lnTo>
                  <a:lnTo>
                    <a:pt x="6509013" y="46563"/>
                  </a:lnTo>
                  <a:lnTo>
                    <a:pt x="6481117" y="55876"/>
                  </a:lnTo>
                  <a:lnTo>
                    <a:pt x="6360236" y="55876"/>
                  </a:lnTo>
                  <a:lnTo>
                    <a:pt x="6332340" y="65189"/>
                  </a:lnTo>
                  <a:lnTo>
                    <a:pt x="6230055" y="65189"/>
                  </a:lnTo>
                  <a:lnTo>
                    <a:pt x="6202160" y="74502"/>
                  </a:lnTo>
                  <a:lnTo>
                    <a:pt x="5969695" y="74502"/>
                  </a:lnTo>
                  <a:lnTo>
                    <a:pt x="5951098" y="83814"/>
                  </a:lnTo>
                  <a:lnTo>
                    <a:pt x="5839515" y="83814"/>
                  </a:lnTo>
                  <a:lnTo>
                    <a:pt x="5820917" y="93127"/>
                  </a:lnTo>
                  <a:lnTo>
                    <a:pt x="5560557" y="93127"/>
                  </a:lnTo>
                  <a:lnTo>
                    <a:pt x="5541960" y="102440"/>
                  </a:lnTo>
                  <a:lnTo>
                    <a:pt x="5439675" y="102440"/>
                  </a:lnTo>
                  <a:lnTo>
                    <a:pt x="5411779" y="111753"/>
                  </a:lnTo>
                  <a:lnTo>
                    <a:pt x="5309495" y="111753"/>
                  </a:lnTo>
                  <a:lnTo>
                    <a:pt x="5281599" y="121065"/>
                  </a:lnTo>
                  <a:lnTo>
                    <a:pt x="5067732" y="121065"/>
                  </a:lnTo>
                  <a:lnTo>
                    <a:pt x="5049134" y="130378"/>
                  </a:lnTo>
                  <a:lnTo>
                    <a:pt x="5011940" y="130378"/>
                  </a:lnTo>
                  <a:lnTo>
                    <a:pt x="4984044" y="139691"/>
                  </a:lnTo>
                  <a:lnTo>
                    <a:pt x="4946850" y="139691"/>
                  </a:lnTo>
                  <a:lnTo>
                    <a:pt x="4918954" y="149004"/>
                  </a:lnTo>
                  <a:lnTo>
                    <a:pt x="4835267" y="149004"/>
                  </a:lnTo>
                  <a:lnTo>
                    <a:pt x="4816670" y="158316"/>
                  </a:lnTo>
                  <a:lnTo>
                    <a:pt x="4770177" y="158316"/>
                  </a:lnTo>
                  <a:lnTo>
                    <a:pt x="4751579" y="167629"/>
                  </a:lnTo>
                  <a:lnTo>
                    <a:pt x="4639996" y="167629"/>
                  </a:lnTo>
                  <a:lnTo>
                    <a:pt x="4621399" y="176942"/>
                  </a:lnTo>
                  <a:lnTo>
                    <a:pt x="4584205" y="176942"/>
                  </a:lnTo>
                  <a:lnTo>
                    <a:pt x="4556309" y="186255"/>
                  </a:lnTo>
                  <a:lnTo>
                    <a:pt x="4537712" y="186255"/>
                  </a:lnTo>
                  <a:lnTo>
                    <a:pt x="4519115" y="195568"/>
                  </a:lnTo>
                  <a:lnTo>
                    <a:pt x="4407532" y="195568"/>
                  </a:lnTo>
                  <a:lnTo>
                    <a:pt x="4388934" y="204880"/>
                  </a:lnTo>
                  <a:lnTo>
                    <a:pt x="4342441" y="204880"/>
                  </a:lnTo>
                  <a:lnTo>
                    <a:pt x="4323844" y="214193"/>
                  </a:lnTo>
                  <a:lnTo>
                    <a:pt x="4277351" y="214193"/>
                  </a:lnTo>
                  <a:lnTo>
                    <a:pt x="4258754" y="223506"/>
                  </a:lnTo>
                  <a:lnTo>
                    <a:pt x="4175067" y="223506"/>
                  </a:lnTo>
                  <a:lnTo>
                    <a:pt x="4147171" y="232819"/>
                  </a:lnTo>
                  <a:lnTo>
                    <a:pt x="4109977" y="232819"/>
                  </a:lnTo>
                  <a:lnTo>
                    <a:pt x="4091380" y="242131"/>
                  </a:lnTo>
                  <a:lnTo>
                    <a:pt x="3979796" y="242131"/>
                  </a:lnTo>
                  <a:lnTo>
                    <a:pt x="3961199" y="251444"/>
                  </a:lnTo>
                  <a:lnTo>
                    <a:pt x="3914706" y="251444"/>
                  </a:lnTo>
                  <a:lnTo>
                    <a:pt x="3896109" y="260757"/>
                  </a:lnTo>
                  <a:lnTo>
                    <a:pt x="3849616" y="260757"/>
                  </a:lnTo>
                  <a:lnTo>
                    <a:pt x="3831019" y="270070"/>
                  </a:lnTo>
                  <a:lnTo>
                    <a:pt x="3747332" y="270070"/>
                  </a:lnTo>
                  <a:lnTo>
                    <a:pt x="3719436" y="279382"/>
                  </a:lnTo>
                  <a:lnTo>
                    <a:pt x="3682242" y="279382"/>
                  </a:lnTo>
                  <a:lnTo>
                    <a:pt x="3663644" y="288695"/>
                  </a:lnTo>
                  <a:lnTo>
                    <a:pt x="3617151" y="288695"/>
                  </a:lnTo>
                  <a:lnTo>
                    <a:pt x="3598554" y="298008"/>
                  </a:lnTo>
                  <a:lnTo>
                    <a:pt x="3486971" y="298008"/>
                  </a:lnTo>
                  <a:lnTo>
                    <a:pt x="3468374" y="307321"/>
                  </a:lnTo>
                  <a:lnTo>
                    <a:pt x="3421881" y="307321"/>
                  </a:lnTo>
                  <a:lnTo>
                    <a:pt x="3403284" y="316633"/>
                  </a:lnTo>
                  <a:lnTo>
                    <a:pt x="3319596" y="316633"/>
                  </a:lnTo>
                  <a:lnTo>
                    <a:pt x="3291701" y="325946"/>
                  </a:lnTo>
                  <a:lnTo>
                    <a:pt x="3254506" y="325946"/>
                  </a:lnTo>
                  <a:lnTo>
                    <a:pt x="3226611" y="335259"/>
                  </a:lnTo>
                  <a:lnTo>
                    <a:pt x="3189416" y="335259"/>
                  </a:lnTo>
                  <a:lnTo>
                    <a:pt x="3170819" y="344572"/>
                  </a:lnTo>
                  <a:lnTo>
                    <a:pt x="3059236" y="344572"/>
                  </a:lnTo>
                  <a:lnTo>
                    <a:pt x="3040639" y="353884"/>
                  </a:lnTo>
                  <a:lnTo>
                    <a:pt x="3012743" y="353884"/>
                  </a:lnTo>
                  <a:lnTo>
                    <a:pt x="2994146" y="363197"/>
                  </a:lnTo>
                  <a:lnTo>
                    <a:pt x="2891861" y="363197"/>
                  </a:lnTo>
                  <a:lnTo>
                    <a:pt x="2863966" y="372510"/>
                  </a:lnTo>
                  <a:lnTo>
                    <a:pt x="2826771" y="372510"/>
                  </a:lnTo>
                  <a:lnTo>
                    <a:pt x="2798875" y="381823"/>
                  </a:lnTo>
                  <a:lnTo>
                    <a:pt x="2761681" y="381823"/>
                  </a:lnTo>
                  <a:lnTo>
                    <a:pt x="2743084" y="391136"/>
                  </a:lnTo>
                  <a:lnTo>
                    <a:pt x="2650098" y="391136"/>
                  </a:lnTo>
                  <a:lnTo>
                    <a:pt x="2631501" y="400448"/>
                  </a:lnTo>
                  <a:lnTo>
                    <a:pt x="2585008" y="400448"/>
                  </a:lnTo>
                  <a:lnTo>
                    <a:pt x="2566411" y="409761"/>
                  </a:lnTo>
                  <a:lnTo>
                    <a:pt x="2529216" y="409761"/>
                  </a:lnTo>
                  <a:lnTo>
                    <a:pt x="2501320" y="419074"/>
                  </a:lnTo>
                  <a:lnTo>
                    <a:pt x="2417633" y="419074"/>
                  </a:lnTo>
                  <a:lnTo>
                    <a:pt x="2399036" y="428387"/>
                  </a:lnTo>
                  <a:lnTo>
                    <a:pt x="2371140" y="428387"/>
                  </a:lnTo>
                  <a:lnTo>
                    <a:pt x="2352543" y="437699"/>
                  </a:lnTo>
                  <a:lnTo>
                    <a:pt x="2268856" y="437699"/>
                  </a:lnTo>
                  <a:lnTo>
                    <a:pt x="2250259" y="447012"/>
                  </a:lnTo>
                  <a:lnTo>
                    <a:pt x="2222363" y="447012"/>
                  </a:lnTo>
                  <a:lnTo>
                    <a:pt x="2203766" y="456325"/>
                  </a:lnTo>
                  <a:lnTo>
                    <a:pt x="2185168" y="456325"/>
                  </a:lnTo>
                  <a:lnTo>
                    <a:pt x="2157273" y="465638"/>
                  </a:lnTo>
                  <a:lnTo>
                    <a:pt x="2073585" y="465638"/>
                  </a:lnTo>
                  <a:lnTo>
                    <a:pt x="2054988" y="474950"/>
                  </a:lnTo>
                  <a:lnTo>
                    <a:pt x="2036391" y="474950"/>
                  </a:lnTo>
                  <a:lnTo>
                    <a:pt x="2008495" y="484263"/>
                  </a:lnTo>
                  <a:lnTo>
                    <a:pt x="1989898" y="484263"/>
                  </a:lnTo>
                  <a:lnTo>
                    <a:pt x="1971301" y="493576"/>
                  </a:lnTo>
                  <a:lnTo>
                    <a:pt x="1878315" y="493576"/>
                  </a:lnTo>
                  <a:lnTo>
                    <a:pt x="1859718" y="502889"/>
                  </a:lnTo>
                  <a:lnTo>
                    <a:pt x="1841121" y="502889"/>
                  </a:lnTo>
                  <a:lnTo>
                    <a:pt x="1822523" y="512201"/>
                  </a:lnTo>
                  <a:lnTo>
                    <a:pt x="1757433" y="512201"/>
                  </a:lnTo>
                  <a:lnTo>
                    <a:pt x="1729537" y="521514"/>
                  </a:lnTo>
                  <a:lnTo>
                    <a:pt x="1710940" y="521514"/>
                  </a:lnTo>
                  <a:lnTo>
                    <a:pt x="1692343" y="530827"/>
                  </a:lnTo>
                  <a:lnTo>
                    <a:pt x="1664447" y="530827"/>
                  </a:lnTo>
                  <a:lnTo>
                    <a:pt x="1645850" y="540140"/>
                  </a:lnTo>
                  <a:lnTo>
                    <a:pt x="1627253" y="540140"/>
                  </a:lnTo>
                  <a:lnTo>
                    <a:pt x="1608656" y="549453"/>
                  </a:lnTo>
                  <a:lnTo>
                    <a:pt x="1580760" y="558765"/>
                  </a:lnTo>
                  <a:lnTo>
                    <a:pt x="1562163" y="558765"/>
                  </a:lnTo>
                  <a:lnTo>
                    <a:pt x="1543566" y="568078"/>
                  </a:lnTo>
                  <a:lnTo>
                    <a:pt x="1497073" y="568078"/>
                  </a:lnTo>
                  <a:lnTo>
                    <a:pt x="1478475" y="577391"/>
                  </a:lnTo>
                  <a:lnTo>
                    <a:pt x="1450580" y="586704"/>
                  </a:lnTo>
                  <a:lnTo>
                    <a:pt x="1413385" y="586704"/>
                  </a:lnTo>
                  <a:lnTo>
                    <a:pt x="1394788" y="596016"/>
                  </a:lnTo>
                  <a:lnTo>
                    <a:pt x="1366892" y="605329"/>
                  </a:lnTo>
                  <a:lnTo>
                    <a:pt x="1348295" y="614642"/>
                  </a:lnTo>
                  <a:lnTo>
                    <a:pt x="1301802" y="614642"/>
                  </a:lnTo>
                  <a:lnTo>
                    <a:pt x="1264608" y="633267"/>
                  </a:lnTo>
                  <a:lnTo>
                    <a:pt x="1236712" y="642580"/>
                  </a:lnTo>
                  <a:lnTo>
                    <a:pt x="1171622" y="642580"/>
                  </a:lnTo>
                  <a:lnTo>
                    <a:pt x="1153025" y="651893"/>
                  </a:lnTo>
                  <a:lnTo>
                    <a:pt x="1134428" y="651893"/>
                  </a:lnTo>
                  <a:lnTo>
                    <a:pt x="1115830" y="661206"/>
                  </a:lnTo>
                  <a:lnTo>
                    <a:pt x="1022845" y="661206"/>
                  </a:lnTo>
                  <a:lnTo>
                    <a:pt x="1004247" y="670518"/>
                  </a:lnTo>
                  <a:lnTo>
                    <a:pt x="985650" y="670518"/>
                  </a:lnTo>
                  <a:lnTo>
                    <a:pt x="957754" y="679831"/>
                  </a:lnTo>
                  <a:lnTo>
                    <a:pt x="920560" y="679831"/>
                  </a:lnTo>
                  <a:lnTo>
                    <a:pt x="901963" y="689144"/>
                  </a:lnTo>
                  <a:lnTo>
                    <a:pt x="808977" y="689144"/>
                  </a:lnTo>
                  <a:lnTo>
                    <a:pt x="790380" y="698457"/>
                  </a:lnTo>
                  <a:lnTo>
                    <a:pt x="771783" y="698457"/>
                  </a:lnTo>
                  <a:lnTo>
                    <a:pt x="743887" y="707769"/>
                  </a:lnTo>
                  <a:lnTo>
                    <a:pt x="725290" y="707769"/>
                  </a:lnTo>
                  <a:lnTo>
                    <a:pt x="706692" y="717082"/>
                  </a:lnTo>
                  <a:lnTo>
                    <a:pt x="492825" y="717082"/>
                  </a:lnTo>
                  <a:lnTo>
                    <a:pt x="474228" y="726395"/>
                  </a:lnTo>
                  <a:lnTo>
                    <a:pt x="409138" y="726395"/>
                  </a:lnTo>
                  <a:lnTo>
                    <a:pt x="381242" y="735708"/>
                  </a:lnTo>
                  <a:lnTo>
                    <a:pt x="316152" y="735708"/>
                  </a:lnTo>
                  <a:lnTo>
                    <a:pt x="297554" y="745021"/>
                  </a:lnTo>
                  <a:lnTo>
                    <a:pt x="260360" y="745021"/>
                  </a:lnTo>
                  <a:lnTo>
                    <a:pt x="232464" y="754333"/>
                  </a:lnTo>
                  <a:lnTo>
                    <a:pt x="213867" y="754333"/>
                  </a:lnTo>
                  <a:lnTo>
                    <a:pt x="195270" y="763646"/>
                  </a:lnTo>
                  <a:lnTo>
                    <a:pt x="83687" y="763646"/>
                  </a:lnTo>
                  <a:lnTo>
                    <a:pt x="65090" y="772959"/>
                  </a:lnTo>
                  <a:lnTo>
                    <a:pt x="37194" y="772959"/>
                  </a:lnTo>
                  <a:lnTo>
                    <a:pt x="0" y="791584"/>
                  </a:lnTo>
                  <a:lnTo>
                    <a:pt x="7615545" y="791584"/>
                  </a:lnTo>
                  <a:lnTo>
                    <a:pt x="76155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75787" y="2189511"/>
              <a:ext cx="7662545" cy="2030730"/>
            </a:xfrm>
            <a:custGeom>
              <a:avLst/>
              <a:gdLst/>
              <a:ahLst/>
              <a:cxnLst/>
              <a:rect l="l" t="t" r="r" b="b"/>
              <a:pathLst>
                <a:path w="7662545" h="2030729">
                  <a:moveTo>
                    <a:pt x="0" y="2030182"/>
                  </a:moveTo>
                  <a:lnTo>
                    <a:pt x="7662100" y="2030182"/>
                  </a:lnTo>
                </a:path>
                <a:path w="7662545" h="2030729">
                  <a:moveTo>
                    <a:pt x="0" y="1350350"/>
                  </a:moveTo>
                  <a:lnTo>
                    <a:pt x="7662100" y="1350350"/>
                  </a:lnTo>
                </a:path>
                <a:path w="7662545" h="2030729">
                  <a:moveTo>
                    <a:pt x="0" y="670518"/>
                  </a:moveTo>
                  <a:lnTo>
                    <a:pt x="7662100" y="670518"/>
                  </a:lnTo>
                </a:path>
                <a:path w="7662545" h="2030729">
                  <a:moveTo>
                    <a:pt x="0" y="0"/>
                  </a:moveTo>
                  <a:lnTo>
                    <a:pt x="7662100" y="0"/>
                  </a:lnTo>
                </a:path>
              </a:pathLst>
            </a:custGeom>
            <a:ln w="9314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89735" y="2110414"/>
              <a:ext cx="7634605" cy="3464560"/>
            </a:xfrm>
            <a:custGeom>
              <a:avLst/>
              <a:gdLst/>
              <a:ahLst/>
              <a:cxnLst/>
              <a:rect l="l" t="t" r="r" b="b"/>
              <a:pathLst>
                <a:path w="7634605" h="3464560">
                  <a:moveTo>
                    <a:pt x="7634143" y="0"/>
                  </a:moveTo>
                  <a:lnTo>
                    <a:pt x="7596948" y="0"/>
                  </a:lnTo>
                  <a:lnTo>
                    <a:pt x="7569053" y="9312"/>
                  </a:lnTo>
                  <a:lnTo>
                    <a:pt x="7550455" y="18625"/>
                  </a:lnTo>
                  <a:lnTo>
                    <a:pt x="7448171" y="18625"/>
                  </a:lnTo>
                  <a:lnTo>
                    <a:pt x="7420275" y="27938"/>
                  </a:lnTo>
                  <a:lnTo>
                    <a:pt x="7383081" y="27938"/>
                  </a:lnTo>
                  <a:lnTo>
                    <a:pt x="7355185" y="37251"/>
                  </a:lnTo>
                  <a:lnTo>
                    <a:pt x="7317991" y="37251"/>
                  </a:lnTo>
                  <a:lnTo>
                    <a:pt x="7299393" y="46563"/>
                  </a:lnTo>
                  <a:lnTo>
                    <a:pt x="7187810" y="46563"/>
                  </a:lnTo>
                  <a:lnTo>
                    <a:pt x="7169213" y="55876"/>
                  </a:lnTo>
                  <a:lnTo>
                    <a:pt x="7141317" y="65189"/>
                  </a:lnTo>
                  <a:lnTo>
                    <a:pt x="7057630" y="65189"/>
                  </a:lnTo>
                  <a:lnTo>
                    <a:pt x="7039033" y="74502"/>
                  </a:lnTo>
                  <a:lnTo>
                    <a:pt x="6973943" y="74502"/>
                  </a:lnTo>
                  <a:lnTo>
                    <a:pt x="6955346" y="83814"/>
                  </a:lnTo>
                  <a:lnTo>
                    <a:pt x="6908853" y="83814"/>
                  </a:lnTo>
                  <a:lnTo>
                    <a:pt x="6890255" y="93127"/>
                  </a:lnTo>
                  <a:lnTo>
                    <a:pt x="6778672" y="93127"/>
                  </a:lnTo>
                  <a:lnTo>
                    <a:pt x="6741478" y="111753"/>
                  </a:lnTo>
                  <a:lnTo>
                    <a:pt x="6657791" y="111753"/>
                  </a:lnTo>
                  <a:lnTo>
                    <a:pt x="6629895" y="121065"/>
                  </a:lnTo>
                  <a:lnTo>
                    <a:pt x="6546208" y="121065"/>
                  </a:lnTo>
                  <a:lnTo>
                    <a:pt x="6527610" y="130378"/>
                  </a:lnTo>
                  <a:lnTo>
                    <a:pt x="6499715" y="139691"/>
                  </a:lnTo>
                  <a:lnTo>
                    <a:pt x="6434624" y="139691"/>
                  </a:lnTo>
                  <a:lnTo>
                    <a:pt x="6416027" y="149004"/>
                  </a:lnTo>
                  <a:lnTo>
                    <a:pt x="6332340" y="149004"/>
                  </a:lnTo>
                  <a:lnTo>
                    <a:pt x="6313743" y="158316"/>
                  </a:lnTo>
                  <a:lnTo>
                    <a:pt x="6248653" y="158316"/>
                  </a:lnTo>
                  <a:lnTo>
                    <a:pt x="6220757" y="167629"/>
                  </a:lnTo>
                  <a:lnTo>
                    <a:pt x="6118472" y="167629"/>
                  </a:lnTo>
                  <a:lnTo>
                    <a:pt x="6099875" y="186255"/>
                  </a:lnTo>
                  <a:lnTo>
                    <a:pt x="6006889" y="186255"/>
                  </a:lnTo>
                  <a:lnTo>
                    <a:pt x="5988292" y="195568"/>
                  </a:lnTo>
                  <a:lnTo>
                    <a:pt x="5904605" y="195568"/>
                  </a:lnTo>
                  <a:lnTo>
                    <a:pt x="5886008" y="204880"/>
                  </a:lnTo>
                  <a:lnTo>
                    <a:pt x="5858112" y="204880"/>
                  </a:lnTo>
                  <a:lnTo>
                    <a:pt x="5839515" y="214193"/>
                  </a:lnTo>
                  <a:lnTo>
                    <a:pt x="5793022" y="214193"/>
                  </a:lnTo>
                  <a:lnTo>
                    <a:pt x="5774425" y="223506"/>
                  </a:lnTo>
                  <a:lnTo>
                    <a:pt x="5709334" y="223506"/>
                  </a:lnTo>
                  <a:lnTo>
                    <a:pt x="5690737" y="232819"/>
                  </a:lnTo>
                  <a:lnTo>
                    <a:pt x="5607050" y="232819"/>
                  </a:lnTo>
                  <a:lnTo>
                    <a:pt x="5579154" y="242131"/>
                  </a:lnTo>
                  <a:lnTo>
                    <a:pt x="5495467" y="242131"/>
                  </a:lnTo>
                  <a:lnTo>
                    <a:pt x="5476870" y="251444"/>
                  </a:lnTo>
                  <a:lnTo>
                    <a:pt x="5458272" y="251444"/>
                  </a:lnTo>
                  <a:lnTo>
                    <a:pt x="5430377" y="260757"/>
                  </a:lnTo>
                  <a:lnTo>
                    <a:pt x="5393182" y="260757"/>
                  </a:lnTo>
                  <a:lnTo>
                    <a:pt x="5365287" y="270070"/>
                  </a:lnTo>
                  <a:lnTo>
                    <a:pt x="5281599" y="270070"/>
                  </a:lnTo>
                  <a:lnTo>
                    <a:pt x="5263002" y="279382"/>
                  </a:lnTo>
                  <a:lnTo>
                    <a:pt x="5197912" y="279382"/>
                  </a:lnTo>
                  <a:lnTo>
                    <a:pt x="5179315" y="288695"/>
                  </a:lnTo>
                  <a:lnTo>
                    <a:pt x="5151419" y="298008"/>
                  </a:lnTo>
                  <a:lnTo>
                    <a:pt x="5086329" y="298008"/>
                  </a:lnTo>
                  <a:lnTo>
                    <a:pt x="5067732" y="307321"/>
                  </a:lnTo>
                  <a:lnTo>
                    <a:pt x="5049134" y="307321"/>
                  </a:lnTo>
                  <a:lnTo>
                    <a:pt x="5030537" y="316633"/>
                  </a:lnTo>
                  <a:lnTo>
                    <a:pt x="4984044" y="316633"/>
                  </a:lnTo>
                  <a:lnTo>
                    <a:pt x="4965447" y="325946"/>
                  </a:lnTo>
                  <a:lnTo>
                    <a:pt x="4937551" y="335259"/>
                  </a:lnTo>
                  <a:lnTo>
                    <a:pt x="4918954" y="335259"/>
                  </a:lnTo>
                  <a:lnTo>
                    <a:pt x="4900357" y="344572"/>
                  </a:lnTo>
                  <a:lnTo>
                    <a:pt x="4872461" y="344572"/>
                  </a:lnTo>
                  <a:lnTo>
                    <a:pt x="4835267" y="363197"/>
                  </a:lnTo>
                  <a:lnTo>
                    <a:pt x="4816670" y="363197"/>
                  </a:lnTo>
                  <a:lnTo>
                    <a:pt x="4788774" y="372510"/>
                  </a:lnTo>
                  <a:lnTo>
                    <a:pt x="4770177" y="372510"/>
                  </a:lnTo>
                  <a:lnTo>
                    <a:pt x="4751579" y="381823"/>
                  </a:lnTo>
                  <a:lnTo>
                    <a:pt x="4723684" y="381823"/>
                  </a:lnTo>
                  <a:lnTo>
                    <a:pt x="4705087" y="391136"/>
                  </a:lnTo>
                  <a:lnTo>
                    <a:pt x="4658594" y="391136"/>
                  </a:lnTo>
                  <a:lnTo>
                    <a:pt x="4621399" y="409761"/>
                  </a:lnTo>
                  <a:lnTo>
                    <a:pt x="4602802" y="409761"/>
                  </a:lnTo>
                  <a:lnTo>
                    <a:pt x="4574906" y="419074"/>
                  </a:lnTo>
                  <a:lnTo>
                    <a:pt x="4556309" y="419074"/>
                  </a:lnTo>
                  <a:lnTo>
                    <a:pt x="4537712" y="428387"/>
                  </a:lnTo>
                  <a:lnTo>
                    <a:pt x="4509816" y="437699"/>
                  </a:lnTo>
                  <a:lnTo>
                    <a:pt x="4491219" y="437699"/>
                  </a:lnTo>
                  <a:lnTo>
                    <a:pt x="4472622" y="447012"/>
                  </a:lnTo>
                  <a:lnTo>
                    <a:pt x="4426129" y="447012"/>
                  </a:lnTo>
                  <a:lnTo>
                    <a:pt x="4407532" y="465638"/>
                  </a:lnTo>
                  <a:lnTo>
                    <a:pt x="4361039" y="465638"/>
                  </a:lnTo>
                  <a:lnTo>
                    <a:pt x="4342441" y="474950"/>
                  </a:lnTo>
                  <a:lnTo>
                    <a:pt x="4323844" y="474950"/>
                  </a:lnTo>
                  <a:lnTo>
                    <a:pt x="4295949" y="484263"/>
                  </a:lnTo>
                  <a:lnTo>
                    <a:pt x="4277351" y="493576"/>
                  </a:lnTo>
                  <a:lnTo>
                    <a:pt x="4230858" y="493576"/>
                  </a:lnTo>
                  <a:lnTo>
                    <a:pt x="4193664" y="512201"/>
                  </a:lnTo>
                  <a:lnTo>
                    <a:pt x="4165768" y="521514"/>
                  </a:lnTo>
                  <a:lnTo>
                    <a:pt x="4128574" y="521514"/>
                  </a:lnTo>
                  <a:lnTo>
                    <a:pt x="4109977" y="530827"/>
                  </a:lnTo>
                  <a:lnTo>
                    <a:pt x="4082081" y="530827"/>
                  </a:lnTo>
                  <a:lnTo>
                    <a:pt x="4063484" y="540140"/>
                  </a:lnTo>
                  <a:lnTo>
                    <a:pt x="4044887" y="540140"/>
                  </a:lnTo>
                  <a:lnTo>
                    <a:pt x="4016991" y="549453"/>
                  </a:lnTo>
                  <a:lnTo>
                    <a:pt x="3998394" y="549453"/>
                  </a:lnTo>
                  <a:lnTo>
                    <a:pt x="3979796" y="558765"/>
                  </a:lnTo>
                  <a:lnTo>
                    <a:pt x="3951901" y="568078"/>
                  </a:lnTo>
                  <a:lnTo>
                    <a:pt x="3933303" y="568078"/>
                  </a:lnTo>
                  <a:lnTo>
                    <a:pt x="3914706" y="577391"/>
                  </a:lnTo>
                  <a:lnTo>
                    <a:pt x="3868213" y="577391"/>
                  </a:lnTo>
                  <a:lnTo>
                    <a:pt x="3849616" y="586704"/>
                  </a:lnTo>
                  <a:lnTo>
                    <a:pt x="3831019" y="586704"/>
                  </a:lnTo>
                  <a:lnTo>
                    <a:pt x="3803123" y="605329"/>
                  </a:lnTo>
                  <a:lnTo>
                    <a:pt x="3765929" y="605329"/>
                  </a:lnTo>
                  <a:lnTo>
                    <a:pt x="3738033" y="614642"/>
                  </a:lnTo>
                  <a:lnTo>
                    <a:pt x="3700839" y="614642"/>
                  </a:lnTo>
                  <a:lnTo>
                    <a:pt x="3682242" y="633267"/>
                  </a:lnTo>
                  <a:lnTo>
                    <a:pt x="3654346" y="633267"/>
                  </a:lnTo>
                  <a:lnTo>
                    <a:pt x="3635749" y="642580"/>
                  </a:lnTo>
                  <a:lnTo>
                    <a:pt x="3589256" y="642580"/>
                  </a:lnTo>
                  <a:lnTo>
                    <a:pt x="3552061" y="661206"/>
                  </a:lnTo>
                  <a:lnTo>
                    <a:pt x="3505568" y="661206"/>
                  </a:lnTo>
                  <a:lnTo>
                    <a:pt x="3468374" y="679831"/>
                  </a:lnTo>
                  <a:lnTo>
                    <a:pt x="3440478" y="679831"/>
                  </a:lnTo>
                  <a:lnTo>
                    <a:pt x="3421881" y="689144"/>
                  </a:lnTo>
                  <a:lnTo>
                    <a:pt x="3403284" y="689144"/>
                  </a:lnTo>
                  <a:lnTo>
                    <a:pt x="3375388" y="698457"/>
                  </a:lnTo>
                  <a:lnTo>
                    <a:pt x="3356791" y="707770"/>
                  </a:lnTo>
                  <a:lnTo>
                    <a:pt x="3338194" y="707770"/>
                  </a:lnTo>
                  <a:lnTo>
                    <a:pt x="3310298" y="717082"/>
                  </a:lnTo>
                  <a:lnTo>
                    <a:pt x="3273104" y="717082"/>
                  </a:lnTo>
                  <a:lnTo>
                    <a:pt x="3245208" y="735708"/>
                  </a:lnTo>
                  <a:lnTo>
                    <a:pt x="3208013" y="735708"/>
                  </a:lnTo>
                  <a:lnTo>
                    <a:pt x="3189416" y="745021"/>
                  </a:lnTo>
                  <a:lnTo>
                    <a:pt x="3142923" y="745021"/>
                  </a:lnTo>
                  <a:lnTo>
                    <a:pt x="3124326" y="763646"/>
                  </a:lnTo>
                  <a:lnTo>
                    <a:pt x="3077833" y="763646"/>
                  </a:lnTo>
                  <a:lnTo>
                    <a:pt x="3059236" y="772959"/>
                  </a:lnTo>
                  <a:lnTo>
                    <a:pt x="3031340" y="772959"/>
                  </a:lnTo>
                  <a:lnTo>
                    <a:pt x="3012743" y="791584"/>
                  </a:lnTo>
                  <a:lnTo>
                    <a:pt x="2975549" y="791584"/>
                  </a:lnTo>
                  <a:lnTo>
                    <a:pt x="2947653" y="800897"/>
                  </a:lnTo>
                  <a:lnTo>
                    <a:pt x="2929056" y="800897"/>
                  </a:lnTo>
                  <a:lnTo>
                    <a:pt x="2910458" y="810210"/>
                  </a:lnTo>
                  <a:lnTo>
                    <a:pt x="2863966" y="810210"/>
                  </a:lnTo>
                  <a:lnTo>
                    <a:pt x="2845368" y="819523"/>
                  </a:lnTo>
                  <a:lnTo>
                    <a:pt x="2817473" y="828835"/>
                  </a:lnTo>
                  <a:lnTo>
                    <a:pt x="2798875" y="838148"/>
                  </a:lnTo>
                  <a:lnTo>
                    <a:pt x="2761681" y="838148"/>
                  </a:lnTo>
                  <a:lnTo>
                    <a:pt x="2733785" y="847461"/>
                  </a:lnTo>
                  <a:lnTo>
                    <a:pt x="2715188" y="847461"/>
                  </a:lnTo>
                  <a:lnTo>
                    <a:pt x="2696591" y="866086"/>
                  </a:lnTo>
                  <a:lnTo>
                    <a:pt x="2650098" y="866086"/>
                  </a:lnTo>
                  <a:lnTo>
                    <a:pt x="2631501" y="875399"/>
                  </a:lnTo>
                  <a:lnTo>
                    <a:pt x="2603605" y="875399"/>
                  </a:lnTo>
                  <a:lnTo>
                    <a:pt x="2585008" y="884712"/>
                  </a:lnTo>
                  <a:lnTo>
                    <a:pt x="2547813" y="884712"/>
                  </a:lnTo>
                  <a:lnTo>
                    <a:pt x="2519918" y="903338"/>
                  </a:lnTo>
                  <a:lnTo>
                    <a:pt x="2482723" y="903338"/>
                  </a:lnTo>
                  <a:lnTo>
                    <a:pt x="2454828" y="912650"/>
                  </a:lnTo>
                  <a:lnTo>
                    <a:pt x="2436230" y="912650"/>
                  </a:lnTo>
                  <a:lnTo>
                    <a:pt x="2417633" y="921963"/>
                  </a:lnTo>
                  <a:lnTo>
                    <a:pt x="2389737" y="921963"/>
                  </a:lnTo>
                  <a:lnTo>
                    <a:pt x="2371140" y="931276"/>
                  </a:lnTo>
                  <a:lnTo>
                    <a:pt x="2352543" y="931276"/>
                  </a:lnTo>
                  <a:lnTo>
                    <a:pt x="2333946" y="940589"/>
                  </a:lnTo>
                  <a:lnTo>
                    <a:pt x="2287453" y="940589"/>
                  </a:lnTo>
                  <a:lnTo>
                    <a:pt x="2268856" y="949901"/>
                  </a:lnTo>
                  <a:lnTo>
                    <a:pt x="2240960" y="949901"/>
                  </a:lnTo>
                  <a:lnTo>
                    <a:pt x="2222363" y="959214"/>
                  </a:lnTo>
                  <a:lnTo>
                    <a:pt x="2157273" y="959214"/>
                  </a:lnTo>
                  <a:lnTo>
                    <a:pt x="2138675" y="968527"/>
                  </a:lnTo>
                  <a:lnTo>
                    <a:pt x="2110780" y="977840"/>
                  </a:lnTo>
                  <a:lnTo>
                    <a:pt x="2092182" y="977840"/>
                  </a:lnTo>
                  <a:lnTo>
                    <a:pt x="2073585" y="987152"/>
                  </a:lnTo>
                  <a:lnTo>
                    <a:pt x="2008495" y="987152"/>
                  </a:lnTo>
                  <a:lnTo>
                    <a:pt x="1989898" y="996465"/>
                  </a:lnTo>
                  <a:lnTo>
                    <a:pt x="1962002" y="996465"/>
                  </a:lnTo>
                  <a:lnTo>
                    <a:pt x="1943405" y="1015091"/>
                  </a:lnTo>
                  <a:lnTo>
                    <a:pt x="1859718" y="1015091"/>
                  </a:lnTo>
                  <a:lnTo>
                    <a:pt x="1841121" y="1024403"/>
                  </a:lnTo>
                  <a:lnTo>
                    <a:pt x="1813225" y="1024403"/>
                  </a:lnTo>
                  <a:lnTo>
                    <a:pt x="1794628" y="1033716"/>
                  </a:lnTo>
                  <a:lnTo>
                    <a:pt x="1776030" y="1033716"/>
                  </a:lnTo>
                  <a:lnTo>
                    <a:pt x="1748135" y="1043029"/>
                  </a:lnTo>
                  <a:lnTo>
                    <a:pt x="1729537" y="1043029"/>
                  </a:lnTo>
                  <a:lnTo>
                    <a:pt x="1710940" y="1052342"/>
                  </a:lnTo>
                  <a:lnTo>
                    <a:pt x="1683044" y="1061655"/>
                  </a:lnTo>
                  <a:lnTo>
                    <a:pt x="1664447" y="1061655"/>
                  </a:lnTo>
                  <a:lnTo>
                    <a:pt x="1645850" y="1080280"/>
                  </a:lnTo>
                  <a:lnTo>
                    <a:pt x="1627253" y="1089593"/>
                  </a:lnTo>
                  <a:lnTo>
                    <a:pt x="1599357" y="1098906"/>
                  </a:lnTo>
                  <a:lnTo>
                    <a:pt x="1580760" y="1098906"/>
                  </a:lnTo>
                  <a:lnTo>
                    <a:pt x="1562163" y="1108218"/>
                  </a:lnTo>
                  <a:lnTo>
                    <a:pt x="1534267" y="1117531"/>
                  </a:lnTo>
                  <a:lnTo>
                    <a:pt x="1497073" y="1136157"/>
                  </a:lnTo>
                  <a:lnTo>
                    <a:pt x="1469177" y="1145469"/>
                  </a:lnTo>
                  <a:lnTo>
                    <a:pt x="1450580" y="1154782"/>
                  </a:lnTo>
                  <a:lnTo>
                    <a:pt x="1431983" y="1154782"/>
                  </a:lnTo>
                  <a:lnTo>
                    <a:pt x="1413385" y="1164095"/>
                  </a:lnTo>
                  <a:lnTo>
                    <a:pt x="1385490" y="1173408"/>
                  </a:lnTo>
                  <a:lnTo>
                    <a:pt x="1366892" y="1182720"/>
                  </a:lnTo>
                  <a:lnTo>
                    <a:pt x="1348295" y="1182720"/>
                  </a:lnTo>
                  <a:lnTo>
                    <a:pt x="1320399" y="1201346"/>
                  </a:lnTo>
                  <a:lnTo>
                    <a:pt x="1283205" y="1219971"/>
                  </a:lnTo>
                  <a:lnTo>
                    <a:pt x="1255309" y="1229284"/>
                  </a:lnTo>
                  <a:lnTo>
                    <a:pt x="1236712" y="1238597"/>
                  </a:lnTo>
                  <a:lnTo>
                    <a:pt x="1190219" y="1238597"/>
                  </a:lnTo>
                  <a:lnTo>
                    <a:pt x="1171622" y="1257223"/>
                  </a:lnTo>
                  <a:lnTo>
                    <a:pt x="1106532" y="1257223"/>
                  </a:lnTo>
                  <a:lnTo>
                    <a:pt x="1069337" y="1275848"/>
                  </a:lnTo>
                  <a:lnTo>
                    <a:pt x="1041442" y="1275848"/>
                  </a:lnTo>
                  <a:lnTo>
                    <a:pt x="1022845" y="1285161"/>
                  </a:lnTo>
                  <a:lnTo>
                    <a:pt x="1004247" y="1285161"/>
                  </a:lnTo>
                  <a:lnTo>
                    <a:pt x="976352" y="1294474"/>
                  </a:lnTo>
                  <a:lnTo>
                    <a:pt x="939157" y="1294474"/>
                  </a:lnTo>
                  <a:lnTo>
                    <a:pt x="920560" y="1313099"/>
                  </a:lnTo>
                  <a:lnTo>
                    <a:pt x="855470" y="1313099"/>
                  </a:lnTo>
                  <a:lnTo>
                    <a:pt x="827574" y="1322412"/>
                  </a:lnTo>
                  <a:lnTo>
                    <a:pt x="808977" y="1331725"/>
                  </a:lnTo>
                  <a:lnTo>
                    <a:pt x="762484" y="1331725"/>
                  </a:lnTo>
                  <a:lnTo>
                    <a:pt x="725290" y="1350350"/>
                  </a:lnTo>
                  <a:lnTo>
                    <a:pt x="706692" y="1350350"/>
                  </a:lnTo>
                  <a:lnTo>
                    <a:pt x="678797" y="1359663"/>
                  </a:lnTo>
                  <a:lnTo>
                    <a:pt x="660199" y="1359663"/>
                  </a:lnTo>
                  <a:lnTo>
                    <a:pt x="641602" y="1368976"/>
                  </a:lnTo>
                  <a:lnTo>
                    <a:pt x="613707" y="1368976"/>
                  </a:lnTo>
                  <a:lnTo>
                    <a:pt x="595109" y="1378288"/>
                  </a:lnTo>
                  <a:lnTo>
                    <a:pt x="548616" y="1378288"/>
                  </a:lnTo>
                  <a:lnTo>
                    <a:pt x="530019" y="1387601"/>
                  </a:lnTo>
                  <a:lnTo>
                    <a:pt x="511422" y="1387601"/>
                  </a:lnTo>
                  <a:lnTo>
                    <a:pt x="492825" y="1406227"/>
                  </a:lnTo>
                  <a:lnTo>
                    <a:pt x="446332" y="1406227"/>
                  </a:lnTo>
                  <a:lnTo>
                    <a:pt x="362645" y="1490042"/>
                  </a:lnTo>
                  <a:lnTo>
                    <a:pt x="334749" y="1508667"/>
                  </a:lnTo>
                  <a:lnTo>
                    <a:pt x="316152" y="1527293"/>
                  </a:lnTo>
                  <a:lnTo>
                    <a:pt x="297554" y="1555231"/>
                  </a:lnTo>
                  <a:lnTo>
                    <a:pt x="278957" y="1564544"/>
                  </a:lnTo>
                  <a:lnTo>
                    <a:pt x="251061" y="1583169"/>
                  </a:lnTo>
                  <a:lnTo>
                    <a:pt x="232464" y="1601795"/>
                  </a:lnTo>
                  <a:lnTo>
                    <a:pt x="213867" y="1629733"/>
                  </a:lnTo>
                  <a:lnTo>
                    <a:pt x="185971" y="1648359"/>
                  </a:lnTo>
                  <a:lnTo>
                    <a:pt x="167374" y="1657671"/>
                  </a:lnTo>
                  <a:lnTo>
                    <a:pt x="148777" y="1676297"/>
                  </a:lnTo>
                  <a:lnTo>
                    <a:pt x="120881" y="1676297"/>
                  </a:lnTo>
                  <a:lnTo>
                    <a:pt x="102284" y="1685610"/>
                  </a:lnTo>
                  <a:lnTo>
                    <a:pt x="83687" y="1704235"/>
                  </a:lnTo>
                  <a:lnTo>
                    <a:pt x="55791" y="1713548"/>
                  </a:lnTo>
                  <a:lnTo>
                    <a:pt x="37194" y="1750799"/>
                  </a:lnTo>
                  <a:lnTo>
                    <a:pt x="18597" y="1797363"/>
                  </a:lnTo>
                  <a:lnTo>
                    <a:pt x="0" y="1834614"/>
                  </a:lnTo>
                  <a:lnTo>
                    <a:pt x="0" y="3464310"/>
                  </a:lnTo>
                  <a:lnTo>
                    <a:pt x="18597" y="3464310"/>
                  </a:lnTo>
                  <a:lnTo>
                    <a:pt x="55791" y="3445685"/>
                  </a:lnTo>
                  <a:lnTo>
                    <a:pt x="83687" y="3445685"/>
                  </a:lnTo>
                  <a:lnTo>
                    <a:pt x="102284" y="3436372"/>
                  </a:lnTo>
                  <a:lnTo>
                    <a:pt x="213867" y="3436372"/>
                  </a:lnTo>
                  <a:lnTo>
                    <a:pt x="232464" y="3427059"/>
                  </a:lnTo>
                  <a:lnTo>
                    <a:pt x="251061" y="3427059"/>
                  </a:lnTo>
                  <a:lnTo>
                    <a:pt x="278957" y="3417746"/>
                  </a:lnTo>
                  <a:lnTo>
                    <a:pt x="316152" y="3417746"/>
                  </a:lnTo>
                  <a:lnTo>
                    <a:pt x="334749" y="3408434"/>
                  </a:lnTo>
                  <a:lnTo>
                    <a:pt x="399839" y="3408434"/>
                  </a:lnTo>
                  <a:lnTo>
                    <a:pt x="427735" y="3399121"/>
                  </a:lnTo>
                  <a:lnTo>
                    <a:pt x="492825" y="3399121"/>
                  </a:lnTo>
                  <a:lnTo>
                    <a:pt x="511422" y="3389808"/>
                  </a:lnTo>
                  <a:lnTo>
                    <a:pt x="725290" y="3389808"/>
                  </a:lnTo>
                  <a:lnTo>
                    <a:pt x="743887" y="3380495"/>
                  </a:lnTo>
                  <a:lnTo>
                    <a:pt x="762484" y="3380495"/>
                  </a:lnTo>
                  <a:lnTo>
                    <a:pt x="790380" y="3371183"/>
                  </a:lnTo>
                  <a:lnTo>
                    <a:pt x="808977" y="3371183"/>
                  </a:lnTo>
                  <a:lnTo>
                    <a:pt x="827574" y="3361870"/>
                  </a:lnTo>
                  <a:lnTo>
                    <a:pt x="920560" y="3361870"/>
                  </a:lnTo>
                  <a:lnTo>
                    <a:pt x="939157" y="3352557"/>
                  </a:lnTo>
                  <a:lnTo>
                    <a:pt x="976352" y="3352557"/>
                  </a:lnTo>
                  <a:lnTo>
                    <a:pt x="1004247" y="3343244"/>
                  </a:lnTo>
                  <a:lnTo>
                    <a:pt x="1022845" y="3343244"/>
                  </a:lnTo>
                  <a:lnTo>
                    <a:pt x="1041442" y="3333932"/>
                  </a:lnTo>
                  <a:lnTo>
                    <a:pt x="1134428" y="3333932"/>
                  </a:lnTo>
                  <a:lnTo>
                    <a:pt x="1153025" y="3324619"/>
                  </a:lnTo>
                  <a:lnTo>
                    <a:pt x="1171622" y="3324619"/>
                  </a:lnTo>
                  <a:lnTo>
                    <a:pt x="1190219" y="3315306"/>
                  </a:lnTo>
                  <a:lnTo>
                    <a:pt x="1255309" y="3315306"/>
                  </a:lnTo>
                  <a:lnTo>
                    <a:pt x="1283205" y="3305993"/>
                  </a:lnTo>
                  <a:lnTo>
                    <a:pt x="1320399" y="3287368"/>
                  </a:lnTo>
                  <a:lnTo>
                    <a:pt x="1366892" y="3287368"/>
                  </a:lnTo>
                  <a:lnTo>
                    <a:pt x="1385490" y="3278055"/>
                  </a:lnTo>
                  <a:lnTo>
                    <a:pt x="1413385" y="3268742"/>
                  </a:lnTo>
                  <a:lnTo>
                    <a:pt x="1431983" y="3259429"/>
                  </a:lnTo>
                  <a:lnTo>
                    <a:pt x="1469177" y="3259429"/>
                  </a:lnTo>
                  <a:lnTo>
                    <a:pt x="1497073" y="3250117"/>
                  </a:lnTo>
                  <a:lnTo>
                    <a:pt x="1515670" y="3240804"/>
                  </a:lnTo>
                  <a:lnTo>
                    <a:pt x="1562163" y="3240804"/>
                  </a:lnTo>
                  <a:lnTo>
                    <a:pt x="1580760" y="3231491"/>
                  </a:lnTo>
                  <a:lnTo>
                    <a:pt x="1599357" y="3231491"/>
                  </a:lnTo>
                  <a:lnTo>
                    <a:pt x="1627253" y="3222178"/>
                  </a:lnTo>
                  <a:lnTo>
                    <a:pt x="1645850" y="3212866"/>
                  </a:lnTo>
                  <a:lnTo>
                    <a:pt x="1664447" y="3212866"/>
                  </a:lnTo>
                  <a:lnTo>
                    <a:pt x="1683044" y="3203553"/>
                  </a:lnTo>
                  <a:lnTo>
                    <a:pt x="1710940" y="3203553"/>
                  </a:lnTo>
                  <a:lnTo>
                    <a:pt x="1729537" y="3194240"/>
                  </a:lnTo>
                  <a:lnTo>
                    <a:pt x="1748135" y="3194240"/>
                  </a:lnTo>
                  <a:lnTo>
                    <a:pt x="1776030" y="3184927"/>
                  </a:lnTo>
                  <a:lnTo>
                    <a:pt x="1841121" y="3184927"/>
                  </a:lnTo>
                  <a:lnTo>
                    <a:pt x="1859718" y="3175615"/>
                  </a:lnTo>
                  <a:lnTo>
                    <a:pt x="1878315" y="3175615"/>
                  </a:lnTo>
                  <a:lnTo>
                    <a:pt x="1896912" y="3166302"/>
                  </a:lnTo>
                  <a:lnTo>
                    <a:pt x="1989898" y="3166302"/>
                  </a:lnTo>
                  <a:lnTo>
                    <a:pt x="2008495" y="3156989"/>
                  </a:lnTo>
                  <a:lnTo>
                    <a:pt x="2027092" y="3156989"/>
                  </a:lnTo>
                  <a:lnTo>
                    <a:pt x="2054988" y="3147676"/>
                  </a:lnTo>
                  <a:lnTo>
                    <a:pt x="2073585" y="3147676"/>
                  </a:lnTo>
                  <a:lnTo>
                    <a:pt x="2092182" y="3138363"/>
                  </a:lnTo>
                  <a:lnTo>
                    <a:pt x="2175870" y="3138363"/>
                  </a:lnTo>
                  <a:lnTo>
                    <a:pt x="2203766" y="3129051"/>
                  </a:lnTo>
                  <a:lnTo>
                    <a:pt x="2222363" y="3129051"/>
                  </a:lnTo>
                  <a:lnTo>
                    <a:pt x="2240960" y="3119738"/>
                  </a:lnTo>
                  <a:lnTo>
                    <a:pt x="2268856" y="3119738"/>
                  </a:lnTo>
                  <a:lnTo>
                    <a:pt x="2287453" y="3110425"/>
                  </a:lnTo>
                  <a:lnTo>
                    <a:pt x="2371140" y="3110425"/>
                  </a:lnTo>
                  <a:lnTo>
                    <a:pt x="2389737" y="3101112"/>
                  </a:lnTo>
                  <a:lnTo>
                    <a:pt x="2417633" y="3101112"/>
                  </a:lnTo>
                  <a:lnTo>
                    <a:pt x="2436230" y="3091800"/>
                  </a:lnTo>
                  <a:lnTo>
                    <a:pt x="2519918" y="3091800"/>
                  </a:lnTo>
                  <a:lnTo>
                    <a:pt x="2547813" y="3082487"/>
                  </a:lnTo>
                  <a:lnTo>
                    <a:pt x="2585008" y="3082487"/>
                  </a:lnTo>
                  <a:lnTo>
                    <a:pt x="2603605" y="3073174"/>
                  </a:lnTo>
                  <a:lnTo>
                    <a:pt x="2650098" y="3073174"/>
                  </a:lnTo>
                  <a:lnTo>
                    <a:pt x="2668695" y="3063861"/>
                  </a:lnTo>
                  <a:lnTo>
                    <a:pt x="2761681" y="3063861"/>
                  </a:lnTo>
                  <a:lnTo>
                    <a:pt x="2780278" y="3054549"/>
                  </a:lnTo>
                  <a:lnTo>
                    <a:pt x="2817473" y="3054549"/>
                  </a:lnTo>
                  <a:lnTo>
                    <a:pt x="2845368" y="3045236"/>
                  </a:lnTo>
                  <a:lnTo>
                    <a:pt x="2882563" y="3045236"/>
                  </a:lnTo>
                  <a:lnTo>
                    <a:pt x="2910458" y="3035923"/>
                  </a:lnTo>
                  <a:lnTo>
                    <a:pt x="3012743" y="3035923"/>
                  </a:lnTo>
                  <a:lnTo>
                    <a:pt x="3031340" y="3026610"/>
                  </a:lnTo>
                  <a:lnTo>
                    <a:pt x="3059236" y="3026610"/>
                  </a:lnTo>
                  <a:lnTo>
                    <a:pt x="3077833" y="3017298"/>
                  </a:lnTo>
                  <a:lnTo>
                    <a:pt x="3189416" y="3017298"/>
                  </a:lnTo>
                  <a:lnTo>
                    <a:pt x="3208013" y="3007985"/>
                  </a:lnTo>
                  <a:lnTo>
                    <a:pt x="3245208" y="3007985"/>
                  </a:lnTo>
                  <a:lnTo>
                    <a:pt x="3273104" y="2998672"/>
                  </a:lnTo>
                  <a:lnTo>
                    <a:pt x="3310298" y="2998672"/>
                  </a:lnTo>
                  <a:lnTo>
                    <a:pt x="3338194" y="2989359"/>
                  </a:lnTo>
                  <a:lnTo>
                    <a:pt x="3421881" y="2989359"/>
                  </a:lnTo>
                  <a:lnTo>
                    <a:pt x="3440478" y="2980047"/>
                  </a:lnTo>
                  <a:lnTo>
                    <a:pt x="3486971" y="2980047"/>
                  </a:lnTo>
                  <a:lnTo>
                    <a:pt x="3505568" y="2970734"/>
                  </a:lnTo>
                  <a:lnTo>
                    <a:pt x="3617151" y="2970734"/>
                  </a:lnTo>
                  <a:lnTo>
                    <a:pt x="3635749" y="2961421"/>
                  </a:lnTo>
                  <a:lnTo>
                    <a:pt x="3682242" y="2961421"/>
                  </a:lnTo>
                  <a:lnTo>
                    <a:pt x="3700839" y="2952108"/>
                  </a:lnTo>
                  <a:lnTo>
                    <a:pt x="3738033" y="2952108"/>
                  </a:lnTo>
                  <a:lnTo>
                    <a:pt x="3765929" y="2942795"/>
                  </a:lnTo>
                  <a:lnTo>
                    <a:pt x="3849616" y="2942795"/>
                  </a:lnTo>
                  <a:lnTo>
                    <a:pt x="3868213" y="2933483"/>
                  </a:lnTo>
                  <a:lnTo>
                    <a:pt x="3914706" y="2933483"/>
                  </a:lnTo>
                  <a:lnTo>
                    <a:pt x="3933303" y="2924170"/>
                  </a:lnTo>
                  <a:lnTo>
                    <a:pt x="3979796" y="2924170"/>
                  </a:lnTo>
                  <a:lnTo>
                    <a:pt x="3998394" y="2914857"/>
                  </a:lnTo>
                  <a:lnTo>
                    <a:pt x="4109977" y="2914857"/>
                  </a:lnTo>
                  <a:lnTo>
                    <a:pt x="4128574" y="2905544"/>
                  </a:lnTo>
                  <a:lnTo>
                    <a:pt x="4165768" y="2905544"/>
                  </a:lnTo>
                  <a:lnTo>
                    <a:pt x="4193664" y="2896232"/>
                  </a:lnTo>
                  <a:lnTo>
                    <a:pt x="4277351" y="2896232"/>
                  </a:lnTo>
                  <a:lnTo>
                    <a:pt x="4295949" y="2886919"/>
                  </a:lnTo>
                  <a:lnTo>
                    <a:pt x="4342441" y="2886919"/>
                  </a:lnTo>
                  <a:lnTo>
                    <a:pt x="4361039" y="2877606"/>
                  </a:lnTo>
                  <a:lnTo>
                    <a:pt x="4407532" y="2877606"/>
                  </a:lnTo>
                  <a:lnTo>
                    <a:pt x="4426129" y="2868293"/>
                  </a:lnTo>
                  <a:lnTo>
                    <a:pt x="4537712" y="2868293"/>
                  </a:lnTo>
                  <a:lnTo>
                    <a:pt x="4556309" y="2858981"/>
                  </a:lnTo>
                  <a:lnTo>
                    <a:pt x="4574906" y="2858981"/>
                  </a:lnTo>
                  <a:lnTo>
                    <a:pt x="4602802" y="2849668"/>
                  </a:lnTo>
                  <a:lnTo>
                    <a:pt x="4639996" y="2849668"/>
                  </a:lnTo>
                  <a:lnTo>
                    <a:pt x="4658594" y="2840355"/>
                  </a:lnTo>
                  <a:lnTo>
                    <a:pt x="4770177" y="2840355"/>
                  </a:lnTo>
                  <a:lnTo>
                    <a:pt x="4788774" y="2831042"/>
                  </a:lnTo>
                  <a:lnTo>
                    <a:pt x="4835267" y="2831042"/>
                  </a:lnTo>
                  <a:lnTo>
                    <a:pt x="4853864" y="2821730"/>
                  </a:lnTo>
                  <a:lnTo>
                    <a:pt x="4937551" y="2821730"/>
                  </a:lnTo>
                  <a:lnTo>
                    <a:pt x="4965447" y="2812417"/>
                  </a:lnTo>
                  <a:lnTo>
                    <a:pt x="5002641" y="2812417"/>
                  </a:lnTo>
                  <a:lnTo>
                    <a:pt x="5030537" y="2803104"/>
                  </a:lnTo>
                  <a:lnTo>
                    <a:pt x="5067732" y="2803104"/>
                  </a:lnTo>
                  <a:lnTo>
                    <a:pt x="5086329" y="2793791"/>
                  </a:lnTo>
                  <a:lnTo>
                    <a:pt x="5300196" y="2793791"/>
                  </a:lnTo>
                  <a:lnTo>
                    <a:pt x="5328092" y="2784478"/>
                  </a:lnTo>
                  <a:lnTo>
                    <a:pt x="5430377" y="2784478"/>
                  </a:lnTo>
                  <a:lnTo>
                    <a:pt x="5458272" y="2775166"/>
                  </a:lnTo>
                  <a:lnTo>
                    <a:pt x="5560557" y="2775166"/>
                  </a:lnTo>
                  <a:lnTo>
                    <a:pt x="5579154" y="2765853"/>
                  </a:lnTo>
                  <a:lnTo>
                    <a:pt x="5839515" y="2765853"/>
                  </a:lnTo>
                  <a:lnTo>
                    <a:pt x="5858112" y="2756540"/>
                  </a:lnTo>
                  <a:lnTo>
                    <a:pt x="5969695" y="2756540"/>
                  </a:lnTo>
                  <a:lnTo>
                    <a:pt x="5988292" y="2747227"/>
                  </a:lnTo>
                  <a:lnTo>
                    <a:pt x="6220757" y="2747227"/>
                  </a:lnTo>
                  <a:lnTo>
                    <a:pt x="6248653" y="2737915"/>
                  </a:lnTo>
                  <a:lnTo>
                    <a:pt x="6350937" y="2737915"/>
                  </a:lnTo>
                  <a:lnTo>
                    <a:pt x="6378833" y="2728602"/>
                  </a:lnTo>
                  <a:lnTo>
                    <a:pt x="6499715" y="2728602"/>
                  </a:lnTo>
                  <a:lnTo>
                    <a:pt x="6527610" y="2719289"/>
                  </a:lnTo>
                  <a:lnTo>
                    <a:pt x="6760075" y="2719289"/>
                  </a:lnTo>
                  <a:lnTo>
                    <a:pt x="6778672" y="2709976"/>
                  </a:lnTo>
                  <a:lnTo>
                    <a:pt x="6890255" y="2709976"/>
                  </a:lnTo>
                  <a:lnTo>
                    <a:pt x="6908853" y="2700664"/>
                  </a:lnTo>
                  <a:lnTo>
                    <a:pt x="7039033" y="2700664"/>
                  </a:lnTo>
                  <a:lnTo>
                    <a:pt x="7057630" y="2691351"/>
                  </a:lnTo>
                  <a:lnTo>
                    <a:pt x="7299393" y="2691351"/>
                  </a:lnTo>
                  <a:lnTo>
                    <a:pt x="7317991" y="2682038"/>
                  </a:lnTo>
                  <a:lnTo>
                    <a:pt x="7420275" y="2682038"/>
                  </a:lnTo>
                  <a:lnTo>
                    <a:pt x="7448171" y="2672725"/>
                  </a:lnTo>
                  <a:lnTo>
                    <a:pt x="7634143" y="2672725"/>
                  </a:lnTo>
                  <a:lnTo>
                    <a:pt x="7634143" y="0"/>
                  </a:lnTo>
                  <a:close/>
                </a:path>
              </a:pathLst>
            </a:custGeom>
            <a:solidFill>
              <a:srgbClr val="E1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5787" y="1509679"/>
              <a:ext cx="7662545" cy="0"/>
            </a:xfrm>
            <a:custGeom>
              <a:avLst/>
              <a:gdLst/>
              <a:ahLst/>
              <a:cxnLst/>
              <a:rect l="l" t="t" r="r" b="b"/>
              <a:pathLst>
                <a:path w="7662545">
                  <a:moveTo>
                    <a:pt x="0" y="0"/>
                  </a:moveTo>
                  <a:lnTo>
                    <a:pt x="7662100" y="0"/>
                  </a:lnTo>
                </a:path>
              </a:pathLst>
            </a:custGeom>
            <a:ln w="9322">
              <a:solidFill>
                <a:srgbClr val="C5C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5787" y="1509679"/>
              <a:ext cx="0" cy="4060825"/>
            </a:xfrm>
            <a:custGeom>
              <a:avLst/>
              <a:gdLst/>
              <a:ahLst/>
              <a:cxnLst/>
              <a:rect l="l" t="t" r="r" b="b"/>
              <a:pathLst>
                <a:path h="4060825">
                  <a:moveTo>
                    <a:pt x="0" y="4060389"/>
                  </a:moveTo>
                  <a:lnTo>
                    <a:pt x="0" y="0"/>
                  </a:lnTo>
                </a:path>
              </a:pathLst>
            </a:custGeom>
            <a:ln w="93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85085" y="3819244"/>
              <a:ext cx="7644130" cy="1397000"/>
            </a:xfrm>
            <a:custGeom>
              <a:avLst/>
              <a:gdLst/>
              <a:ahLst/>
              <a:cxnLst/>
              <a:rect l="l" t="t" r="r" b="b"/>
              <a:pathLst>
                <a:path w="7644130" h="1397000">
                  <a:moveTo>
                    <a:pt x="0" y="1396939"/>
                  </a:moveTo>
                  <a:lnTo>
                    <a:pt x="65090" y="1033741"/>
                  </a:lnTo>
                  <a:lnTo>
                    <a:pt x="195270" y="651893"/>
                  </a:lnTo>
                  <a:lnTo>
                    <a:pt x="446332" y="204880"/>
                  </a:lnTo>
                  <a:lnTo>
                    <a:pt x="706692" y="93127"/>
                  </a:lnTo>
                  <a:lnTo>
                    <a:pt x="1218177" y="111753"/>
                  </a:lnTo>
                  <a:lnTo>
                    <a:pt x="1738898" y="130378"/>
                  </a:lnTo>
                  <a:lnTo>
                    <a:pt x="2501382" y="176942"/>
                  </a:lnTo>
                  <a:lnTo>
                    <a:pt x="5114287" y="0"/>
                  </a:lnTo>
                  <a:lnTo>
                    <a:pt x="7643503" y="102440"/>
                  </a:lnTo>
                </a:path>
              </a:pathLst>
            </a:custGeom>
            <a:ln w="27936">
              <a:solidFill>
                <a:srgbClr val="0045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3233" y="5174275"/>
              <a:ext cx="74405" cy="745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8324" y="4811078"/>
              <a:ext cx="74405" cy="745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8504" y="4429229"/>
              <a:ext cx="74405" cy="745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4215" y="3986935"/>
              <a:ext cx="74405" cy="745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54576" y="3875182"/>
              <a:ext cx="74405" cy="745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65998" y="3893807"/>
              <a:ext cx="74405" cy="745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86719" y="3912433"/>
              <a:ext cx="74405" cy="745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49204" y="3958997"/>
              <a:ext cx="74405" cy="745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62108" y="3782054"/>
              <a:ext cx="74405" cy="745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91325" y="3884495"/>
              <a:ext cx="74405" cy="7450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85085" y="4256944"/>
              <a:ext cx="7644130" cy="1276350"/>
            </a:xfrm>
            <a:custGeom>
              <a:avLst/>
              <a:gdLst/>
              <a:ahLst/>
              <a:cxnLst/>
              <a:rect l="l" t="t" r="r" b="b"/>
              <a:pathLst>
                <a:path w="7644130" h="1276350">
                  <a:moveTo>
                    <a:pt x="0" y="1275873"/>
                  </a:moveTo>
                  <a:lnTo>
                    <a:pt x="65090" y="1182745"/>
                  </a:lnTo>
                  <a:lnTo>
                    <a:pt x="195270" y="1052367"/>
                  </a:lnTo>
                  <a:lnTo>
                    <a:pt x="446332" y="819548"/>
                  </a:lnTo>
                  <a:lnTo>
                    <a:pt x="706692" y="661231"/>
                  </a:lnTo>
                  <a:lnTo>
                    <a:pt x="1218177" y="456350"/>
                  </a:lnTo>
                  <a:lnTo>
                    <a:pt x="1738898" y="335259"/>
                  </a:lnTo>
                  <a:lnTo>
                    <a:pt x="2501382" y="288695"/>
                  </a:lnTo>
                  <a:lnTo>
                    <a:pt x="5114287" y="0"/>
                  </a:lnTo>
                  <a:lnTo>
                    <a:pt x="7643503" y="27938"/>
                  </a:lnTo>
                </a:path>
              </a:pathLst>
            </a:custGeom>
            <a:ln w="27937">
              <a:solidFill>
                <a:srgbClr val="555A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3233" y="5397782"/>
              <a:ext cx="139495" cy="1676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38504" y="5267403"/>
              <a:ext cx="74405" cy="7450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9566" y="5034584"/>
              <a:ext cx="74405" cy="745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49926" y="4876267"/>
              <a:ext cx="74405" cy="745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61411" y="4671386"/>
              <a:ext cx="74281" cy="745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82132" y="4550295"/>
              <a:ext cx="74281" cy="7452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44616" y="4503731"/>
              <a:ext cx="74281" cy="745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57521" y="4215036"/>
              <a:ext cx="74281" cy="745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86737" y="4242974"/>
              <a:ext cx="74281" cy="74504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2981232" y="4373071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1.63%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71509" y="3813684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2.28%</a:t>
            </a:r>
            <a:endParaRPr sz="8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53372" y="3673993"/>
            <a:ext cx="348615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2.45%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67893" y="3694481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2.42%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82044" y="3708450"/>
            <a:ext cx="347345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2.40%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53578" y="3762154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2.32%</a:t>
            </a:r>
            <a:endParaRPr sz="8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68095" y="3579685"/>
            <a:ext cx="347345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2.59%</a:t>
            </a:r>
            <a:endParaRPr sz="8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42759" y="3680822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004589"/>
                </a:solidFill>
                <a:latin typeface="Arial"/>
                <a:cs typeface="Arial"/>
              </a:rPr>
              <a:t>2.44%</a:t>
            </a:r>
            <a:endParaRPr sz="8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96420" y="4649763"/>
            <a:ext cx="605790" cy="3505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35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0.97%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0.73%</a:t>
            </a:r>
            <a:endParaRPr sz="8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67893" y="4480813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1.26%</a:t>
            </a:r>
            <a:endParaRPr sz="8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82043" y="4358791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1.44%</a:t>
            </a:r>
            <a:endParaRPr sz="8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53579" y="4305087"/>
            <a:ext cx="347345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1.52%</a:t>
            </a:r>
            <a:endParaRPr sz="8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68094" y="4019806"/>
            <a:ext cx="347980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1.94%</a:t>
            </a:r>
            <a:endParaRPr sz="8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142760" y="4047435"/>
            <a:ext cx="347345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1.90%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316694" y="5070621"/>
            <a:ext cx="77025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34975">
              <a:lnSpc>
                <a:spcPct val="100000"/>
              </a:lnSpc>
              <a:spcBef>
                <a:spcPts val="130"/>
              </a:spcBef>
            </a:pPr>
            <a:r>
              <a:rPr sz="850" b="1" spc="-10" dirty="0">
                <a:solidFill>
                  <a:srgbClr val="555A5D"/>
                </a:solidFill>
                <a:latin typeface="Arial"/>
                <a:cs typeface="Arial"/>
              </a:rPr>
              <a:t>0.39%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50" spc="-20" dirty="0">
                <a:latin typeface="Arial"/>
                <a:cs typeface="Arial"/>
              </a:rPr>
              <a:t>0.0%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16694" y="4800863"/>
            <a:ext cx="30035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latin typeface="Arial"/>
                <a:cs typeface="Arial"/>
              </a:rPr>
              <a:t>1.0%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16694" y="4122931"/>
            <a:ext cx="30035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latin typeface="Arial"/>
                <a:cs typeface="Arial"/>
              </a:rPr>
              <a:t>2.0%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316694" y="3444962"/>
            <a:ext cx="30035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latin typeface="Arial"/>
                <a:cs typeface="Arial"/>
              </a:rPr>
              <a:t>3.0%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16694" y="2766992"/>
            <a:ext cx="30035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20" dirty="0">
                <a:latin typeface="Arial"/>
                <a:cs typeface="Arial"/>
              </a:rPr>
              <a:t>4.0%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699787" y="1830967"/>
            <a:ext cx="7673340" cy="3778250"/>
            <a:chOff x="1175787" y="1830967"/>
            <a:chExt cx="7673340" cy="3778250"/>
          </a:xfrm>
        </p:grpSpPr>
        <p:sp>
          <p:nvSpPr>
            <p:cNvPr id="64" name="object 64"/>
            <p:cNvSpPr/>
            <p:nvPr/>
          </p:nvSpPr>
          <p:spPr>
            <a:xfrm>
              <a:off x="1175787" y="5570069"/>
              <a:ext cx="7673340" cy="38735"/>
            </a:xfrm>
            <a:custGeom>
              <a:avLst/>
              <a:gdLst/>
              <a:ahLst/>
              <a:cxnLst/>
              <a:rect l="l" t="t" r="r" b="b"/>
              <a:pathLst>
                <a:path w="7673340" h="38735">
                  <a:moveTo>
                    <a:pt x="0" y="0"/>
                  </a:moveTo>
                  <a:lnTo>
                    <a:pt x="7673011" y="0"/>
                  </a:lnTo>
                </a:path>
                <a:path w="7673340" h="38735">
                  <a:moveTo>
                    <a:pt x="18597" y="38616"/>
                  </a:moveTo>
                  <a:lnTo>
                    <a:pt x="18597" y="0"/>
                  </a:lnTo>
                </a:path>
                <a:path w="7673340" h="38735">
                  <a:moveTo>
                    <a:pt x="213867" y="38616"/>
                  </a:moveTo>
                  <a:lnTo>
                    <a:pt x="213867" y="0"/>
                  </a:lnTo>
                </a:path>
                <a:path w="7673340" h="38735">
                  <a:moveTo>
                    <a:pt x="474228" y="38616"/>
                  </a:moveTo>
                  <a:lnTo>
                    <a:pt x="474228" y="0"/>
                  </a:lnTo>
                </a:path>
                <a:path w="7673340" h="38735">
                  <a:moveTo>
                    <a:pt x="734588" y="38616"/>
                  </a:moveTo>
                  <a:lnTo>
                    <a:pt x="734588" y="0"/>
                  </a:lnTo>
                </a:path>
                <a:path w="7673340" h="38735">
                  <a:moveTo>
                    <a:pt x="1246073" y="38616"/>
                  </a:moveTo>
                  <a:lnTo>
                    <a:pt x="1245949" y="0"/>
                  </a:lnTo>
                </a:path>
                <a:path w="7673340" h="38735">
                  <a:moveTo>
                    <a:pt x="1766794" y="38616"/>
                  </a:moveTo>
                  <a:lnTo>
                    <a:pt x="1766670" y="0"/>
                  </a:lnTo>
                </a:path>
                <a:path w="7673340" h="38735">
                  <a:moveTo>
                    <a:pt x="2538577" y="38616"/>
                  </a:moveTo>
                  <a:lnTo>
                    <a:pt x="2538453" y="0"/>
                  </a:lnTo>
                </a:path>
                <a:path w="7673340" h="38735">
                  <a:moveTo>
                    <a:pt x="7662100" y="38616"/>
                  </a:moveTo>
                  <a:lnTo>
                    <a:pt x="7661976" y="0"/>
                  </a:lnTo>
                </a:path>
                <a:path w="7673340" h="38735">
                  <a:moveTo>
                    <a:pt x="5151481" y="38517"/>
                  </a:moveTo>
                  <a:lnTo>
                    <a:pt x="5151357" y="0"/>
                  </a:lnTo>
                </a:path>
              </a:pathLst>
            </a:custGeom>
            <a:ln w="93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29133" y="1835626"/>
              <a:ext cx="158115" cy="111760"/>
            </a:xfrm>
            <a:custGeom>
              <a:avLst/>
              <a:gdLst/>
              <a:ahLst/>
              <a:cxnLst/>
              <a:rect l="l" t="t" r="r" b="b"/>
              <a:pathLst>
                <a:path w="158114" h="111760">
                  <a:moveTo>
                    <a:pt x="158076" y="0"/>
                  </a:moveTo>
                  <a:lnTo>
                    <a:pt x="0" y="0"/>
                  </a:lnTo>
                  <a:lnTo>
                    <a:pt x="0" y="111753"/>
                  </a:lnTo>
                  <a:lnTo>
                    <a:pt x="158076" y="111753"/>
                  </a:lnTo>
                  <a:lnTo>
                    <a:pt x="158076" y="0"/>
                  </a:lnTo>
                  <a:close/>
                </a:path>
              </a:pathLst>
            </a:custGeom>
            <a:solidFill>
              <a:srgbClr val="E1E3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29133" y="1835626"/>
              <a:ext cx="158115" cy="111760"/>
            </a:xfrm>
            <a:custGeom>
              <a:avLst/>
              <a:gdLst/>
              <a:ahLst/>
              <a:cxnLst/>
              <a:rect l="l" t="t" r="r" b="b"/>
              <a:pathLst>
                <a:path w="158114" h="111760">
                  <a:moveTo>
                    <a:pt x="0" y="111753"/>
                  </a:moveTo>
                  <a:lnTo>
                    <a:pt x="158076" y="111753"/>
                  </a:lnTo>
                  <a:lnTo>
                    <a:pt x="158076" y="0"/>
                  </a:lnTo>
                  <a:lnTo>
                    <a:pt x="0" y="0"/>
                  </a:lnTo>
                  <a:lnTo>
                    <a:pt x="0" y="111753"/>
                  </a:lnTo>
                  <a:close/>
                </a:path>
              </a:pathLst>
            </a:custGeom>
            <a:ln w="9317">
              <a:solidFill>
                <a:srgbClr val="E1E3E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042328" y="4170364"/>
            <a:ext cx="770890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555A5D"/>
                </a:solidFill>
                <a:latin typeface="Arial"/>
                <a:cs typeface="Arial"/>
              </a:rPr>
              <a:t>Dec.</a:t>
            </a:r>
            <a:r>
              <a:rPr sz="950" b="1" spc="-5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55A5D"/>
                </a:solidFill>
                <a:latin typeface="Arial"/>
                <a:cs typeface="Arial"/>
              </a:rPr>
              <a:t>31,</a:t>
            </a:r>
            <a:r>
              <a:rPr sz="950" b="1" spc="-35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555A5D"/>
                </a:solidFill>
                <a:latin typeface="Arial"/>
                <a:cs typeface="Arial"/>
              </a:rPr>
              <a:t>2021</a:t>
            </a:r>
            <a:endParaRPr sz="9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10494" y="1169717"/>
            <a:ext cx="2715260" cy="10902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150" b="1" dirty="0">
                <a:latin typeface="Arial"/>
                <a:cs typeface="Arial"/>
              </a:rPr>
              <a:t>U.S.</a:t>
            </a:r>
            <a:r>
              <a:rPr sz="1150" b="1" spc="-3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Treasury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dirty="0">
                <a:latin typeface="Arial"/>
                <a:cs typeface="Arial"/>
              </a:rPr>
              <a:t>yield</a:t>
            </a:r>
            <a:r>
              <a:rPr sz="1150" b="1" spc="25" dirty="0">
                <a:latin typeface="Arial"/>
                <a:cs typeface="Arial"/>
              </a:rPr>
              <a:t> </a:t>
            </a:r>
            <a:r>
              <a:rPr sz="1150" b="1" spc="-10" dirty="0">
                <a:latin typeface="Arial"/>
                <a:cs typeface="Arial"/>
              </a:rPr>
              <a:t>curve</a:t>
            </a:r>
            <a:endParaRPr sz="11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229"/>
              </a:spcBef>
            </a:pPr>
            <a:r>
              <a:rPr sz="950" spc="-20" dirty="0">
                <a:latin typeface="Arial"/>
                <a:cs typeface="Arial"/>
              </a:rPr>
              <a:t>6.0%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978535">
              <a:lnSpc>
                <a:spcPct val="100000"/>
              </a:lnSpc>
              <a:spcBef>
                <a:spcPts val="715"/>
              </a:spcBef>
            </a:pPr>
            <a:r>
              <a:rPr sz="950" b="1" dirty="0">
                <a:solidFill>
                  <a:srgbClr val="555A5D"/>
                </a:solidFill>
                <a:latin typeface="Arial"/>
                <a:cs typeface="Arial"/>
              </a:rPr>
              <a:t>Yield</a:t>
            </a:r>
            <a:r>
              <a:rPr sz="950" b="1" spc="-25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55A5D"/>
                </a:solidFill>
                <a:latin typeface="Arial"/>
                <a:cs typeface="Arial"/>
              </a:rPr>
              <a:t>range</a:t>
            </a:r>
            <a:r>
              <a:rPr sz="950" b="1" spc="-35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555A5D"/>
                </a:solidFill>
                <a:latin typeface="Arial"/>
                <a:cs typeface="Arial"/>
              </a:rPr>
              <a:t>over</a:t>
            </a:r>
            <a:r>
              <a:rPr sz="950" b="1" spc="-2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50" b="1" spc="-30" dirty="0">
                <a:solidFill>
                  <a:srgbClr val="555A5D"/>
                </a:solidFill>
                <a:latin typeface="Arial"/>
                <a:cs typeface="Arial"/>
              </a:rPr>
              <a:t>past</a:t>
            </a:r>
            <a:r>
              <a:rPr sz="950" b="1" spc="-20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555A5D"/>
                </a:solidFill>
                <a:latin typeface="Arial"/>
                <a:cs typeface="Arial"/>
              </a:rPr>
              <a:t>10</a:t>
            </a:r>
            <a:r>
              <a:rPr sz="950" b="1" spc="-35" dirty="0">
                <a:solidFill>
                  <a:srgbClr val="555A5D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555A5D"/>
                </a:solidFill>
                <a:latin typeface="Arial"/>
                <a:cs typeface="Arial"/>
              </a:rPr>
              <a:t>years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950" spc="-20" dirty="0">
                <a:latin typeface="Arial"/>
                <a:cs typeface="Arial"/>
              </a:rPr>
              <a:t>5.0%</a:t>
            </a:r>
            <a:endParaRPr sz="9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58447" y="3632768"/>
            <a:ext cx="780415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dirty="0">
                <a:solidFill>
                  <a:srgbClr val="004589"/>
                </a:solidFill>
                <a:latin typeface="Arial"/>
                <a:cs typeface="Arial"/>
              </a:rPr>
              <a:t>Mar.</a:t>
            </a:r>
            <a:r>
              <a:rPr sz="950" b="1" spc="-20" dirty="0">
                <a:solidFill>
                  <a:srgbClr val="004589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004589"/>
                </a:solidFill>
                <a:latin typeface="Arial"/>
                <a:cs typeface="Arial"/>
              </a:rPr>
              <a:t>31,</a:t>
            </a:r>
            <a:r>
              <a:rPr sz="950" b="1" spc="60" dirty="0">
                <a:solidFill>
                  <a:srgbClr val="004589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004589"/>
                </a:solidFill>
                <a:latin typeface="Arial"/>
                <a:cs typeface="Arial"/>
              </a:rPr>
              <a:t>2022</a:t>
            </a:r>
            <a:endParaRPr sz="9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41834" y="5602693"/>
            <a:ext cx="905510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5459" algn="l"/>
                <a:tab pos="766445" algn="l"/>
              </a:tabLst>
            </a:pPr>
            <a:r>
              <a:rPr sz="950" dirty="0">
                <a:latin typeface="Arial"/>
                <a:cs typeface="Arial"/>
              </a:rPr>
              <a:t>3m</a:t>
            </a:r>
            <a:r>
              <a:rPr sz="950" spc="23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1y</a:t>
            </a:r>
            <a:r>
              <a:rPr sz="950" dirty="0">
                <a:latin typeface="Arial"/>
                <a:cs typeface="Arial"/>
              </a:rPr>
              <a:t>	</a:t>
            </a:r>
            <a:r>
              <a:rPr sz="950" spc="-25" dirty="0">
                <a:latin typeface="Arial"/>
                <a:cs typeface="Arial"/>
              </a:rPr>
              <a:t>2y</a:t>
            </a:r>
            <a:r>
              <a:rPr sz="950" dirty="0">
                <a:latin typeface="Arial"/>
                <a:cs typeface="Arial"/>
              </a:rPr>
              <a:t>	</a:t>
            </a:r>
            <a:r>
              <a:rPr sz="950" spc="-25" dirty="0">
                <a:latin typeface="Arial"/>
                <a:cs typeface="Arial"/>
              </a:rPr>
              <a:t>3y</a:t>
            </a:r>
            <a:endParaRPr sz="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15740" y="5602693"/>
            <a:ext cx="151130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5" dirty="0">
                <a:latin typeface="Arial"/>
                <a:cs typeface="Arial"/>
              </a:rPr>
              <a:t>5y</a:t>
            </a:r>
            <a:endParaRPr sz="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35531" y="5602693"/>
            <a:ext cx="151130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5" dirty="0">
                <a:latin typeface="Arial"/>
                <a:cs typeface="Arial"/>
              </a:rPr>
              <a:t>7y</a:t>
            </a:r>
            <a:endParaRPr sz="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178074" y="5602693"/>
            <a:ext cx="216535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5" dirty="0">
                <a:latin typeface="Arial"/>
                <a:cs typeface="Arial"/>
              </a:rPr>
              <a:t>10y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789844" y="5602693"/>
            <a:ext cx="216535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5" dirty="0">
                <a:latin typeface="Arial"/>
                <a:cs typeface="Arial"/>
              </a:rPr>
              <a:t>20y</a:t>
            </a:r>
            <a:endParaRPr sz="9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221433" y="5602693"/>
            <a:ext cx="216535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25" dirty="0">
                <a:latin typeface="Arial"/>
                <a:cs typeface="Arial"/>
              </a:rPr>
              <a:t>30y</a:t>
            </a:r>
            <a:endParaRPr sz="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62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58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2300</Words>
  <Application>Microsoft Office PowerPoint</Application>
  <PresentationFormat>Widescreen</PresentationFormat>
  <Paragraphs>900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Norton</dc:creator>
  <cp:lastModifiedBy>Ben Sullivan</cp:lastModifiedBy>
  <cp:revision>38</cp:revision>
  <dcterms:created xsi:type="dcterms:W3CDTF">2019-03-25T20:11:03Z</dcterms:created>
  <dcterms:modified xsi:type="dcterms:W3CDTF">2022-04-18T20:04:44Z</dcterms:modified>
</cp:coreProperties>
</file>