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9" r:id="rId3"/>
    <p:sldId id="266" r:id="rId4"/>
    <p:sldId id="267" r:id="rId5"/>
    <p:sldId id="268" r:id="rId6"/>
    <p:sldId id="257" r:id="rId7"/>
    <p:sldId id="258" r:id="rId8"/>
    <p:sldId id="259" r:id="rId9"/>
    <p:sldId id="272" r:id="rId10"/>
    <p:sldId id="273" r:id="rId11"/>
    <p:sldId id="262" r:id="rId12"/>
    <p:sldId id="263" r:id="rId13"/>
    <p:sldId id="264" r:id="rId14"/>
    <p:sldId id="265" r:id="rId15"/>
    <p:sldId id="274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zzie Leitz" initials="LL" lastIdx="1" clrIdx="0">
    <p:extLst>
      <p:ext uri="{19B8F6BF-5375-455C-9EA6-DF929625EA0E}">
        <p15:presenceInfo xmlns:p15="http://schemas.microsoft.com/office/powerpoint/2012/main" userId="effb8bdd79569e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 autoAdjust="0"/>
  </p:normalViewPr>
  <p:slideViewPr>
    <p:cSldViewPr snapToGrid="0">
      <p:cViewPr varScale="1">
        <p:scale>
          <a:sx n="101" d="100"/>
          <a:sy n="101" d="100"/>
        </p:scale>
        <p:origin x="132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064" y="-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25T16:50:46.408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E9E36-AF43-4761-9F65-3BBB73F706A4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D0ADF-CD7B-44B0-89A5-E4F0D9812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02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Linda –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9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Linda –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3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Richard –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85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20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Richard – 6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6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Richard – 7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50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Richard –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43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Linda –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59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Linda – 2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94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Linda – 2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1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Richard – 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64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Richard – 4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D0ADF-CD7B-44B0-89A5-E4F0D98122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8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9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4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51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3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31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85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9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58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9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6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0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9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1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9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3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6EAD8E1-3E09-4E0E-A9FF-867E7CF4C1EF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6FB520-459E-4320-8911-055194D70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0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D6F310-6CCA-4990-87E3-55EDAB011FEF}"/>
              </a:ext>
            </a:extLst>
          </p:cNvPr>
          <p:cNvSpPr txBox="1"/>
          <p:nvPr/>
        </p:nvSpPr>
        <p:spPr>
          <a:xfrm>
            <a:off x="1792225" y="2295144"/>
            <a:ext cx="88331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How </a:t>
            </a:r>
            <a:r>
              <a:rPr lang="en-US" sz="4800" b="1" dirty="0">
                <a:solidFill>
                  <a:schemeClr val="bg1"/>
                </a:solidFill>
              </a:rPr>
              <a:t>Tax Returns </a:t>
            </a:r>
            <a:r>
              <a:rPr lang="en-US" sz="4800" dirty="0">
                <a:solidFill>
                  <a:schemeClr val="bg1"/>
                </a:solidFill>
              </a:rPr>
              <a:t>Help You </a:t>
            </a:r>
            <a:r>
              <a:rPr lang="en-US" sz="4800" b="1" dirty="0">
                <a:solidFill>
                  <a:schemeClr val="bg1"/>
                </a:solidFill>
              </a:rPr>
              <a:t>Get to Know Your Clients </a:t>
            </a:r>
            <a:r>
              <a:rPr lang="en-US" sz="4800" dirty="0">
                <a:solidFill>
                  <a:schemeClr val="bg1"/>
                </a:solidFill>
              </a:rPr>
              <a:t>and Do </a:t>
            </a:r>
            <a:r>
              <a:rPr lang="en-US" sz="4800" b="1" dirty="0">
                <a:solidFill>
                  <a:schemeClr val="bg1"/>
                </a:solidFill>
              </a:rPr>
              <a:t>Better Financial Planning</a:t>
            </a:r>
            <a:endParaRPr lang="en-US" sz="4800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(With the Side Benefit of Growing Your Business!)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5063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44387-ADFC-4C8A-95D0-AE3A4B119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4592A-1498-49D3-985D-F61CAA6E3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Child Care</a:t>
            </a:r>
          </a:p>
          <a:p>
            <a:pPr marL="0" indent="0">
              <a:buNone/>
            </a:pPr>
            <a:r>
              <a:rPr lang="en-US" dirty="0"/>
              <a:t>Education Credits</a:t>
            </a:r>
          </a:p>
          <a:p>
            <a:pPr marL="0" indent="0">
              <a:buNone/>
            </a:pPr>
            <a:r>
              <a:rPr lang="en-US" dirty="0"/>
              <a:t>Retirement Savings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Residential Energy</a:t>
            </a:r>
          </a:p>
        </p:txBody>
      </p:sp>
    </p:spTree>
    <p:extLst>
      <p:ext uri="{BB962C8B-B14F-4D97-AF65-F5344CB8AC3E}">
        <p14:creationId xmlns:p14="http://schemas.microsoft.com/office/powerpoint/2010/main" val="59082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7EA1A-DC0F-4C39-8AA4-54FDEEBD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333F26-1B20-488E-BCC4-EBF65E733D78}"/>
              </a:ext>
            </a:extLst>
          </p:cNvPr>
          <p:cNvSpPr txBox="1"/>
          <p:nvPr/>
        </p:nvSpPr>
        <p:spPr>
          <a:xfrm>
            <a:off x="914400" y="2867891"/>
            <a:ext cx="436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Impact of higher standard deduction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CDB26D-EF64-419F-A01D-4FDB6036C33E}"/>
              </a:ext>
            </a:extLst>
          </p:cNvPr>
          <p:cNvSpPr txBox="1"/>
          <p:nvPr/>
        </p:nvSpPr>
        <p:spPr>
          <a:xfrm>
            <a:off x="914400" y="3429000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Refi opportunities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CA78F0-FFAC-4564-88F8-33DFF2665A49}"/>
              </a:ext>
            </a:extLst>
          </p:cNvPr>
          <p:cNvSpPr txBox="1"/>
          <p:nvPr/>
        </p:nvSpPr>
        <p:spPr>
          <a:xfrm>
            <a:off x="914400" y="3990109"/>
            <a:ext cx="229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Charitably inclined</a:t>
            </a:r>
          </a:p>
        </p:txBody>
      </p:sp>
    </p:spTree>
    <p:extLst>
      <p:ext uri="{BB962C8B-B14F-4D97-AF65-F5344CB8AC3E}">
        <p14:creationId xmlns:p14="http://schemas.microsoft.com/office/powerpoint/2010/main" val="135077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A871-D603-4C97-BC7C-DB80897A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0E856C-BB60-4E7F-B175-A9F106035792}"/>
              </a:ext>
            </a:extLst>
          </p:cNvPr>
          <p:cNvSpPr txBox="1"/>
          <p:nvPr/>
        </p:nvSpPr>
        <p:spPr>
          <a:xfrm>
            <a:off x="955964" y="2930236"/>
            <a:ext cx="4693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Variety of investments</a:t>
            </a:r>
          </a:p>
          <a:p>
            <a:endParaRPr lang="en-US" dirty="0"/>
          </a:p>
          <a:p>
            <a:r>
              <a:rPr lang="en-US" dirty="0"/>
              <a:t>Discovering Where Investments Are Held</a:t>
            </a:r>
          </a:p>
        </p:txBody>
      </p:sp>
    </p:spTree>
    <p:extLst>
      <p:ext uri="{BB962C8B-B14F-4D97-AF65-F5344CB8AC3E}">
        <p14:creationId xmlns:p14="http://schemas.microsoft.com/office/powerpoint/2010/main" val="236954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60FE5-995F-4325-9318-BD1DFAC4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906D2-0FBF-4230-8F3B-1CDEDCA891C1}"/>
              </a:ext>
            </a:extLst>
          </p:cNvPr>
          <p:cNvSpPr txBox="1"/>
          <p:nvPr/>
        </p:nvSpPr>
        <p:spPr>
          <a:xfrm>
            <a:off x="810491" y="2867891"/>
            <a:ext cx="24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Better business entity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B41360-F8AE-4E8C-8125-AD0D005F3904}"/>
              </a:ext>
            </a:extLst>
          </p:cNvPr>
          <p:cNvSpPr txBox="1"/>
          <p:nvPr/>
        </p:nvSpPr>
        <p:spPr>
          <a:xfrm>
            <a:off x="810491" y="3429000"/>
            <a:ext cx="5615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Expenses that might be viable business expenses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066D9A-912A-48EF-9BC1-634FB7A1DFB4}"/>
              </a:ext>
            </a:extLst>
          </p:cNvPr>
          <p:cNvSpPr txBox="1"/>
          <p:nvPr/>
        </p:nvSpPr>
        <p:spPr>
          <a:xfrm>
            <a:off x="1724891" y="3948545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of our fee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DFC71-3AC9-43AF-BD22-FCCE4906892A}"/>
              </a:ext>
            </a:extLst>
          </p:cNvPr>
          <p:cNvSpPr txBox="1"/>
          <p:nvPr/>
        </p:nvSpPr>
        <p:spPr>
          <a:xfrm>
            <a:off x="1724891" y="4431268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Home office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6270C1-FA2D-4B99-9410-CF087221645A}"/>
              </a:ext>
            </a:extLst>
          </p:cNvPr>
          <p:cNvSpPr txBox="1"/>
          <p:nvPr/>
        </p:nvSpPr>
        <p:spPr>
          <a:xfrm>
            <a:off x="1724891" y="4946071"/>
            <a:ext cx="562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Travel and meals – mixing business and pleasure</a:t>
            </a:r>
          </a:p>
        </p:txBody>
      </p:sp>
    </p:spTree>
    <p:extLst>
      <p:ext uri="{BB962C8B-B14F-4D97-AF65-F5344CB8AC3E}">
        <p14:creationId xmlns:p14="http://schemas.microsoft.com/office/powerpoint/2010/main" val="297465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24E39-F945-41BE-8FEE-12FDD3F5D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75BBE3-9B1E-4826-8D68-4B52FF4642A0}"/>
              </a:ext>
            </a:extLst>
          </p:cNvPr>
          <p:cNvSpPr txBox="1"/>
          <p:nvPr/>
        </p:nvSpPr>
        <p:spPr>
          <a:xfrm>
            <a:off x="1154954" y="2867891"/>
            <a:ext cx="209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Excessive trading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4085D4-5782-4D87-BC74-62559C1F5376}"/>
              </a:ext>
            </a:extLst>
          </p:cNvPr>
          <p:cNvSpPr txBox="1"/>
          <p:nvPr/>
        </p:nvSpPr>
        <p:spPr>
          <a:xfrm>
            <a:off x="1154954" y="3595255"/>
            <a:ext cx="41168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Charitable giving opportunities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			Appreciated Securities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DE0057-806A-48CE-B333-ED00A8A350EB}"/>
              </a:ext>
            </a:extLst>
          </p:cNvPr>
          <p:cNvSpPr txBox="1"/>
          <p:nvPr/>
        </p:nvSpPr>
        <p:spPr>
          <a:xfrm>
            <a:off x="1154954" y="4967180"/>
            <a:ext cx="397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Discovering where assets are held</a:t>
            </a:r>
          </a:p>
        </p:txBody>
      </p:sp>
    </p:spTree>
    <p:extLst>
      <p:ext uri="{BB962C8B-B14F-4D97-AF65-F5344CB8AC3E}">
        <p14:creationId xmlns:p14="http://schemas.microsoft.com/office/powerpoint/2010/main" val="243265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92018-0AB3-40BB-A495-897767C18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F3731-BA07-4C0D-9087-A2ECC2454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Active Farming or Farm Rental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Type of Farming/Ranching if Active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opportunities for combining Business and Pleasure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30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EA83-FF63-4783-A96B-16762DF4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46AF1-41A0-4A41-B268-7B6179C31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37552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BE6C-4F96-4D2A-B2BA-0B3E4E93E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 and What We’ll Be Discussing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F17D1-D356-48D2-AC2D-694674F52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73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Two practice structures (How Each of Us Get Paid)</a:t>
            </a:r>
          </a:p>
          <a:p>
            <a:pPr marL="457200" lvl="1" indent="0">
              <a:buNone/>
            </a:pPr>
            <a:r>
              <a:rPr lang="en-US" sz="1800" dirty="0"/>
              <a:t>Integrated financial planning</a:t>
            </a:r>
          </a:p>
          <a:p>
            <a:pPr marL="457200" lvl="1" indent="0">
              <a:buNone/>
            </a:pPr>
            <a:r>
              <a:rPr lang="en-US" sz="1800" dirty="0"/>
              <a:t>Tax prep and in depth tax planning</a:t>
            </a:r>
          </a:p>
          <a:p>
            <a:pPr marL="457200" lvl="1" indent="0">
              <a:buNone/>
            </a:pPr>
            <a:r>
              <a:rPr lang="en-US" sz="1800" dirty="0"/>
              <a:t>Investment Management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backgrounds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Look at the role of tax issues in client relationships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Walking through tax forms to glean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9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C4E0-8A5A-4959-B086-065D487A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 the EA and providing tax prep in house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7C105E-C03E-4C3E-9049-BC8DBD3A643E}"/>
              </a:ext>
            </a:extLst>
          </p:cNvPr>
          <p:cNvSpPr txBox="1"/>
          <p:nvPr/>
        </p:nvSpPr>
        <p:spPr>
          <a:xfrm>
            <a:off x="727364" y="2805545"/>
            <a:ext cx="30043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Makes relationships sticky</a:t>
            </a:r>
          </a:p>
          <a:p>
            <a:pPr lvl="3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5DB1E-761C-4A27-A1FB-D1F6A0F07EA7}"/>
              </a:ext>
            </a:extLst>
          </p:cNvPr>
          <p:cNvSpPr txBox="1"/>
          <p:nvPr/>
        </p:nvSpPr>
        <p:spPr>
          <a:xfrm>
            <a:off x="727364" y="3429000"/>
            <a:ext cx="3103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Preparation time planning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914C7-2D69-49DA-B561-82232F6D7BC0}"/>
              </a:ext>
            </a:extLst>
          </p:cNvPr>
          <p:cNvSpPr txBox="1"/>
          <p:nvPr/>
        </p:nvSpPr>
        <p:spPr>
          <a:xfrm>
            <a:off x="2223655" y="4197927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IRAs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7E927-79AF-4A2B-9F95-4C606C05C771}"/>
              </a:ext>
            </a:extLst>
          </p:cNvPr>
          <p:cNvSpPr txBox="1"/>
          <p:nvPr/>
        </p:nvSpPr>
        <p:spPr>
          <a:xfrm>
            <a:off x="2223655" y="4634348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HSAs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502EA9-575F-44C7-8C49-C92BD963D7E4}"/>
              </a:ext>
            </a:extLst>
          </p:cNvPr>
          <p:cNvSpPr txBox="1"/>
          <p:nvPr/>
        </p:nvSpPr>
        <p:spPr>
          <a:xfrm>
            <a:off x="2223655" y="5091543"/>
            <a:ext cx="2537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Plans for current year</a:t>
            </a:r>
          </a:p>
        </p:txBody>
      </p:sp>
    </p:spTree>
    <p:extLst>
      <p:ext uri="{BB962C8B-B14F-4D97-AF65-F5344CB8AC3E}">
        <p14:creationId xmlns:p14="http://schemas.microsoft.com/office/powerpoint/2010/main" val="136647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2544F-F871-4424-82F2-E9A25381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Formal Tax Planning Meeting Each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E9017-C356-4F60-8D67-213CCF5C766D}"/>
              </a:ext>
            </a:extLst>
          </p:cNvPr>
          <p:cNvSpPr txBox="1"/>
          <p:nvPr/>
        </p:nvSpPr>
        <p:spPr>
          <a:xfrm>
            <a:off x="831273" y="2389911"/>
            <a:ext cx="4692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Typically May through August timeframe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55169-0B5D-4D0A-9A93-37D361AE060A}"/>
              </a:ext>
            </a:extLst>
          </p:cNvPr>
          <p:cNvSpPr txBox="1"/>
          <p:nvPr/>
        </p:nvSpPr>
        <p:spPr>
          <a:xfrm>
            <a:off x="831273" y="2867891"/>
            <a:ext cx="2380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Project W-2 Income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DF05C0-7462-4BD6-9258-34EEB2E00750}"/>
              </a:ext>
            </a:extLst>
          </p:cNvPr>
          <p:cNvSpPr txBox="1"/>
          <p:nvPr/>
        </p:nvSpPr>
        <p:spPr>
          <a:xfrm>
            <a:off x="831273" y="3345873"/>
            <a:ext cx="694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Discuss tax savings opportunities available through employer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C15768-337D-4EDC-8CCD-9C6225DC872B}"/>
              </a:ext>
            </a:extLst>
          </p:cNvPr>
          <p:cNvSpPr txBox="1"/>
          <p:nvPr/>
        </p:nvSpPr>
        <p:spPr>
          <a:xfrm>
            <a:off x="831273" y="3886201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Software options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0D65FF-0062-4064-8054-00AA2A7EDD3E}"/>
              </a:ext>
            </a:extLst>
          </p:cNvPr>
          <p:cNvSpPr txBox="1"/>
          <p:nvPr/>
        </p:nvSpPr>
        <p:spPr>
          <a:xfrm>
            <a:off x="2098964" y="4364180"/>
            <a:ext cx="162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CFS Tax Tools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9815E8-B7EA-446A-BA03-612291C94FA3}"/>
              </a:ext>
            </a:extLst>
          </p:cNvPr>
          <p:cNvSpPr txBox="1"/>
          <p:nvPr/>
        </p:nvSpPr>
        <p:spPr>
          <a:xfrm>
            <a:off x="2119744" y="4800598"/>
            <a:ext cx="1996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BNA Tax Planner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CED2DE-956B-4024-962E-8765DA827554}"/>
              </a:ext>
            </a:extLst>
          </p:cNvPr>
          <p:cNvSpPr txBox="1"/>
          <p:nvPr/>
        </p:nvSpPr>
        <p:spPr>
          <a:xfrm>
            <a:off x="2161308" y="5195453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Holistiplan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1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8299-692B-4DB0-A05A-402AD9261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Formal Tax Planning Meeting Each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1CACBB-FFBF-4931-9D7E-BFDFEF6C45A7}"/>
              </a:ext>
            </a:extLst>
          </p:cNvPr>
          <p:cNvSpPr txBox="1"/>
          <p:nvPr/>
        </p:nvSpPr>
        <p:spPr>
          <a:xfrm>
            <a:off x="1154954" y="2951018"/>
            <a:ext cx="6833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Very valuable to self-employed clients – Year End Follow-up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6DFE01-8045-4625-8E00-5F5A101A3FAE}"/>
              </a:ext>
            </a:extLst>
          </p:cNvPr>
          <p:cNvSpPr txBox="1"/>
          <p:nvPr/>
        </p:nvSpPr>
        <p:spPr>
          <a:xfrm>
            <a:off x="1154954" y="3532907"/>
            <a:ext cx="8279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Projecting what the clients tax situation will be the next spring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BDF744-BB83-440D-B7DA-1F8AA0DB9A20}"/>
              </a:ext>
            </a:extLst>
          </p:cNvPr>
          <p:cNvSpPr txBox="1"/>
          <p:nvPr/>
        </p:nvSpPr>
        <p:spPr>
          <a:xfrm>
            <a:off x="1154954" y="4114798"/>
            <a:ext cx="480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Conveying that taxes need to managed</a:t>
            </a:r>
          </a:p>
        </p:txBody>
      </p:sp>
    </p:spTree>
    <p:extLst>
      <p:ext uri="{BB962C8B-B14F-4D97-AF65-F5344CB8AC3E}">
        <p14:creationId xmlns:p14="http://schemas.microsoft.com/office/powerpoint/2010/main" val="276847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4BCAF-6CD3-48F5-9F21-137DAB21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1040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496807-760D-4E1A-BD7D-C04D2D1465E9}"/>
              </a:ext>
            </a:extLst>
          </p:cNvPr>
          <p:cNvSpPr txBox="1"/>
          <p:nvPr/>
        </p:nvSpPr>
        <p:spPr>
          <a:xfrm>
            <a:off x="1154954" y="2761488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Filing status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700BD1-3759-401B-8646-D0C20E365A09}"/>
              </a:ext>
            </a:extLst>
          </p:cNvPr>
          <p:cNvSpPr txBox="1"/>
          <p:nvPr/>
        </p:nvSpPr>
        <p:spPr>
          <a:xfrm>
            <a:off x="1146903" y="3087100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Dependents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230A7F-F4F1-42F9-9236-AAB26181C59B}"/>
              </a:ext>
            </a:extLst>
          </p:cNvPr>
          <p:cNvSpPr txBox="1"/>
          <p:nvPr/>
        </p:nvSpPr>
        <p:spPr>
          <a:xfrm>
            <a:off x="1154954" y="3412712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 of income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985D41-6E6E-4BF1-8F69-BBEE2FB95B99}"/>
              </a:ext>
            </a:extLst>
          </p:cNvPr>
          <p:cNvSpPr txBox="1"/>
          <p:nvPr/>
        </p:nvSpPr>
        <p:spPr>
          <a:xfrm>
            <a:off x="1154954" y="3782044"/>
            <a:ext cx="2525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Big refund or tax due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511D6-C2AA-42DA-B6A0-35724D62EEBF}"/>
              </a:ext>
            </a:extLst>
          </p:cNvPr>
          <p:cNvSpPr txBox="1"/>
          <p:nvPr/>
        </p:nvSpPr>
        <p:spPr>
          <a:xfrm>
            <a:off x="1154954" y="4151376"/>
            <a:ext cx="5312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Tax bracket opportunities for Roth conversions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049539-B72A-4CBF-AFF9-EE022629C5D2}"/>
              </a:ext>
            </a:extLst>
          </p:cNvPr>
          <p:cNvSpPr txBox="1"/>
          <p:nvPr/>
        </p:nvSpPr>
        <p:spPr>
          <a:xfrm>
            <a:off x="1154954" y="4520708"/>
            <a:ext cx="5698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 at multiple years to see changes or mistakes</a:t>
            </a:r>
          </a:p>
        </p:txBody>
      </p:sp>
    </p:spTree>
    <p:extLst>
      <p:ext uri="{BB962C8B-B14F-4D97-AF65-F5344CB8AC3E}">
        <p14:creationId xmlns:p14="http://schemas.microsoft.com/office/powerpoint/2010/main" val="177494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4222D-9332-4D61-AC54-604773CF5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Planning Opportunities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F6776B-D0D5-44CC-896F-5654A6D9FA2F}"/>
              </a:ext>
            </a:extLst>
          </p:cNvPr>
          <p:cNvSpPr txBox="1"/>
          <p:nvPr/>
        </p:nvSpPr>
        <p:spPr>
          <a:xfrm>
            <a:off x="1154954" y="3059668"/>
            <a:ext cx="248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Credit vs deductions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45786E-A4E4-4458-B395-A4A38DE9ED0B}"/>
              </a:ext>
            </a:extLst>
          </p:cNvPr>
          <p:cNvSpPr txBox="1"/>
          <p:nvPr/>
        </p:nvSpPr>
        <p:spPr>
          <a:xfrm>
            <a:off x="1154954" y="3699160"/>
            <a:ext cx="739817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Above the line deductions vs below the line (the roll of the AGI)</a:t>
            </a:r>
          </a:p>
          <a:p>
            <a:endParaRPr lang="en-US" dirty="0"/>
          </a:p>
          <a:p>
            <a:r>
              <a:rPr lang="en-US" dirty="0"/>
              <a:t>Required Minimum Distributions – Can donate to Charities</a:t>
            </a:r>
          </a:p>
          <a:p>
            <a:r>
              <a:rPr lang="en-US" dirty="0"/>
              <a:t>			Really Matters Now With Higher Standard Deduction</a:t>
            </a:r>
          </a:p>
          <a:p>
            <a:endParaRPr lang="en-US" dirty="0"/>
          </a:p>
          <a:p>
            <a:r>
              <a:rPr lang="en-US" dirty="0"/>
              <a:t>For Early Retiree Clients – Getting Money Out of Qualified Plans</a:t>
            </a:r>
          </a:p>
          <a:p>
            <a:r>
              <a:rPr lang="en-US" dirty="0"/>
              <a:t>In the Lowest Possible Tax Bracket</a:t>
            </a:r>
          </a:p>
        </p:txBody>
      </p:sp>
    </p:spTree>
    <p:extLst>
      <p:ext uri="{BB962C8B-B14F-4D97-AF65-F5344CB8AC3E}">
        <p14:creationId xmlns:p14="http://schemas.microsoft.com/office/powerpoint/2010/main" val="210853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EFEE-4C9D-4F1C-8E76-C5259CF9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2F148E-A75C-42C9-A5CF-2908DFA02F95}"/>
              </a:ext>
            </a:extLst>
          </p:cNvPr>
          <p:cNvSpPr txBox="1"/>
          <p:nvPr/>
        </p:nvSpPr>
        <p:spPr>
          <a:xfrm>
            <a:off x="1154954" y="2542848"/>
            <a:ext cx="834074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Additional Income</a:t>
            </a:r>
          </a:p>
          <a:p>
            <a:endParaRPr lang="en-US" dirty="0"/>
          </a:p>
          <a:p>
            <a:r>
              <a:rPr lang="en-US" dirty="0"/>
              <a:t>			Alimony Received</a:t>
            </a:r>
          </a:p>
          <a:p>
            <a:r>
              <a:rPr lang="en-US" dirty="0"/>
              <a:t>			Stock Options</a:t>
            </a:r>
          </a:p>
          <a:p>
            <a:r>
              <a:rPr lang="en-US" dirty="0"/>
              <a:t>			Schedule E Income (Rentals, Partnerships, S Corps, Trusts, Etc.</a:t>
            </a:r>
          </a:p>
          <a:p>
            <a:r>
              <a:rPr lang="en-US" dirty="0"/>
              <a:t>			Farm Income</a:t>
            </a:r>
          </a:p>
          <a:p>
            <a:r>
              <a:rPr lang="en-US" dirty="0"/>
              <a:t>			Unemployment Compensation</a:t>
            </a:r>
          </a:p>
          <a:p>
            <a:r>
              <a:rPr lang="en-US" dirty="0"/>
              <a:t>			Gambling Income</a:t>
            </a:r>
          </a:p>
          <a:p>
            <a:endParaRPr lang="en-US" dirty="0"/>
          </a:p>
          <a:p>
            <a:r>
              <a:rPr lang="en-US" dirty="0"/>
              <a:t>Adjustments to Income</a:t>
            </a:r>
          </a:p>
          <a:p>
            <a:endParaRPr lang="en-US" dirty="0"/>
          </a:p>
          <a:p>
            <a:r>
              <a:rPr lang="en-US" dirty="0"/>
              <a:t>			Military Reservist Expenses</a:t>
            </a:r>
          </a:p>
          <a:p>
            <a:r>
              <a:rPr lang="en-US" dirty="0"/>
              <a:t>			Self Employed SEP, SIMPLE, and Qualified Plans</a:t>
            </a:r>
          </a:p>
          <a:p>
            <a:r>
              <a:rPr lang="en-US" dirty="0"/>
              <a:t>			Self Employed Health Insurance Deduction</a:t>
            </a:r>
          </a:p>
          <a:p>
            <a:r>
              <a:rPr lang="en-US" dirty="0"/>
              <a:t>			Tuition and Fees Deduction</a:t>
            </a:r>
          </a:p>
          <a:p>
            <a:r>
              <a:rPr lang="en-US" dirty="0"/>
              <a:t>			Alimony Paid</a:t>
            </a:r>
          </a:p>
        </p:txBody>
      </p:sp>
    </p:spTree>
    <p:extLst>
      <p:ext uri="{BB962C8B-B14F-4D97-AF65-F5344CB8AC3E}">
        <p14:creationId xmlns:p14="http://schemas.microsoft.com/office/powerpoint/2010/main" val="13951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40FF-844C-4341-873D-9509A5557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DA1E8-809A-4A8D-A3E8-B73F96C93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HSA Withdrawal Penalties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Early Retirement Withdrawals Penalties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Additional Medicare Tax</a:t>
            </a:r>
          </a:p>
        </p:txBody>
      </p:sp>
    </p:spTree>
    <p:extLst>
      <p:ext uri="{BB962C8B-B14F-4D97-AF65-F5344CB8AC3E}">
        <p14:creationId xmlns:p14="http://schemas.microsoft.com/office/powerpoint/2010/main" val="2936529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115</TotalTime>
  <Words>497</Words>
  <Application>Microsoft Office PowerPoint</Application>
  <PresentationFormat>Widescreen</PresentationFormat>
  <Paragraphs>134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Ion Boardroom</vt:lpstr>
      <vt:lpstr>PowerPoint Presentation</vt:lpstr>
      <vt:lpstr>Who We Are and What We’ll Be Discussing</vt:lpstr>
      <vt:lpstr>Consider the EA and providing tax prep in house</vt:lpstr>
      <vt:lpstr>Formal Tax Planning Meeting Each Year</vt:lpstr>
      <vt:lpstr>Formal Tax Planning Meeting Each Year</vt:lpstr>
      <vt:lpstr>1040</vt:lpstr>
      <vt:lpstr>Planning Opportunities</vt:lpstr>
      <vt:lpstr>Schedule 1</vt:lpstr>
      <vt:lpstr>Schedule 2</vt:lpstr>
      <vt:lpstr>Schedule 3</vt:lpstr>
      <vt:lpstr>Schedule A</vt:lpstr>
      <vt:lpstr>Schedule B</vt:lpstr>
      <vt:lpstr>Schedule C</vt:lpstr>
      <vt:lpstr>Schedule D</vt:lpstr>
      <vt:lpstr>Schedule F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Lizzie Leitz</dc:creator>
  <cp:lastModifiedBy>Linda Leitz</cp:lastModifiedBy>
  <cp:revision>14</cp:revision>
  <dcterms:created xsi:type="dcterms:W3CDTF">2020-10-25T22:24:29Z</dcterms:created>
  <dcterms:modified xsi:type="dcterms:W3CDTF">2022-04-15T01:02:52Z</dcterms:modified>
</cp:coreProperties>
</file>