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xml" ContentType="application/vnd.openxmlformats-officedocument.presentationml.tags+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8"/>
  </p:notesMasterIdLst>
  <p:sldIdLst>
    <p:sldId id="293" r:id="rId2"/>
    <p:sldId id="302" r:id="rId3"/>
    <p:sldId id="295" r:id="rId4"/>
    <p:sldId id="300" r:id="rId5"/>
    <p:sldId id="294" r:id="rId6"/>
    <p:sldId id="296" r:id="rId7"/>
    <p:sldId id="298" r:id="rId8"/>
    <p:sldId id="270" r:id="rId9"/>
    <p:sldId id="297" r:id="rId10"/>
    <p:sldId id="260" r:id="rId11"/>
    <p:sldId id="273" r:id="rId12"/>
    <p:sldId id="259" r:id="rId13"/>
    <p:sldId id="261" r:id="rId14"/>
    <p:sldId id="299" r:id="rId15"/>
    <p:sldId id="263" r:id="rId16"/>
    <p:sldId id="264" r:id="rId17"/>
    <p:sldId id="265" r:id="rId18"/>
    <p:sldId id="266" r:id="rId19"/>
    <p:sldId id="267" r:id="rId20"/>
    <p:sldId id="301" r:id="rId21"/>
    <p:sldId id="274" r:id="rId22"/>
    <p:sldId id="275" r:id="rId23"/>
    <p:sldId id="271" r:id="rId24"/>
    <p:sldId id="272" r:id="rId25"/>
    <p:sldId id="257" r:id="rId26"/>
    <p:sldId id="258" r:id="rId27"/>
    <p:sldId id="268" r:id="rId28"/>
    <p:sldId id="303" r:id="rId29"/>
    <p:sldId id="276" r:id="rId30"/>
    <p:sldId id="304"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9" autoAdjust="0"/>
    <p:restoredTop sz="94660"/>
  </p:normalViewPr>
  <p:slideViewPr>
    <p:cSldViewPr snapToGrid="0">
      <p:cViewPr>
        <p:scale>
          <a:sx n="86" d="100"/>
          <a:sy n="86" d="100"/>
        </p:scale>
        <p:origin x="4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862F6B-D77C-4141-93D7-B026ED61B87D}"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en-US"/>
        </a:p>
      </dgm:t>
    </dgm:pt>
    <dgm:pt modelId="{978D17C2-2808-4212-A1F9-41401D500C7D}">
      <dgm:prSet phldrT="[Text]"/>
      <dgm:spPr>
        <a:solidFill>
          <a:schemeClr val="tx2">
            <a:lumMod val="75000"/>
          </a:schemeClr>
        </a:solidFill>
      </dgm:spPr>
      <dgm:t>
        <a:bodyPr/>
        <a:lstStyle/>
        <a:p>
          <a:r>
            <a:rPr lang="en-US" dirty="0"/>
            <a:t>Donor Estate</a:t>
          </a:r>
        </a:p>
      </dgm:t>
    </dgm:pt>
    <dgm:pt modelId="{775A0F37-F820-4A3F-BEE7-C17225336866}" type="parTrans" cxnId="{318D04D5-BFF6-4EC4-996B-7567CB38B8CF}">
      <dgm:prSet/>
      <dgm:spPr/>
      <dgm:t>
        <a:bodyPr/>
        <a:lstStyle/>
        <a:p>
          <a:endParaRPr lang="en-US"/>
        </a:p>
      </dgm:t>
    </dgm:pt>
    <dgm:pt modelId="{1575D129-20E5-47FF-87F1-882E723A2037}" type="sibTrans" cxnId="{318D04D5-BFF6-4EC4-996B-7567CB38B8CF}">
      <dgm:prSet/>
      <dgm:spPr>
        <a:solidFill>
          <a:schemeClr val="bg1"/>
        </a:solidFill>
      </dgm:spPr>
      <dgm:t>
        <a:bodyPr/>
        <a:lstStyle/>
        <a:p>
          <a:endParaRPr lang="en-US"/>
        </a:p>
      </dgm:t>
    </dgm:pt>
    <dgm:pt modelId="{6C851C81-7703-4B8A-8E43-E5CB60298794}">
      <dgm:prSet phldrT="[Text]"/>
      <dgm:spPr>
        <a:solidFill>
          <a:schemeClr val="accent1">
            <a:lumMod val="75000"/>
          </a:schemeClr>
        </a:solidFill>
      </dgm:spPr>
      <dgm:t>
        <a:bodyPr/>
        <a:lstStyle/>
        <a:p>
          <a:r>
            <a:rPr lang="en-US" dirty="0"/>
            <a:t>Heirs</a:t>
          </a:r>
        </a:p>
      </dgm:t>
    </dgm:pt>
    <dgm:pt modelId="{B973D08F-5EF8-41DE-9A34-64C8BA84D034}" type="parTrans" cxnId="{A235595A-545E-40F4-87B5-4510E964E5F1}">
      <dgm:prSet/>
      <dgm:spPr/>
      <dgm:t>
        <a:bodyPr/>
        <a:lstStyle/>
        <a:p>
          <a:endParaRPr lang="en-US"/>
        </a:p>
      </dgm:t>
    </dgm:pt>
    <dgm:pt modelId="{FDF710B1-37DA-4257-9835-47177C2B7FA3}" type="sibTrans" cxnId="{A235595A-545E-40F4-87B5-4510E964E5F1}">
      <dgm:prSet/>
      <dgm:spPr>
        <a:solidFill>
          <a:schemeClr val="bg1"/>
        </a:solidFill>
      </dgm:spPr>
      <dgm:t>
        <a:bodyPr/>
        <a:lstStyle/>
        <a:p>
          <a:endParaRPr lang="en-US"/>
        </a:p>
      </dgm:t>
    </dgm:pt>
    <dgm:pt modelId="{492A1F9F-8F58-4643-940E-5443BE6A8F36}">
      <dgm:prSet phldrT="[Text]"/>
      <dgm:spPr>
        <a:solidFill>
          <a:srgbClr val="7030A0"/>
        </a:solidFill>
      </dgm:spPr>
      <dgm:t>
        <a:bodyPr/>
        <a:lstStyle/>
        <a:p>
          <a:r>
            <a:rPr lang="en-US" dirty="0"/>
            <a:t>KSU Charitable Trust</a:t>
          </a:r>
        </a:p>
      </dgm:t>
    </dgm:pt>
    <dgm:pt modelId="{8131DF51-9B05-4E24-A150-818A2B747098}" type="parTrans" cxnId="{6DFE6F21-92B8-4FCC-B60E-94DBF6AA0C42}">
      <dgm:prSet/>
      <dgm:spPr/>
      <dgm:t>
        <a:bodyPr/>
        <a:lstStyle/>
        <a:p>
          <a:endParaRPr lang="en-US"/>
        </a:p>
      </dgm:t>
    </dgm:pt>
    <dgm:pt modelId="{AAC1ED45-E0DC-4733-9E97-59DAC3505319}" type="sibTrans" cxnId="{6DFE6F21-92B8-4FCC-B60E-94DBF6AA0C42}">
      <dgm:prSet/>
      <dgm:spPr/>
      <dgm:t>
        <a:bodyPr/>
        <a:lstStyle/>
        <a:p>
          <a:endParaRPr lang="en-US"/>
        </a:p>
      </dgm:t>
    </dgm:pt>
    <dgm:pt modelId="{FB1209BE-BEC5-45DC-8AEA-90B4A6F6E0B3}" type="pres">
      <dgm:prSet presAssocID="{B7862F6B-D77C-4141-93D7-B026ED61B87D}" presName="diagram" presStyleCnt="0">
        <dgm:presLayoutVars>
          <dgm:dir/>
          <dgm:resizeHandles val="exact"/>
        </dgm:presLayoutVars>
      </dgm:prSet>
      <dgm:spPr/>
    </dgm:pt>
    <dgm:pt modelId="{AB095B76-7129-4037-941B-36480617519A}" type="pres">
      <dgm:prSet presAssocID="{978D17C2-2808-4212-A1F9-41401D500C7D}" presName="node" presStyleLbl="node1" presStyleIdx="0" presStyleCnt="3" custScaleX="34583" custScaleY="33714" custLinFactNeighborX="-12930" custLinFactNeighborY="44005">
        <dgm:presLayoutVars>
          <dgm:bulletEnabled val="1"/>
        </dgm:presLayoutVars>
      </dgm:prSet>
      <dgm:spPr/>
    </dgm:pt>
    <dgm:pt modelId="{5D11C458-C000-4749-9D13-D073ACC9A3B8}" type="pres">
      <dgm:prSet presAssocID="{1575D129-20E5-47FF-87F1-882E723A2037}" presName="sibTrans" presStyleLbl="sibTrans2D1" presStyleIdx="0" presStyleCnt="2"/>
      <dgm:spPr/>
    </dgm:pt>
    <dgm:pt modelId="{778A8449-1FEF-4D05-9C07-5FBAE700639F}" type="pres">
      <dgm:prSet presAssocID="{1575D129-20E5-47FF-87F1-882E723A2037}" presName="connectorText" presStyleLbl="sibTrans2D1" presStyleIdx="0" presStyleCnt="2"/>
      <dgm:spPr/>
    </dgm:pt>
    <dgm:pt modelId="{19586AF5-5BED-4D26-AA2C-2A2B3BA623D5}" type="pres">
      <dgm:prSet presAssocID="{6C851C81-7703-4B8A-8E43-E5CB60298794}" presName="node" presStyleLbl="node1" presStyleIdx="1" presStyleCnt="3" custScaleX="34583" custScaleY="33714" custLinFactNeighborX="-32189" custLinFactNeighborY="14770">
        <dgm:presLayoutVars>
          <dgm:bulletEnabled val="1"/>
        </dgm:presLayoutVars>
      </dgm:prSet>
      <dgm:spPr/>
    </dgm:pt>
    <dgm:pt modelId="{FACF232F-50C5-43D9-B0BA-B98F38DEFEEF}" type="pres">
      <dgm:prSet presAssocID="{FDF710B1-37DA-4257-9835-47177C2B7FA3}" presName="sibTrans" presStyleLbl="sibTrans2D1" presStyleIdx="1" presStyleCnt="2"/>
      <dgm:spPr/>
    </dgm:pt>
    <dgm:pt modelId="{92159803-961D-412E-8CD5-5EB2A2B5295D}" type="pres">
      <dgm:prSet presAssocID="{FDF710B1-37DA-4257-9835-47177C2B7FA3}" presName="connectorText" presStyleLbl="sibTrans2D1" presStyleIdx="1" presStyleCnt="2"/>
      <dgm:spPr/>
    </dgm:pt>
    <dgm:pt modelId="{084599FA-1664-423D-BCFF-F6FC98C2B516}" type="pres">
      <dgm:prSet presAssocID="{492A1F9F-8F58-4643-940E-5443BE6A8F36}" presName="node" presStyleLbl="node1" presStyleIdx="2" presStyleCnt="3" custScaleX="34583" custScaleY="33714" custLinFactNeighborX="-27712" custLinFactNeighborY="-24300">
        <dgm:presLayoutVars>
          <dgm:bulletEnabled val="1"/>
        </dgm:presLayoutVars>
      </dgm:prSet>
      <dgm:spPr/>
    </dgm:pt>
  </dgm:ptLst>
  <dgm:cxnLst>
    <dgm:cxn modelId="{B856110A-E529-4472-A35C-0688828EA203}" type="presOf" srcId="{FDF710B1-37DA-4257-9835-47177C2B7FA3}" destId="{FACF232F-50C5-43D9-B0BA-B98F38DEFEEF}" srcOrd="0" destOrd="0" presId="urn:microsoft.com/office/officeart/2005/8/layout/process5"/>
    <dgm:cxn modelId="{6DFE6F21-92B8-4FCC-B60E-94DBF6AA0C42}" srcId="{B7862F6B-D77C-4141-93D7-B026ED61B87D}" destId="{492A1F9F-8F58-4643-940E-5443BE6A8F36}" srcOrd="2" destOrd="0" parTransId="{8131DF51-9B05-4E24-A150-818A2B747098}" sibTransId="{AAC1ED45-E0DC-4733-9E97-59DAC3505319}"/>
    <dgm:cxn modelId="{A235595A-545E-40F4-87B5-4510E964E5F1}" srcId="{B7862F6B-D77C-4141-93D7-B026ED61B87D}" destId="{6C851C81-7703-4B8A-8E43-E5CB60298794}" srcOrd="1" destOrd="0" parTransId="{B973D08F-5EF8-41DE-9A34-64C8BA84D034}" sibTransId="{FDF710B1-37DA-4257-9835-47177C2B7FA3}"/>
    <dgm:cxn modelId="{1F016F82-297B-4E41-B943-45413035B702}" type="presOf" srcId="{978D17C2-2808-4212-A1F9-41401D500C7D}" destId="{AB095B76-7129-4037-941B-36480617519A}" srcOrd="0" destOrd="0" presId="urn:microsoft.com/office/officeart/2005/8/layout/process5"/>
    <dgm:cxn modelId="{10F10788-2A9E-4D8F-B2FD-3C71480E62BB}" type="presOf" srcId="{6C851C81-7703-4B8A-8E43-E5CB60298794}" destId="{19586AF5-5BED-4D26-AA2C-2A2B3BA623D5}" srcOrd="0" destOrd="0" presId="urn:microsoft.com/office/officeart/2005/8/layout/process5"/>
    <dgm:cxn modelId="{2FF210A8-2F28-4A2F-8313-296FAF596967}" type="presOf" srcId="{1575D129-20E5-47FF-87F1-882E723A2037}" destId="{5D11C458-C000-4749-9D13-D073ACC9A3B8}" srcOrd="0" destOrd="0" presId="urn:microsoft.com/office/officeart/2005/8/layout/process5"/>
    <dgm:cxn modelId="{1CC8B7CA-8006-4DAB-96C6-DD68284D3CFD}" type="presOf" srcId="{1575D129-20E5-47FF-87F1-882E723A2037}" destId="{778A8449-1FEF-4D05-9C07-5FBAE700639F}" srcOrd="1" destOrd="0" presId="urn:microsoft.com/office/officeart/2005/8/layout/process5"/>
    <dgm:cxn modelId="{1D0F66D4-4674-427B-8EF8-F0C293134C34}" type="presOf" srcId="{FDF710B1-37DA-4257-9835-47177C2B7FA3}" destId="{92159803-961D-412E-8CD5-5EB2A2B5295D}" srcOrd="1" destOrd="0" presId="urn:microsoft.com/office/officeart/2005/8/layout/process5"/>
    <dgm:cxn modelId="{318D04D5-BFF6-4EC4-996B-7567CB38B8CF}" srcId="{B7862F6B-D77C-4141-93D7-B026ED61B87D}" destId="{978D17C2-2808-4212-A1F9-41401D500C7D}" srcOrd="0" destOrd="0" parTransId="{775A0F37-F820-4A3F-BEE7-C17225336866}" sibTransId="{1575D129-20E5-47FF-87F1-882E723A2037}"/>
    <dgm:cxn modelId="{1ABB15E7-783F-471F-9F61-C3CF287647D1}" type="presOf" srcId="{492A1F9F-8F58-4643-940E-5443BE6A8F36}" destId="{084599FA-1664-423D-BCFF-F6FC98C2B516}" srcOrd="0" destOrd="0" presId="urn:microsoft.com/office/officeart/2005/8/layout/process5"/>
    <dgm:cxn modelId="{BA24CAEA-8555-4D7A-83D5-6B192243F2DC}" type="presOf" srcId="{B7862F6B-D77C-4141-93D7-B026ED61B87D}" destId="{FB1209BE-BEC5-45DC-8AEA-90B4A6F6E0B3}" srcOrd="0" destOrd="0" presId="urn:microsoft.com/office/officeart/2005/8/layout/process5"/>
    <dgm:cxn modelId="{1C10777B-E956-4A34-86CF-FC725A9EF99E}" type="presParOf" srcId="{FB1209BE-BEC5-45DC-8AEA-90B4A6F6E0B3}" destId="{AB095B76-7129-4037-941B-36480617519A}" srcOrd="0" destOrd="0" presId="urn:microsoft.com/office/officeart/2005/8/layout/process5"/>
    <dgm:cxn modelId="{1D49F53F-A2F1-4452-B7BD-CA3764CD9D31}" type="presParOf" srcId="{FB1209BE-BEC5-45DC-8AEA-90B4A6F6E0B3}" destId="{5D11C458-C000-4749-9D13-D073ACC9A3B8}" srcOrd="1" destOrd="0" presId="urn:microsoft.com/office/officeart/2005/8/layout/process5"/>
    <dgm:cxn modelId="{595F0609-4276-4C94-99A3-409D1FF95CBF}" type="presParOf" srcId="{5D11C458-C000-4749-9D13-D073ACC9A3B8}" destId="{778A8449-1FEF-4D05-9C07-5FBAE700639F}" srcOrd="0" destOrd="0" presId="urn:microsoft.com/office/officeart/2005/8/layout/process5"/>
    <dgm:cxn modelId="{2F084BD4-930A-42F8-AB4C-E433D69742C1}" type="presParOf" srcId="{FB1209BE-BEC5-45DC-8AEA-90B4A6F6E0B3}" destId="{19586AF5-5BED-4D26-AA2C-2A2B3BA623D5}" srcOrd="2" destOrd="0" presId="urn:microsoft.com/office/officeart/2005/8/layout/process5"/>
    <dgm:cxn modelId="{004D9D3B-5E3C-4932-A5BB-638068AE7B1D}" type="presParOf" srcId="{FB1209BE-BEC5-45DC-8AEA-90B4A6F6E0B3}" destId="{FACF232F-50C5-43D9-B0BA-B98F38DEFEEF}" srcOrd="3" destOrd="0" presId="urn:microsoft.com/office/officeart/2005/8/layout/process5"/>
    <dgm:cxn modelId="{2B2906C5-D54C-4000-8B8F-F44AFDA1F3D2}" type="presParOf" srcId="{FACF232F-50C5-43D9-B0BA-B98F38DEFEEF}" destId="{92159803-961D-412E-8CD5-5EB2A2B5295D}" srcOrd="0" destOrd="0" presId="urn:microsoft.com/office/officeart/2005/8/layout/process5"/>
    <dgm:cxn modelId="{4BA357B9-187A-4B94-A885-0EE7A39BBB72}" type="presParOf" srcId="{FB1209BE-BEC5-45DC-8AEA-90B4A6F6E0B3}" destId="{084599FA-1664-423D-BCFF-F6FC98C2B516}"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473BB0-D8C5-4E2A-BD6A-20F13F98BF58}"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en-US"/>
        </a:p>
      </dgm:t>
    </dgm:pt>
    <dgm:pt modelId="{35135483-A33C-47D7-8C6D-14794BB4537A}">
      <dgm:prSet phldrT="[Text]" custT="1"/>
      <dgm:spPr>
        <a:solidFill>
          <a:schemeClr val="tx2">
            <a:lumMod val="75000"/>
          </a:schemeClr>
        </a:solidFill>
      </dgm:spPr>
      <dgm:t>
        <a:bodyPr/>
        <a:lstStyle/>
        <a:p>
          <a:r>
            <a:rPr lang="en-US" sz="2400" dirty="0"/>
            <a:t>Donor</a:t>
          </a:r>
        </a:p>
      </dgm:t>
    </dgm:pt>
    <dgm:pt modelId="{2E3AD208-A64E-42D0-803F-E8EB0D9FA86E}" type="parTrans" cxnId="{A6EC2BBA-B5EE-4096-ADD2-DE3B41B1BEA4}">
      <dgm:prSet/>
      <dgm:spPr/>
      <dgm:t>
        <a:bodyPr/>
        <a:lstStyle/>
        <a:p>
          <a:endParaRPr lang="en-US"/>
        </a:p>
      </dgm:t>
    </dgm:pt>
    <dgm:pt modelId="{372120CF-9BAF-4870-854C-AB5C963AE0EB}" type="sibTrans" cxnId="{A6EC2BBA-B5EE-4096-ADD2-DE3B41B1BEA4}">
      <dgm:prSet/>
      <dgm:spPr>
        <a:solidFill>
          <a:schemeClr val="bg1"/>
        </a:solidFill>
      </dgm:spPr>
      <dgm:t>
        <a:bodyPr/>
        <a:lstStyle/>
        <a:p>
          <a:endParaRPr lang="en-US"/>
        </a:p>
      </dgm:t>
    </dgm:pt>
    <dgm:pt modelId="{FCFD88A6-628A-4E2C-9653-120DB2E7058E}">
      <dgm:prSet phldrT="[Text]" custT="1"/>
      <dgm:spPr>
        <a:solidFill>
          <a:schemeClr val="accent1">
            <a:lumMod val="75000"/>
          </a:schemeClr>
        </a:solidFill>
      </dgm:spPr>
      <dgm:t>
        <a:bodyPr/>
        <a:lstStyle/>
        <a:p>
          <a:r>
            <a:rPr lang="en-US" sz="1600" dirty="0"/>
            <a:t>KSU - College of Architecture Planning and Design</a:t>
          </a:r>
        </a:p>
      </dgm:t>
    </dgm:pt>
    <dgm:pt modelId="{CB026433-0107-4AEA-8449-7AC4A1EF8186}" type="parTrans" cxnId="{1C073223-251C-46ED-9EA3-A762B3220DD8}">
      <dgm:prSet/>
      <dgm:spPr/>
      <dgm:t>
        <a:bodyPr/>
        <a:lstStyle/>
        <a:p>
          <a:endParaRPr lang="en-US"/>
        </a:p>
      </dgm:t>
    </dgm:pt>
    <dgm:pt modelId="{8E426EB8-BD72-439E-B488-4D9715CA82E9}" type="sibTrans" cxnId="{1C073223-251C-46ED-9EA3-A762B3220DD8}">
      <dgm:prSet/>
      <dgm:spPr>
        <a:solidFill>
          <a:schemeClr val="bg1"/>
        </a:solidFill>
      </dgm:spPr>
      <dgm:t>
        <a:bodyPr/>
        <a:lstStyle/>
        <a:p>
          <a:endParaRPr lang="en-US"/>
        </a:p>
      </dgm:t>
    </dgm:pt>
    <dgm:pt modelId="{A6462B4E-6828-412A-AF1F-9882CE630671}" type="pres">
      <dgm:prSet presAssocID="{F4473BB0-D8C5-4E2A-BD6A-20F13F98BF58}" presName="diagram" presStyleCnt="0">
        <dgm:presLayoutVars>
          <dgm:dir/>
          <dgm:resizeHandles val="exact"/>
        </dgm:presLayoutVars>
      </dgm:prSet>
      <dgm:spPr/>
    </dgm:pt>
    <dgm:pt modelId="{CBCA57B5-70F3-4380-B7D5-E09C0D940FA5}" type="pres">
      <dgm:prSet presAssocID="{35135483-A33C-47D7-8C6D-14794BB4537A}" presName="node" presStyleLbl="node1" presStyleIdx="0" presStyleCnt="2" custScaleX="32297" custScaleY="23670" custLinFactNeighborX="10154" custLinFactNeighborY="-7264">
        <dgm:presLayoutVars>
          <dgm:bulletEnabled val="1"/>
        </dgm:presLayoutVars>
      </dgm:prSet>
      <dgm:spPr/>
    </dgm:pt>
    <dgm:pt modelId="{65F6015E-FCB3-436A-9747-2E034FDC355B}" type="pres">
      <dgm:prSet presAssocID="{372120CF-9BAF-4870-854C-AB5C963AE0EB}" presName="sibTrans" presStyleLbl="sibTrans2D1" presStyleIdx="0" presStyleCnt="1" custScaleX="31443" custScaleY="30728" custLinFactNeighborX="672" custLinFactNeighborY="-1933"/>
      <dgm:spPr/>
    </dgm:pt>
    <dgm:pt modelId="{32434010-BE13-4210-A10E-24710FA2CAA4}" type="pres">
      <dgm:prSet presAssocID="{372120CF-9BAF-4870-854C-AB5C963AE0EB}" presName="connectorText" presStyleLbl="sibTrans2D1" presStyleIdx="0" presStyleCnt="1"/>
      <dgm:spPr/>
    </dgm:pt>
    <dgm:pt modelId="{41F4BC27-C245-41BE-89F1-A749C8D93707}" type="pres">
      <dgm:prSet presAssocID="{FCFD88A6-628A-4E2C-9653-120DB2E7058E}" presName="node" presStyleLbl="node1" presStyleIdx="1" presStyleCnt="2" custScaleX="32297" custScaleY="23670" custLinFactNeighborX="-12384" custLinFactNeighborY="-7264">
        <dgm:presLayoutVars>
          <dgm:bulletEnabled val="1"/>
        </dgm:presLayoutVars>
      </dgm:prSet>
      <dgm:spPr/>
    </dgm:pt>
  </dgm:ptLst>
  <dgm:cxnLst>
    <dgm:cxn modelId="{16E9E506-9010-4FFB-90E8-346712D41BC5}" type="presOf" srcId="{372120CF-9BAF-4870-854C-AB5C963AE0EB}" destId="{65F6015E-FCB3-436A-9747-2E034FDC355B}" srcOrd="0" destOrd="0" presId="urn:microsoft.com/office/officeart/2005/8/layout/process5"/>
    <dgm:cxn modelId="{AD723E0E-46FB-40BD-B5D7-883EC307BE65}" type="presOf" srcId="{F4473BB0-D8C5-4E2A-BD6A-20F13F98BF58}" destId="{A6462B4E-6828-412A-AF1F-9882CE630671}" srcOrd="0" destOrd="0" presId="urn:microsoft.com/office/officeart/2005/8/layout/process5"/>
    <dgm:cxn modelId="{1C073223-251C-46ED-9EA3-A762B3220DD8}" srcId="{F4473BB0-D8C5-4E2A-BD6A-20F13F98BF58}" destId="{FCFD88A6-628A-4E2C-9653-120DB2E7058E}" srcOrd="1" destOrd="0" parTransId="{CB026433-0107-4AEA-8449-7AC4A1EF8186}" sibTransId="{8E426EB8-BD72-439E-B488-4D9715CA82E9}"/>
    <dgm:cxn modelId="{1705F23A-E468-4E76-A9C1-45B6764B153D}" type="presOf" srcId="{372120CF-9BAF-4870-854C-AB5C963AE0EB}" destId="{32434010-BE13-4210-A10E-24710FA2CAA4}" srcOrd="1" destOrd="0" presId="urn:microsoft.com/office/officeart/2005/8/layout/process5"/>
    <dgm:cxn modelId="{984BF15F-D179-42C3-B100-5DD19292856D}" type="presOf" srcId="{FCFD88A6-628A-4E2C-9653-120DB2E7058E}" destId="{41F4BC27-C245-41BE-89F1-A749C8D93707}" srcOrd="0" destOrd="0" presId="urn:microsoft.com/office/officeart/2005/8/layout/process5"/>
    <dgm:cxn modelId="{7F15A46F-48C5-49F9-81CE-5E5A6346E060}" type="presOf" srcId="{35135483-A33C-47D7-8C6D-14794BB4537A}" destId="{CBCA57B5-70F3-4380-B7D5-E09C0D940FA5}" srcOrd="0" destOrd="0" presId="urn:microsoft.com/office/officeart/2005/8/layout/process5"/>
    <dgm:cxn modelId="{A6EC2BBA-B5EE-4096-ADD2-DE3B41B1BEA4}" srcId="{F4473BB0-D8C5-4E2A-BD6A-20F13F98BF58}" destId="{35135483-A33C-47D7-8C6D-14794BB4537A}" srcOrd="0" destOrd="0" parTransId="{2E3AD208-A64E-42D0-803F-E8EB0D9FA86E}" sibTransId="{372120CF-9BAF-4870-854C-AB5C963AE0EB}"/>
    <dgm:cxn modelId="{CF69B7A6-D03A-4C2C-A852-C685831768A3}" type="presParOf" srcId="{A6462B4E-6828-412A-AF1F-9882CE630671}" destId="{CBCA57B5-70F3-4380-B7D5-E09C0D940FA5}" srcOrd="0" destOrd="0" presId="urn:microsoft.com/office/officeart/2005/8/layout/process5"/>
    <dgm:cxn modelId="{5D83F8FD-B983-459B-BE46-5A190A030AC9}" type="presParOf" srcId="{A6462B4E-6828-412A-AF1F-9882CE630671}" destId="{65F6015E-FCB3-436A-9747-2E034FDC355B}" srcOrd="1" destOrd="0" presId="urn:microsoft.com/office/officeart/2005/8/layout/process5"/>
    <dgm:cxn modelId="{1EB3686B-6527-4B7E-8D52-5C237E9C0A06}" type="presParOf" srcId="{65F6015E-FCB3-436A-9747-2E034FDC355B}" destId="{32434010-BE13-4210-A10E-24710FA2CAA4}" srcOrd="0" destOrd="0" presId="urn:microsoft.com/office/officeart/2005/8/layout/process5"/>
    <dgm:cxn modelId="{7DAEC5DF-87CF-4217-A3D6-ECF6F97256FC}" type="presParOf" srcId="{A6462B4E-6828-412A-AF1F-9882CE630671}" destId="{41F4BC27-C245-41BE-89F1-A749C8D93707}" srcOrd="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3B86C1-717A-4FD8-BE8D-2412BBF1610C}"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en-US"/>
        </a:p>
      </dgm:t>
    </dgm:pt>
    <dgm:pt modelId="{2CF7A2D3-2621-4F87-B0E2-411045EB2E32}">
      <dgm:prSet phldrT="[Text]"/>
      <dgm:spPr>
        <a:solidFill>
          <a:schemeClr val="tx2">
            <a:lumMod val="75000"/>
          </a:schemeClr>
        </a:solidFill>
      </dgm:spPr>
      <dgm:t>
        <a:bodyPr/>
        <a:lstStyle/>
        <a:p>
          <a:r>
            <a:rPr lang="en-US" dirty="0"/>
            <a:t>Donor</a:t>
          </a:r>
        </a:p>
      </dgm:t>
    </dgm:pt>
    <dgm:pt modelId="{6FD488AF-D3F2-48F5-A7FC-4C6E17724340}" type="parTrans" cxnId="{E41EEB3F-65F0-4C77-8275-31A1E26748AF}">
      <dgm:prSet/>
      <dgm:spPr/>
      <dgm:t>
        <a:bodyPr/>
        <a:lstStyle/>
        <a:p>
          <a:endParaRPr lang="en-US"/>
        </a:p>
      </dgm:t>
    </dgm:pt>
    <dgm:pt modelId="{748635D5-38C3-4486-A277-31AC9334A310}" type="sibTrans" cxnId="{E41EEB3F-65F0-4C77-8275-31A1E26748AF}">
      <dgm:prSet/>
      <dgm:spPr>
        <a:solidFill>
          <a:schemeClr val="accent1">
            <a:lumMod val="60000"/>
            <a:lumOff val="40000"/>
          </a:schemeClr>
        </a:solidFill>
      </dgm:spPr>
      <dgm:t>
        <a:bodyPr/>
        <a:lstStyle/>
        <a:p>
          <a:endParaRPr lang="en-US"/>
        </a:p>
      </dgm:t>
    </dgm:pt>
    <dgm:pt modelId="{DEBDADC4-AB7D-44EF-A431-88B869D4DA45}">
      <dgm:prSet phldrT="[Text]"/>
      <dgm:spPr>
        <a:solidFill>
          <a:schemeClr val="accent1">
            <a:lumMod val="75000"/>
          </a:schemeClr>
        </a:solidFill>
      </dgm:spPr>
      <dgm:t>
        <a:bodyPr/>
        <a:lstStyle/>
        <a:p>
          <a:r>
            <a:rPr lang="en-US" dirty="0"/>
            <a:t>Trust with house</a:t>
          </a:r>
        </a:p>
      </dgm:t>
    </dgm:pt>
    <dgm:pt modelId="{9CA0EAA0-D1E1-4CE0-84D4-22395069B547}" type="parTrans" cxnId="{D9732CFB-F22F-4CA9-913B-5210D0CE4428}">
      <dgm:prSet/>
      <dgm:spPr/>
      <dgm:t>
        <a:bodyPr/>
        <a:lstStyle/>
        <a:p>
          <a:endParaRPr lang="en-US"/>
        </a:p>
      </dgm:t>
    </dgm:pt>
    <dgm:pt modelId="{7F01E504-D4FC-48ED-A5C2-6E0168DBCDD6}" type="sibTrans" cxnId="{D9732CFB-F22F-4CA9-913B-5210D0CE4428}">
      <dgm:prSet/>
      <dgm:spPr>
        <a:solidFill>
          <a:schemeClr val="bg1"/>
        </a:solidFill>
        <a:ln>
          <a:solidFill>
            <a:schemeClr val="bg1"/>
          </a:solidFill>
        </a:ln>
      </dgm:spPr>
      <dgm:t>
        <a:bodyPr/>
        <a:lstStyle/>
        <a:p>
          <a:endParaRPr lang="en-US"/>
        </a:p>
      </dgm:t>
    </dgm:pt>
    <dgm:pt modelId="{C0E5E9DA-2733-4D30-AF98-FFAA3A6CD014}">
      <dgm:prSet phldrT="[Text]"/>
      <dgm:spPr>
        <a:solidFill>
          <a:srgbClr val="7030A0"/>
        </a:solidFill>
      </dgm:spPr>
      <dgm:t>
        <a:bodyPr/>
        <a:lstStyle/>
        <a:p>
          <a:r>
            <a:rPr lang="en-US" dirty="0"/>
            <a:t>Other Beneficiaries</a:t>
          </a:r>
        </a:p>
      </dgm:t>
    </dgm:pt>
    <dgm:pt modelId="{D38FA4EF-5022-4317-975E-4F82D14A9C6B}" type="parTrans" cxnId="{BB4EC599-836C-4846-A692-F9296DE7A62B}">
      <dgm:prSet/>
      <dgm:spPr/>
      <dgm:t>
        <a:bodyPr/>
        <a:lstStyle/>
        <a:p>
          <a:endParaRPr lang="en-US"/>
        </a:p>
      </dgm:t>
    </dgm:pt>
    <dgm:pt modelId="{0DC21937-87FA-4C45-BA88-B9A2626A378A}" type="sibTrans" cxnId="{BB4EC599-836C-4846-A692-F9296DE7A62B}">
      <dgm:prSet/>
      <dgm:spPr>
        <a:solidFill>
          <a:schemeClr val="bg1"/>
        </a:solidFill>
      </dgm:spPr>
      <dgm:t>
        <a:bodyPr/>
        <a:lstStyle/>
        <a:p>
          <a:endParaRPr lang="en-US"/>
        </a:p>
      </dgm:t>
    </dgm:pt>
    <dgm:pt modelId="{4D1A65D4-EDD8-43FA-92A1-4D77C7526B5C}">
      <dgm:prSet phldrT="[Text]"/>
      <dgm:spPr>
        <a:solidFill>
          <a:srgbClr val="7030A0"/>
        </a:solidFill>
      </dgm:spPr>
      <dgm:t>
        <a:bodyPr/>
        <a:lstStyle/>
        <a:p>
          <a:r>
            <a:rPr lang="en-US" dirty="0"/>
            <a:t>KSU – College or Architecture Planning and Design</a:t>
          </a:r>
        </a:p>
      </dgm:t>
    </dgm:pt>
    <dgm:pt modelId="{439169F8-5CBB-466F-9529-7890623E1EBB}" type="parTrans" cxnId="{546AA816-06F4-4930-8DBF-137A8CA2B04D}">
      <dgm:prSet/>
      <dgm:spPr/>
      <dgm:t>
        <a:bodyPr/>
        <a:lstStyle/>
        <a:p>
          <a:endParaRPr lang="en-US"/>
        </a:p>
      </dgm:t>
    </dgm:pt>
    <dgm:pt modelId="{3C2E0ECF-4AD0-4B9B-B03F-9745B80B6951}" type="sibTrans" cxnId="{546AA816-06F4-4930-8DBF-137A8CA2B04D}">
      <dgm:prSet/>
      <dgm:spPr/>
      <dgm:t>
        <a:bodyPr/>
        <a:lstStyle/>
        <a:p>
          <a:endParaRPr lang="en-US"/>
        </a:p>
      </dgm:t>
    </dgm:pt>
    <dgm:pt modelId="{9095BDE4-0A72-4D94-BBF7-2B418FEDCAE7}" type="pres">
      <dgm:prSet presAssocID="{743B86C1-717A-4FD8-BE8D-2412BBF1610C}" presName="diagram" presStyleCnt="0">
        <dgm:presLayoutVars>
          <dgm:dir/>
          <dgm:resizeHandles val="exact"/>
        </dgm:presLayoutVars>
      </dgm:prSet>
      <dgm:spPr/>
    </dgm:pt>
    <dgm:pt modelId="{6DFF8C78-31A0-4D2D-B27D-024EC74A29C8}" type="pres">
      <dgm:prSet presAssocID="{2CF7A2D3-2621-4F87-B0E2-411045EB2E32}" presName="node" presStyleLbl="node1" presStyleIdx="0" presStyleCnt="4" custScaleX="37534" custScaleY="38476" custLinFactNeighborX="-19998" custLinFactNeighborY="48343">
        <dgm:presLayoutVars>
          <dgm:bulletEnabled val="1"/>
        </dgm:presLayoutVars>
      </dgm:prSet>
      <dgm:spPr/>
    </dgm:pt>
    <dgm:pt modelId="{D61771AB-F0E2-4FD7-B4B7-2D5A7B4E7F9C}" type="pres">
      <dgm:prSet presAssocID="{748635D5-38C3-4486-A277-31AC9334A310}" presName="sibTrans" presStyleLbl="sibTrans2D1" presStyleIdx="0" presStyleCnt="3" custScaleX="135158" custScaleY="35320" custLinFactNeighborX="13417" custLinFactNeighborY="-203"/>
      <dgm:spPr/>
    </dgm:pt>
    <dgm:pt modelId="{166A64D5-95B5-4F3E-9EB4-337CAD3A68BF}" type="pres">
      <dgm:prSet presAssocID="{748635D5-38C3-4486-A277-31AC9334A310}" presName="connectorText" presStyleLbl="sibTrans2D1" presStyleIdx="0" presStyleCnt="3"/>
      <dgm:spPr/>
    </dgm:pt>
    <dgm:pt modelId="{3EF0DF40-D522-4A35-B8C4-8DBDC9888258}" type="pres">
      <dgm:prSet presAssocID="{DEBDADC4-AB7D-44EF-A431-88B869D4DA45}" presName="node" presStyleLbl="node1" presStyleIdx="1" presStyleCnt="4" custScaleX="37534" custScaleY="38476" custLinFactNeighborX="-40958" custLinFactNeighborY="48343">
        <dgm:presLayoutVars>
          <dgm:bulletEnabled val="1"/>
        </dgm:presLayoutVars>
      </dgm:prSet>
      <dgm:spPr/>
    </dgm:pt>
    <dgm:pt modelId="{F94F8368-9280-4F01-B45A-9D2A203D07C5}" type="pres">
      <dgm:prSet presAssocID="{7F01E504-D4FC-48ED-A5C2-6E0168DBCDD6}" presName="sibTrans" presStyleLbl="sibTrans2D1" presStyleIdx="1" presStyleCnt="3"/>
      <dgm:spPr/>
    </dgm:pt>
    <dgm:pt modelId="{B61C7BBF-B36C-487C-94CD-C25D9AC4F682}" type="pres">
      <dgm:prSet presAssocID="{7F01E504-D4FC-48ED-A5C2-6E0168DBCDD6}" presName="connectorText" presStyleLbl="sibTrans2D1" presStyleIdx="1" presStyleCnt="3"/>
      <dgm:spPr/>
    </dgm:pt>
    <dgm:pt modelId="{2E4B8ADD-2DD1-4CE6-A491-2B9DA6DC5B54}" type="pres">
      <dgm:prSet presAssocID="{C0E5E9DA-2733-4D30-AF98-FFAA3A6CD014}" presName="node" presStyleLbl="node1" presStyleIdx="2" presStyleCnt="4" custScaleX="37534" custScaleY="38476" custLinFactNeighborX="16276" custLinFactNeighborY="-91020">
        <dgm:presLayoutVars>
          <dgm:bulletEnabled val="1"/>
        </dgm:presLayoutVars>
      </dgm:prSet>
      <dgm:spPr/>
    </dgm:pt>
    <dgm:pt modelId="{7FEC062A-86F1-43FD-8B6D-4F884F5D408F}" type="pres">
      <dgm:prSet presAssocID="{0DC21937-87FA-4C45-BA88-B9A2626A378A}" presName="sibTrans" presStyleLbl="sibTrans2D1" presStyleIdx="2" presStyleCnt="3" custLinFactX="10615" custLinFactNeighborX="100000" custLinFactNeighborY="28030"/>
      <dgm:spPr/>
    </dgm:pt>
    <dgm:pt modelId="{69FC7A75-B2C8-494D-8896-A2585F7FB0B7}" type="pres">
      <dgm:prSet presAssocID="{0DC21937-87FA-4C45-BA88-B9A2626A378A}" presName="connectorText" presStyleLbl="sibTrans2D1" presStyleIdx="2" presStyleCnt="3"/>
      <dgm:spPr/>
    </dgm:pt>
    <dgm:pt modelId="{71746E03-527C-48A9-8286-CEECA0775DCF}" type="pres">
      <dgm:prSet presAssocID="{4D1A65D4-EDD8-43FA-92A1-4D77C7526B5C}" presName="node" presStyleLbl="node1" presStyleIdx="3" presStyleCnt="4" custScaleX="37534" custScaleY="38476" custLinFactNeighborX="93810" custLinFactNeighborY="-31205">
        <dgm:presLayoutVars>
          <dgm:bulletEnabled val="1"/>
        </dgm:presLayoutVars>
      </dgm:prSet>
      <dgm:spPr/>
    </dgm:pt>
  </dgm:ptLst>
  <dgm:cxnLst>
    <dgm:cxn modelId="{546AA816-06F4-4930-8DBF-137A8CA2B04D}" srcId="{743B86C1-717A-4FD8-BE8D-2412BBF1610C}" destId="{4D1A65D4-EDD8-43FA-92A1-4D77C7526B5C}" srcOrd="3" destOrd="0" parTransId="{439169F8-5CBB-466F-9529-7890623E1EBB}" sibTransId="{3C2E0ECF-4AD0-4B9B-B03F-9745B80B6951}"/>
    <dgm:cxn modelId="{E180FA2D-1D99-4582-A134-9E75EE5643C2}" type="presOf" srcId="{748635D5-38C3-4486-A277-31AC9334A310}" destId="{166A64D5-95B5-4F3E-9EB4-337CAD3A68BF}" srcOrd="1" destOrd="0" presId="urn:microsoft.com/office/officeart/2005/8/layout/process5"/>
    <dgm:cxn modelId="{A1F30D35-8DB0-43C0-AE02-E72770D54D0C}" type="presOf" srcId="{2CF7A2D3-2621-4F87-B0E2-411045EB2E32}" destId="{6DFF8C78-31A0-4D2D-B27D-024EC74A29C8}" srcOrd="0" destOrd="0" presId="urn:microsoft.com/office/officeart/2005/8/layout/process5"/>
    <dgm:cxn modelId="{E41EEB3F-65F0-4C77-8275-31A1E26748AF}" srcId="{743B86C1-717A-4FD8-BE8D-2412BBF1610C}" destId="{2CF7A2D3-2621-4F87-B0E2-411045EB2E32}" srcOrd="0" destOrd="0" parTransId="{6FD488AF-D3F2-48F5-A7FC-4C6E17724340}" sibTransId="{748635D5-38C3-4486-A277-31AC9334A310}"/>
    <dgm:cxn modelId="{8F93DA67-A876-4EC2-A84D-F6BE0222622A}" type="presOf" srcId="{7F01E504-D4FC-48ED-A5C2-6E0168DBCDD6}" destId="{F94F8368-9280-4F01-B45A-9D2A203D07C5}" srcOrd="0" destOrd="0" presId="urn:microsoft.com/office/officeart/2005/8/layout/process5"/>
    <dgm:cxn modelId="{065E664A-2093-44F9-AB4A-08E9F182DD7F}" type="presOf" srcId="{743B86C1-717A-4FD8-BE8D-2412BBF1610C}" destId="{9095BDE4-0A72-4D94-BBF7-2B418FEDCAE7}" srcOrd="0" destOrd="0" presId="urn:microsoft.com/office/officeart/2005/8/layout/process5"/>
    <dgm:cxn modelId="{132DFF50-312F-4EF9-B9A3-C47BF43E4BE3}" type="presOf" srcId="{0DC21937-87FA-4C45-BA88-B9A2626A378A}" destId="{7FEC062A-86F1-43FD-8B6D-4F884F5D408F}" srcOrd="0" destOrd="0" presId="urn:microsoft.com/office/officeart/2005/8/layout/process5"/>
    <dgm:cxn modelId="{59388D51-F0F2-4B8C-A8C0-0FA925B6DFFF}" type="presOf" srcId="{0DC21937-87FA-4C45-BA88-B9A2626A378A}" destId="{69FC7A75-B2C8-494D-8896-A2585F7FB0B7}" srcOrd="1" destOrd="0" presId="urn:microsoft.com/office/officeart/2005/8/layout/process5"/>
    <dgm:cxn modelId="{E063357D-D417-44A5-9B00-857371B902DD}" type="presOf" srcId="{7F01E504-D4FC-48ED-A5C2-6E0168DBCDD6}" destId="{B61C7BBF-B36C-487C-94CD-C25D9AC4F682}" srcOrd="1" destOrd="0" presId="urn:microsoft.com/office/officeart/2005/8/layout/process5"/>
    <dgm:cxn modelId="{FAF77694-590D-4DC5-A1F4-29A396CBADCD}" type="presOf" srcId="{DEBDADC4-AB7D-44EF-A431-88B869D4DA45}" destId="{3EF0DF40-D522-4A35-B8C4-8DBDC9888258}" srcOrd="0" destOrd="0" presId="urn:microsoft.com/office/officeart/2005/8/layout/process5"/>
    <dgm:cxn modelId="{BB4EC599-836C-4846-A692-F9296DE7A62B}" srcId="{743B86C1-717A-4FD8-BE8D-2412BBF1610C}" destId="{C0E5E9DA-2733-4D30-AF98-FFAA3A6CD014}" srcOrd="2" destOrd="0" parTransId="{D38FA4EF-5022-4317-975E-4F82D14A9C6B}" sibTransId="{0DC21937-87FA-4C45-BA88-B9A2626A378A}"/>
    <dgm:cxn modelId="{394527D1-DD72-4359-BCF8-AEA5BFF2E4D7}" type="presOf" srcId="{4D1A65D4-EDD8-43FA-92A1-4D77C7526B5C}" destId="{71746E03-527C-48A9-8286-CEECA0775DCF}" srcOrd="0" destOrd="0" presId="urn:microsoft.com/office/officeart/2005/8/layout/process5"/>
    <dgm:cxn modelId="{D9732CFB-F22F-4CA9-913B-5210D0CE4428}" srcId="{743B86C1-717A-4FD8-BE8D-2412BBF1610C}" destId="{DEBDADC4-AB7D-44EF-A431-88B869D4DA45}" srcOrd="1" destOrd="0" parTransId="{9CA0EAA0-D1E1-4CE0-84D4-22395069B547}" sibTransId="{7F01E504-D4FC-48ED-A5C2-6E0168DBCDD6}"/>
    <dgm:cxn modelId="{4934F1FC-D313-41F7-B1EB-2F3A1C6FDBF6}" type="presOf" srcId="{748635D5-38C3-4486-A277-31AC9334A310}" destId="{D61771AB-F0E2-4FD7-B4B7-2D5A7B4E7F9C}" srcOrd="0" destOrd="0" presId="urn:microsoft.com/office/officeart/2005/8/layout/process5"/>
    <dgm:cxn modelId="{CDB5AAFF-0288-4FD3-9756-9DEDBBD57EFC}" type="presOf" srcId="{C0E5E9DA-2733-4D30-AF98-FFAA3A6CD014}" destId="{2E4B8ADD-2DD1-4CE6-A491-2B9DA6DC5B54}" srcOrd="0" destOrd="0" presId="urn:microsoft.com/office/officeart/2005/8/layout/process5"/>
    <dgm:cxn modelId="{CDA04492-78FE-4266-ABDE-498550CF1DE5}" type="presParOf" srcId="{9095BDE4-0A72-4D94-BBF7-2B418FEDCAE7}" destId="{6DFF8C78-31A0-4D2D-B27D-024EC74A29C8}" srcOrd="0" destOrd="0" presId="urn:microsoft.com/office/officeart/2005/8/layout/process5"/>
    <dgm:cxn modelId="{0AE5C938-78CF-4D08-9EC9-1AE0AFC657AC}" type="presParOf" srcId="{9095BDE4-0A72-4D94-BBF7-2B418FEDCAE7}" destId="{D61771AB-F0E2-4FD7-B4B7-2D5A7B4E7F9C}" srcOrd="1" destOrd="0" presId="urn:microsoft.com/office/officeart/2005/8/layout/process5"/>
    <dgm:cxn modelId="{59E7F88F-36A2-4E7B-BDA0-EABB12BBD237}" type="presParOf" srcId="{D61771AB-F0E2-4FD7-B4B7-2D5A7B4E7F9C}" destId="{166A64D5-95B5-4F3E-9EB4-337CAD3A68BF}" srcOrd="0" destOrd="0" presId="urn:microsoft.com/office/officeart/2005/8/layout/process5"/>
    <dgm:cxn modelId="{13841573-F84F-4EEA-94C5-3D0446E197C2}" type="presParOf" srcId="{9095BDE4-0A72-4D94-BBF7-2B418FEDCAE7}" destId="{3EF0DF40-D522-4A35-B8C4-8DBDC9888258}" srcOrd="2" destOrd="0" presId="urn:microsoft.com/office/officeart/2005/8/layout/process5"/>
    <dgm:cxn modelId="{C63AD337-2918-425A-BA78-101DB7D35C29}" type="presParOf" srcId="{9095BDE4-0A72-4D94-BBF7-2B418FEDCAE7}" destId="{F94F8368-9280-4F01-B45A-9D2A203D07C5}" srcOrd="3" destOrd="0" presId="urn:microsoft.com/office/officeart/2005/8/layout/process5"/>
    <dgm:cxn modelId="{81761377-9605-45DE-A78B-F8B6D31AC09C}" type="presParOf" srcId="{F94F8368-9280-4F01-B45A-9D2A203D07C5}" destId="{B61C7BBF-B36C-487C-94CD-C25D9AC4F682}" srcOrd="0" destOrd="0" presId="urn:microsoft.com/office/officeart/2005/8/layout/process5"/>
    <dgm:cxn modelId="{998AEC33-05F7-4931-836C-F6FDBF80C953}" type="presParOf" srcId="{9095BDE4-0A72-4D94-BBF7-2B418FEDCAE7}" destId="{2E4B8ADD-2DD1-4CE6-A491-2B9DA6DC5B54}" srcOrd="4" destOrd="0" presId="urn:microsoft.com/office/officeart/2005/8/layout/process5"/>
    <dgm:cxn modelId="{CFDE30C5-517B-4708-847B-9A8DC2FA8FF7}" type="presParOf" srcId="{9095BDE4-0A72-4D94-BBF7-2B418FEDCAE7}" destId="{7FEC062A-86F1-43FD-8B6D-4F884F5D408F}" srcOrd="5" destOrd="0" presId="urn:microsoft.com/office/officeart/2005/8/layout/process5"/>
    <dgm:cxn modelId="{44767F9A-2116-40BD-8ADC-A698E181A2B7}" type="presParOf" srcId="{7FEC062A-86F1-43FD-8B6D-4F884F5D408F}" destId="{69FC7A75-B2C8-494D-8896-A2585F7FB0B7}" srcOrd="0" destOrd="0" presId="urn:microsoft.com/office/officeart/2005/8/layout/process5"/>
    <dgm:cxn modelId="{0F1817FE-33AD-4175-9B03-41315B757E49}" type="presParOf" srcId="{9095BDE4-0A72-4D94-BBF7-2B418FEDCAE7}" destId="{71746E03-527C-48A9-8286-CEECA0775DCF}"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91CFED-4F02-42F8-A0F1-CF946CBF9007}" type="doc">
      <dgm:prSet loTypeId="urn:microsoft.com/office/officeart/2005/8/layout/process1" loCatId="process" qsTypeId="urn:microsoft.com/office/officeart/2005/8/quickstyle/simple1" qsCatId="simple" csTypeId="urn:microsoft.com/office/officeart/2005/8/colors/accent4_3" csCatId="accent4" phldr="1"/>
      <dgm:spPr/>
    </dgm:pt>
    <dgm:pt modelId="{19AAE59B-553C-407B-A456-4841B2314BF8}">
      <dgm:prSet phldrT="[Text]"/>
      <dgm:spPr>
        <a:solidFill>
          <a:schemeClr val="tx2">
            <a:lumMod val="75000"/>
          </a:schemeClr>
        </a:solidFill>
      </dgm:spPr>
      <dgm:t>
        <a:bodyPr/>
        <a:lstStyle/>
        <a:p>
          <a:r>
            <a:rPr lang="en-US" dirty="0"/>
            <a:t>Life Insurance</a:t>
          </a:r>
        </a:p>
      </dgm:t>
    </dgm:pt>
    <dgm:pt modelId="{CAF729F4-1A4D-4AED-92F5-67AC92FA6003}" type="parTrans" cxnId="{7E8451FE-9982-446B-ACCC-112A4AFB32BA}">
      <dgm:prSet/>
      <dgm:spPr/>
      <dgm:t>
        <a:bodyPr/>
        <a:lstStyle/>
        <a:p>
          <a:endParaRPr lang="en-US"/>
        </a:p>
      </dgm:t>
    </dgm:pt>
    <dgm:pt modelId="{C834EA9F-FEED-4F47-8378-58EAF5867B28}" type="sibTrans" cxnId="{7E8451FE-9982-446B-ACCC-112A4AFB32BA}">
      <dgm:prSet/>
      <dgm:spPr>
        <a:solidFill>
          <a:schemeClr val="accent1">
            <a:lumMod val="60000"/>
            <a:lumOff val="40000"/>
          </a:schemeClr>
        </a:solidFill>
      </dgm:spPr>
      <dgm:t>
        <a:bodyPr/>
        <a:lstStyle/>
        <a:p>
          <a:endParaRPr lang="en-US"/>
        </a:p>
      </dgm:t>
    </dgm:pt>
    <dgm:pt modelId="{F37E6B0E-0638-43D6-8F6A-8C9C77470C3C}">
      <dgm:prSet phldrT="[Text]"/>
      <dgm:spPr>
        <a:solidFill>
          <a:schemeClr val="accent1">
            <a:lumMod val="75000"/>
          </a:schemeClr>
        </a:solidFill>
      </dgm:spPr>
      <dgm:t>
        <a:bodyPr/>
        <a:lstStyle/>
        <a:p>
          <a:r>
            <a:rPr lang="en-US" dirty="0"/>
            <a:t>KSU</a:t>
          </a:r>
        </a:p>
      </dgm:t>
    </dgm:pt>
    <dgm:pt modelId="{DE48DEF9-2054-48E8-B380-429F73D5095D}" type="parTrans" cxnId="{9706F87C-F64A-4095-A647-E23E54DA7B0F}">
      <dgm:prSet/>
      <dgm:spPr/>
      <dgm:t>
        <a:bodyPr/>
        <a:lstStyle/>
        <a:p>
          <a:endParaRPr lang="en-US"/>
        </a:p>
      </dgm:t>
    </dgm:pt>
    <dgm:pt modelId="{4E248002-3193-453E-B6A8-FF582D6DEDFA}" type="sibTrans" cxnId="{9706F87C-F64A-4095-A647-E23E54DA7B0F}">
      <dgm:prSet/>
      <dgm:spPr/>
      <dgm:t>
        <a:bodyPr/>
        <a:lstStyle/>
        <a:p>
          <a:endParaRPr lang="en-US"/>
        </a:p>
      </dgm:t>
    </dgm:pt>
    <dgm:pt modelId="{7AD044FA-F848-41A8-A492-CD3722C4B378}" type="pres">
      <dgm:prSet presAssocID="{AF91CFED-4F02-42F8-A0F1-CF946CBF9007}" presName="Name0" presStyleCnt="0">
        <dgm:presLayoutVars>
          <dgm:dir/>
          <dgm:resizeHandles val="exact"/>
        </dgm:presLayoutVars>
      </dgm:prSet>
      <dgm:spPr/>
    </dgm:pt>
    <dgm:pt modelId="{05024E56-09E2-4FEB-A993-DDD3FDF35BA8}" type="pres">
      <dgm:prSet presAssocID="{19AAE59B-553C-407B-A456-4841B2314BF8}" presName="node" presStyleLbl="node1" presStyleIdx="0" presStyleCnt="2" custScaleX="50401" custScaleY="55152" custLinFactNeighborX="15333" custLinFactNeighborY="-7448">
        <dgm:presLayoutVars>
          <dgm:bulletEnabled val="1"/>
        </dgm:presLayoutVars>
      </dgm:prSet>
      <dgm:spPr/>
    </dgm:pt>
    <dgm:pt modelId="{D4C22AC2-1379-456B-9845-C4C45E1F1743}" type="pres">
      <dgm:prSet presAssocID="{C834EA9F-FEED-4F47-8378-58EAF5867B28}" presName="sibTrans" presStyleLbl="sibTrans2D1" presStyleIdx="0" presStyleCnt="1" custScaleX="150984" custScaleY="35053" custLinFactNeighborX="-4556" custLinFactNeighborY="5491"/>
      <dgm:spPr/>
    </dgm:pt>
    <dgm:pt modelId="{365AA0C7-102D-4A5D-B3C1-17951CDEC9ED}" type="pres">
      <dgm:prSet presAssocID="{C834EA9F-FEED-4F47-8378-58EAF5867B28}" presName="connectorText" presStyleLbl="sibTrans2D1" presStyleIdx="0" presStyleCnt="1"/>
      <dgm:spPr/>
    </dgm:pt>
    <dgm:pt modelId="{EF9ECFEF-E2A2-4FB1-A409-288CD341F24D}" type="pres">
      <dgm:prSet presAssocID="{F37E6B0E-0638-43D6-8F6A-8C9C77470C3C}" presName="node" presStyleLbl="node1" presStyleIdx="1" presStyleCnt="2" custScaleX="50401" custScaleY="55152" custLinFactNeighborX="-9117" custLinFactNeighborY="-6251">
        <dgm:presLayoutVars>
          <dgm:bulletEnabled val="1"/>
        </dgm:presLayoutVars>
      </dgm:prSet>
      <dgm:spPr/>
    </dgm:pt>
  </dgm:ptLst>
  <dgm:cxnLst>
    <dgm:cxn modelId="{23728112-E72D-45DB-812C-EAF8452B5D45}" type="presOf" srcId="{19AAE59B-553C-407B-A456-4841B2314BF8}" destId="{05024E56-09E2-4FEB-A993-DDD3FDF35BA8}" srcOrd="0" destOrd="0" presId="urn:microsoft.com/office/officeart/2005/8/layout/process1"/>
    <dgm:cxn modelId="{F46C096C-3113-49E3-80F0-D1D3D4AE5CE4}" type="presOf" srcId="{AF91CFED-4F02-42F8-A0F1-CF946CBF9007}" destId="{7AD044FA-F848-41A8-A492-CD3722C4B378}" srcOrd="0" destOrd="0" presId="urn:microsoft.com/office/officeart/2005/8/layout/process1"/>
    <dgm:cxn modelId="{9706F87C-F64A-4095-A647-E23E54DA7B0F}" srcId="{AF91CFED-4F02-42F8-A0F1-CF946CBF9007}" destId="{F37E6B0E-0638-43D6-8F6A-8C9C77470C3C}" srcOrd="1" destOrd="0" parTransId="{DE48DEF9-2054-48E8-B380-429F73D5095D}" sibTransId="{4E248002-3193-453E-B6A8-FF582D6DEDFA}"/>
    <dgm:cxn modelId="{E2283CB1-AEB1-4FDC-932B-B7A15E57B2EC}" type="presOf" srcId="{F37E6B0E-0638-43D6-8F6A-8C9C77470C3C}" destId="{EF9ECFEF-E2A2-4FB1-A409-288CD341F24D}" srcOrd="0" destOrd="0" presId="urn:microsoft.com/office/officeart/2005/8/layout/process1"/>
    <dgm:cxn modelId="{8D5892B8-2DBB-44DA-85A3-86B77C3BCBC8}" type="presOf" srcId="{C834EA9F-FEED-4F47-8378-58EAF5867B28}" destId="{365AA0C7-102D-4A5D-B3C1-17951CDEC9ED}" srcOrd="1" destOrd="0" presId="urn:microsoft.com/office/officeart/2005/8/layout/process1"/>
    <dgm:cxn modelId="{B85312FB-5F50-4B37-8FB8-FF9AB54AE3A9}" type="presOf" srcId="{C834EA9F-FEED-4F47-8378-58EAF5867B28}" destId="{D4C22AC2-1379-456B-9845-C4C45E1F1743}" srcOrd="0" destOrd="0" presId="urn:microsoft.com/office/officeart/2005/8/layout/process1"/>
    <dgm:cxn modelId="{7E8451FE-9982-446B-ACCC-112A4AFB32BA}" srcId="{AF91CFED-4F02-42F8-A0F1-CF946CBF9007}" destId="{19AAE59B-553C-407B-A456-4841B2314BF8}" srcOrd="0" destOrd="0" parTransId="{CAF729F4-1A4D-4AED-92F5-67AC92FA6003}" sibTransId="{C834EA9F-FEED-4F47-8378-58EAF5867B28}"/>
    <dgm:cxn modelId="{2BED9E3E-91C9-4052-B738-7FA4719BC566}" type="presParOf" srcId="{7AD044FA-F848-41A8-A492-CD3722C4B378}" destId="{05024E56-09E2-4FEB-A993-DDD3FDF35BA8}" srcOrd="0" destOrd="0" presId="urn:microsoft.com/office/officeart/2005/8/layout/process1"/>
    <dgm:cxn modelId="{4C7DAC47-FC62-48A2-9E2D-1C90251393E5}" type="presParOf" srcId="{7AD044FA-F848-41A8-A492-CD3722C4B378}" destId="{D4C22AC2-1379-456B-9845-C4C45E1F1743}" srcOrd="1" destOrd="0" presId="urn:microsoft.com/office/officeart/2005/8/layout/process1"/>
    <dgm:cxn modelId="{FFD65233-F5A2-42D8-A122-4A149EFA01D5}" type="presParOf" srcId="{D4C22AC2-1379-456B-9845-C4C45E1F1743}" destId="{365AA0C7-102D-4A5D-B3C1-17951CDEC9ED}" srcOrd="0" destOrd="0" presId="urn:microsoft.com/office/officeart/2005/8/layout/process1"/>
    <dgm:cxn modelId="{9709E156-0775-4CCE-B736-7D57BEC1374A}" type="presParOf" srcId="{7AD044FA-F848-41A8-A492-CD3722C4B378}" destId="{EF9ECFEF-E2A2-4FB1-A409-288CD341F24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862F6B-D77C-4141-93D7-B026ED61B87D}"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en-US"/>
        </a:p>
      </dgm:t>
    </dgm:pt>
    <dgm:pt modelId="{978D17C2-2808-4212-A1F9-41401D500C7D}">
      <dgm:prSet phldrT="[Text]"/>
      <dgm:spPr>
        <a:solidFill>
          <a:schemeClr val="tx2">
            <a:lumMod val="75000"/>
          </a:schemeClr>
        </a:solidFill>
      </dgm:spPr>
      <dgm:t>
        <a:bodyPr/>
        <a:lstStyle/>
        <a:p>
          <a:r>
            <a:rPr lang="en-US" dirty="0"/>
            <a:t>Donor</a:t>
          </a:r>
        </a:p>
      </dgm:t>
    </dgm:pt>
    <dgm:pt modelId="{775A0F37-F820-4A3F-BEE7-C17225336866}" type="parTrans" cxnId="{318D04D5-BFF6-4EC4-996B-7567CB38B8CF}">
      <dgm:prSet/>
      <dgm:spPr/>
      <dgm:t>
        <a:bodyPr/>
        <a:lstStyle/>
        <a:p>
          <a:endParaRPr lang="en-US"/>
        </a:p>
      </dgm:t>
    </dgm:pt>
    <dgm:pt modelId="{1575D129-20E5-47FF-87F1-882E723A2037}" type="sibTrans" cxnId="{318D04D5-BFF6-4EC4-996B-7567CB38B8CF}">
      <dgm:prSet/>
      <dgm:spPr>
        <a:solidFill>
          <a:schemeClr val="bg1"/>
        </a:solidFill>
        <a:ln>
          <a:solidFill>
            <a:schemeClr val="bg1"/>
          </a:solidFill>
        </a:ln>
      </dgm:spPr>
      <dgm:t>
        <a:bodyPr/>
        <a:lstStyle/>
        <a:p>
          <a:endParaRPr lang="en-US"/>
        </a:p>
      </dgm:t>
    </dgm:pt>
    <dgm:pt modelId="{6C851C81-7703-4B8A-8E43-E5CB60298794}">
      <dgm:prSet phldrT="[Text]"/>
      <dgm:spPr>
        <a:solidFill>
          <a:srgbClr val="7030A0"/>
        </a:solidFill>
      </dgm:spPr>
      <dgm:t>
        <a:bodyPr/>
        <a:lstStyle/>
        <a:p>
          <a:r>
            <a:rPr lang="en-US" dirty="0"/>
            <a:t>KSU – College of Architecture Planning and Design</a:t>
          </a:r>
        </a:p>
      </dgm:t>
    </dgm:pt>
    <dgm:pt modelId="{B973D08F-5EF8-41DE-9A34-64C8BA84D034}" type="parTrans" cxnId="{A235595A-545E-40F4-87B5-4510E964E5F1}">
      <dgm:prSet/>
      <dgm:spPr/>
      <dgm:t>
        <a:bodyPr/>
        <a:lstStyle/>
        <a:p>
          <a:endParaRPr lang="en-US"/>
        </a:p>
      </dgm:t>
    </dgm:pt>
    <dgm:pt modelId="{FDF710B1-37DA-4257-9835-47177C2B7FA3}" type="sibTrans" cxnId="{A235595A-545E-40F4-87B5-4510E964E5F1}">
      <dgm:prSet/>
      <dgm:spPr>
        <a:solidFill>
          <a:schemeClr val="bg1"/>
        </a:solidFill>
      </dgm:spPr>
      <dgm:t>
        <a:bodyPr/>
        <a:lstStyle/>
        <a:p>
          <a:endParaRPr lang="en-US"/>
        </a:p>
      </dgm:t>
    </dgm:pt>
    <dgm:pt modelId="{492A1F9F-8F58-4643-940E-5443BE6A8F36}">
      <dgm:prSet phldrT="[Text]"/>
      <dgm:spPr>
        <a:solidFill>
          <a:schemeClr val="accent1">
            <a:lumMod val="75000"/>
          </a:schemeClr>
        </a:solidFill>
      </dgm:spPr>
      <dgm:t>
        <a:bodyPr/>
        <a:lstStyle/>
        <a:p>
          <a:r>
            <a:rPr lang="en-US" dirty="0"/>
            <a:t>Charitable Trust</a:t>
          </a:r>
        </a:p>
      </dgm:t>
    </dgm:pt>
    <dgm:pt modelId="{8131DF51-9B05-4E24-A150-818A2B747098}" type="parTrans" cxnId="{6DFE6F21-92B8-4FCC-B60E-94DBF6AA0C42}">
      <dgm:prSet/>
      <dgm:spPr/>
      <dgm:t>
        <a:bodyPr/>
        <a:lstStyle/>
        <a:p>
          <a:endParaRPr lang="en-US"/>
        </a:p>
      </dgm:t>
    </dgm:pt>
    <dgm:pt modelId="{AAC1ED45-E0DC-4733-9E97-59DAC3505319}" type="sibTrans" cxnId="{6DFE6F21-92B8-4FCC-B60E-94DBF6AA0C42}">
      <dgm:prSet/>
      <dgm:spPr/>
      <dgm:t>
        <a:bodyPr/>
        <a:lstStyle/>
        <a:p>
          <a:endParaRPr lang="en-US"/>
        </a:p>
      </dgm:t>
    </dgm:pt>
    <dgm:pt modelId="{FB1209BE-BEC5-45DC-8AEA-90B4A6F6E0B3}" type="pres">
      <dgm:prSet presAssocID="{B7862F6B-D77C-4141-93D7-B026ED61B87D}" presName="diagram" presStyleCnt="0">
        <dgm:presLayoutVars>
          <dgm:dir/>
          <dgm:resizeHandles val="exact"/>
        </dgm:presLayoutVars>
      </dgm:prSet>
      <dgm:spPr/>
    </dgm:pt>
    <dgm:pt modelId="{AB095B76-7129-4037-941B-36480617519A}" type="pres">
      <dgm:prSet presAssocID="{978D17C2-2808-4212-A1F9-41401D500C7D}" presName="node" presStyleLbl="node1" presStyleIdx="0" presStyleCnt="3" custScaleX="36462" custScaleY="32190" custLinFactNeighborX="-22174" custLinFactNeighborY="26603">
        <dgm:presLayoutVars>
          <dgm:bulletEnabled val="1"/>
        </dgm:presLayoutVars>
      </dgm:prSet>
      <dgm:spPr/>
    </dgm:pt>
    <dgm:pt modelId="{5D11C458-C000-4749-9D13-D073ACC9A3B8}" type="pres">
      <dgm:prSet presAssocID="{1575D129-20E5-47FF-87F1-882E723A2037}" presName="sibTrans" presStyleLbl="sibTrans2D1" presStyleIdx="0" presStyleCnt="2"/>
      <dgm:spPr/>
    </dgm:pt>
    <dgm:pt modelId="{778A8449-1FEF-4D05-9C07-5FBAE700639F}" type="pres">
      <dgm:prSet presAssocID="{1575D129-20E5-47FF-87F1-882E723A2037}" presName="connectorText" presStyleLbl="sibTrans2D1" presStyleIdx="0" presStyleCnt="2"/>
      <dgm:spPr/>
    </dgm:pt>
    <dgm:pt modelId="{19586AF5-5BED-4D26-AA2C-2A2B3BA623D5}" type="pres">
      <dgm:prSet presAssocID="{6C851C81-7703-4B8A-8E43-E5CB60298794}" presName="node" presStyleLbl="node1" presStyleIdx="1" presStyleCnt="3" custScaleX="36462" custScaleY="32190" custLinFactNeighborX="-27542" custLinFactNeighborY="86738">
        <dgm:presLayoutVars>
          <dgm:bulletEnabled val="1"/>
        </dgm:presLayoutVars>
      </dgm:prSet>
      <dgm:spPr/>
    </dgm:pt>
    <dgm:pt modelId="{FACF232F-50C5-43D9-B0BA-B98F38DEFEEF}" type="pres">
      <dgm:prSet presAssocID="{FDF710B1-37DA-4257-9835-47177C2B7FA3}" presName="sibTrans" presStyleLbl="sibTrans2D1" presStyleIdx="1" presStyleCnt="2"/>
      <dgm:spPr/>
    </dgm:pt>
    <dgm:pt modelId="{92159803-961D-412E-8CD5-5EB2A2B5295D}" type="pres">
      <dgm:prSet presAssocID="{FDF710B1-37DA-4257-9835-47177C2B7FA3}" presName="connectorText" presStyleLbl="sibTrans2D1" presStyleIdx="1" presStyleCnt="2"/>
      <dgm:spPr/>
    </dgm:pt>
    <dgm:pt modelId="{084599FA-1664-423D-BCFF-F6FC98C2B516}" type="pres">
      <dgm:prSet presAssocID="{492A1F9F-8F58-4643-940E-5443BE6A8F36}" presName="node" presStyleLbl="node1" presStyleIdx="2" presStyleCnt="3" custScaleX="36462" custScaleY="32190" custLinFactNeighborX="-28403" custLinFactNeighborY="-75634">
        <dgm:presLayoutVars>
          <dgm:bulletEnabled val="1"/>
        </dgm:presLayoutVars>
      </dgm:prSet>
      <dgm:spPr/>
    </dgm:pt>
  </dgm:ptLst>
  <dgm:cxnLst>
    <dgm:cxn modelId="{E40FFE10-4394-474C-9DB6-53B20AA71145}" type="presOf" srcId="{6C851C81-7703-4B8A-8E43-E5CB60298794}" destId="{19586AF5-5BED-4D26-AA2C-2A2B3BA623D5}" srcOrd="0" destOrd="0" presId="urn:microsoft.com/office/officeart/2005/8/layout/process5"/>
    <dgm:cxn modelId="{6DFE6F21-92B8-4FCC-B60E-94DBF6AA0C42}" srcId="{B7862F6B-D77C-4141-93D7-B026ED61B87D}" destId="{492A1F9F-8F58-4643-940E-5443BE6A8F36}" srcOrd="2" destOrd="0" parTransId="{8131DF51-9B05-4E24-A150-818A2B747098}" sibTransId="{AAC1ED45-E0DC-4733-9E97-59DAC3505319}"/>
    <dgm:cxn modelId="{2C4C7A2E-FA09-4564-9C45-F00E0B0AFAC4}" type="presOf" srcId="{1575D129-20E5-47FF-87F1-882E723A2037}" destId="{5D11C458-C000-4749-9D13-D073ACC9A3B8}" srcOrd="0" destOrd="0" presId="urn:microsoft.com/office/officeart/2005/8/layout/process5"/>
    <dgm:cxn modelId="{2D4FAB5D-85CE-4165-80F3-F1AB81DAF049}" type="presOf" srcId="{978D17C2-2808-4212-A1F9-41401D500C7D}" destId="{AB095B76-7129-4037-941B-36480617519A}" srcOrd="0" destOrd="0" presId="urn:microsoft.com/office/officeart/2005/8/layout/process5"/>
    <dgm:cxn modelId="{A235595A-545E-40F4-87B5-4510E964E5F1}" srcId="{B7862F6B-D77C-4141-93D7-B026ED61B87D}" destId="{6C851C81-7703-4B8A-8E43-E5CB60298794}" srcOrd="1" destOrd="0" parTransId="{B973D08F-5EF8-41DE-9A34-64C8BA84D034}" sibTransId="{FDF710B1-37DA-4257-9835-47177C2B7FA3}"/>
    <dgm:cxn modelId="{0B640A90-B61C-4EFD-A3E0-341BD0F1A74B}" type="presOf" srcId="{FDF710B1-37DA-4257-9835-47177C2B7FA3}" destId="{92159803-961D-412E-8CD5-5EB2A2B5295D}" srcOrd="1" destOrd="0" presId="urn:microsoft.com/office/officeart/2005/8/layout/process5"/>
    <dgm:cxn modelId="{DB2B8393-2955-45D6-ACCF-055E86E3EE36}" type="presOf" srcId="{B7862F6B-D77C-4141-93D7-B026ED61B87D}" destId="{FB1209BE-BEC5-45DC-8AEA-90B4A6F6E0B3}" srcOrd="0" destOrd="0" presId="urn:microsoft.com/office/officeart/2005/8/layout/process5"/>
    <dgm:cxn modelId="{A6EF04A8-267D-4D5C-AA35-52EFDC37379B}" type="presOf" srcId="{1575D129-20E5-47FF-87F1-882E723A2037}" destId="{778A8449-1FEF-4D05-9C07-5FBAE700639F}" srcOrd="1" destOrd="0" presId="urn:microsoft.com/office/officeart/2005/8/layout/process5"/>
    <dgm:cxn modelId="{60DB9DBE-59D7-4CEA-A9DC-9A2F275469BA}" type="presOf" srcId="{492A1F9F-8F58-4643-940E-5443BE6A8F36}" destId="{084599FA-1664-423D-BCFF-F6FC98C2B516}" srcOrd="0" destOrd="0" presId="urn:microsoft.com/office/officeart/2005/8/layout/process5"/>
    <dgm:cxn modelId="{318D04D5-BFF6-4EC4-996B-7567CB38B8CF}" srcId="{B7862F6B-D77C-4141-93D7-B026ED61B87D}" destId="{978D17C2-2808-4212-A1F9-41401D500C7D}" srcOrd="0" destOrd="0" parTransId="{775A0F37-F820-4A3F-BEE7-C17225336866}" sibTransId="{1575D129-20E5-47FF-87F1-882E723A2037}"/>
    <dgm:cxn modelId="{73D611E5-75F0-4788-ABFE-06A884F36C70}" type="presOf" srcId="{FDF710B1-37DA-4257-9835-47177C2B7FA3}" destId="{FACF232F-50C5-43D9-B0BA-B98F38DEFEEF}" srcOrd="0" destOrd="0" presId="urn:microsoft.com/office/officeart/2005/8/layout/process5"/>
    <dgm:cxn modelId="{BCEAEF0C-2FEA-4A57-8709-E24AFF05EC00}" type="presParOf" srcId="{FB1209BE-BEC5-45DC-8AEA-90B4A6F6E0B3}" destId="{AB095B76-7129-4037-941B-36480617519A}" srcOrd="0" destOrd="0" presId="urn:microsoft.com/office/officeart/2005/8/layout/process5"/>
    <dgm:cxn modelId="{B612770F-1C9C-4D3F-8E67-5F0B35B01AC9}" type="presParOf" srcId="{FB1209BE-BEC5-45DC-8AEA-90B4A6F6E0B3}" destId="{5D11C458-C000-4749-9D13-D073ACC9A3B8}" srcOrd="1" destOrd="0" presId="urn:microsoft.com/office/officeart/2005/8/layout/process5"/>
    <dgm:cxn modelId="{0F099698-A3FE-46A3-9E70-6DE806199C2A}" type="presParOf" srcId="{5D11C458-C000-4749-9D13-D073ACC9A3B8}" destId="{778A8449-1FEF-4D05-9C07-5FBAE700639F}" srcOrd="0" destOrd="0" presId="urn:microsoft.com/office/officeart/2005/8/layout/process5"/>
    <dgm:cxn modelId="{1AEF8A6F-DC3B-48B4-B5E2-592DDBBB42FC}" type="presParOf" srcId="{FB1209BE-BEC5-45DC-8AEA-90B4A6F6E0B3}" destId="{19586AF5-5BED-4D26-AA2C-2A2B3BA623D5}" srcOrd="2" destOrd="0" presId="urn:microsoft.com/office/officeart/2005/8/layout/process5"/>
    <dgm:cxn modelId="{C8836699-B888-4F43-8DEC-84006C4A042A}" type="presParOf" srcId="{FB1209BE-BEC5-45DC-8AEA-90B4A6F6E0B3}" destId="{FACF232F-50C5-43D9-B0BA-B98F38DEFEEF}" srcOrd="3" destOrd="0" presId="urn:microsoft.com/office/officeart/2005/8/layout/process5"/>
    <dgm:cxn modelId="{2742E468-9664-4B37-AED7-D49564DF023E}" type="presParOf" srcId="{FACF232F-50C5-43D9-B0BA-B98F38DEFEEF}" destId="{92159803-961D-412E-8CD5-5EB2A2B5295D}" srcOrd="0" destOrd="0" presId="urn:microsoft.com/office/officeart/2005/8/layout/process5"/>
    <dgm:cxn modelId="{AF239DA0-66E3-4904-AFDC-54E971D68906}" type="presParOf" srcId="{FB1209BE-BEC5-45DC-8AEA-90B4A6F6E0B3}" destId="{084599FA-1664-423D-BCFF-F6FC98C2B516}"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862F6B-D77C-4141-93D7-B026ED61B87D}"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en-US"/>
        </a:p>
      </dgm:t>
    </dgm:pt>
    <dgm:pt modelId="{978D17C2-2808-4212-A1F9-41401D500C7D}">
      <dgm:prSet phldrT="[Text]"/>
      <dgm:spPr>
        <a:solidFill>
          <a:schemeClr val="tx2">
            <a:lumMod val="75000"/>
          </a:schemeClr>
        </a:solidFill>
      </dgm:spPr>
      <dgm:t>
        <a:bodyPr/>
        <a:lstStyle/>
        <a:p>
          <a:r>
            <a:rPr lang="en-US" dirty="0"/>
            <a:t>Donor Estate</a:t>
          </a:r>
        </a:p>
      </dgm:t>
    </dgm:pt>
    <dgm:pt modelId="{775A0F37-F820-4A3F-BEE7-C17225336866}" type="parTrans" cxnId="{318D04D5-BFF6-4EC4-996B-7567CB38B8CF}">
      <dgm:prSet/>
      <dgm:spPr/>
      <dgm:t>
        <a:bodyPr/>
        <a:lstStyle/>
        <a:p>
          <a:endParaRPr lang="en-US"/>
        </a:p>
      </dgm:t>
    </dgm:pt>
    <dgm:pt modelId="{1575D129-20E5-47FF-87F1-882E723A2037}" type="sibTrans" cxnId="{318D04D5-BFF6-4EC4-996B-7567CB38B8CF}">
      <dgm:prSet/>
      <dgm:spPr>
        <a:solidFill>
          <a:schemeClr val="bg1"/>
        </a:solidFill>
      </dgm:spPr>
      <dgm:t>
        <a:bodyPr/>
        <a:lstStyle/>
        <a:p>
          <a:endParaRPr lang="en-US"/>
        </a:p>
      </dgm:t>
    </dgm:pt>
    <dgm:pt modelId="{6C851C81-7703-4B8A-8E43-E5CB60298794}">
      <dgm:prSet phldrT="[Text]"/>
      <dgm:spPr>
        <a:solidFill>
          <a:schemeClr val="accent1">
            <a:lumMod val="75000"/>
          </a:schemeClr>
        </a:solidFill>
      </dgm:spPr>
      <dgm:t>
        <a:bodyPr/>
        <a:lstStyle/>
        <a:p>
          <a:r>
            <a:rPr lang="en-US" dirty="0"/>
            <a:t>Heirs</a:t>
          </a:r>
        </a:p>
      </dgm:t>
    </dgm:pt>
    <dgm:pt modelId="{B973D08F-5EF8-41DE-9A34-64C8BA84D034}" type="parTrans" cxnId="{A235595A-545E-40F4-87B5-4510E964E5F1}">
      <dgm:prSet/>
      <dgm:spPr/>
      <dgm:t>
        <a:bodyPr/>
        <a:lstStyle/>
        <a:p>
          <a:endParaRPr lang="en-US"/>
        </a:p>
      </dgm:t>
    </dgm:pt>
    <dgm:pt modelId="{FDF710B1-37DA-4257-9835-47177C2B7FA3}" type="sibTrans" cxnId="{A235595A-545E-40F4-87B5-4510E964E5F1}">
      <dgm:prSet/>
      <dgm:spPr>
        <a:solidFill>
          <a:schemeClr val="bg1"/>
        </a:solidFill>
      </dgm:spPr>
      <dgm:t>
        <a:bodyPr/>
        <a:lstStyle/>
        <a:p>
          <a:endParaRPr lang="en-US"/>
        </a:p>
      </dgm:t>
    </dgm:pt>
    <dgm:pt modelId="{492A1F9F-8F58-4643-940E-5443BE6A8F36}">
      <dgm:prSet phldrT="[Text]"/>
      <dgm:spPr>
        <a:solidFill>
          <a:srgbClr val="7030A0"/>
        </a:solidFill>
      </dgm:spPr>
      <dgm:t>
        <a:bodyPr/>
        <a:lstStyle/>
        <a:p>
          <a:r>
            <a:rPr lang="en-US" dirty="0"/>
            <a:t>KSU Charitable Trust</a:t>
          </a:r>
        </a:p>
      </dgm:t>
    </dgm:pt>
    <dgm:pt modelId="{8131DF51-9B05-4E24-A150-818A2B747098}" type="parTrans" cxnId="{6DFE6F21-92B8-4FCC-B60E-94DBF6AA0C42}">
      <dgm:prSet/>
      <dgm:spPr/>
      <dgm:t>
        <a:bodyPr/>
        <a:lstStyle/>
        <a:p>
          <a:endParaRPr lang="en-US"/>
        </a:p>
      </dgm:t>
    </dgm:pt>
    <dgm:pt modelId="{AAC1ED45-E0DC-4733-9E97-59DAC3505319}" type="sibTrans" cxnId="{6DFE6F21-92B8-4FCC-B60E-94DBF6AA0C42}">
      <dgm:prSet/>
      <dgm:spPr/>
      <dgm:t>
        <a:bodyPr/>
        <a:lstStyle/>
        <a:p>
          <a:endParaRPr lang="en-US"/>
        </a:p>
      </dgm:t>
    </dgm:pt>
    <dgm:pt modelId="{FB1209BE-BEC5-45DC-8AEA-90B4A6F6E0B3}" type="pres">
      <dgm:prSet presAssocID="{B7862F6B-D77C-4141-93D7-B026ED61B87D}" presName="diagram" presStyleCnt="0">
        <dgm:presLayoutVars>
          <dgm:dir/>
          <dgm:resizeHandles val="exact"/>
        </dgm:presLayoutVars>
      </dgm:prSet>
      <dgm:spPr/>
    </dgm:pt>
    <dgm:pt modelId="{AB095B76-7129-4037-941B-36480617519A}" type="pres">
      <dgm:prSet presAssocID="{978D17C2-2808-4212-A1F9-41401D500C7D}" presName="node" presStyleLbl="node1" presStyleIdx="0" presStyleCnt="3" custScaleX="34583" custScaleY="33714" custLinFactNeighborX="-12930" custLinFactNeighborY="44005">
        <dgm:presLayoutVars>
          <dgm:bulletEnabled val="1"/>
        </dgm:presLayoutVars>
      </dgm:prSet>
      <dgm:spPr/>
    </dgm:pt>
    <dgm:pt modelId="{5D11C458-C000-4749-9D13-D073ACC9A3B8}" type="pres">
      <dgm:prSet presAssocID="{1575D129-20E5-47FF-87F1-882E723A2037}" presName="sibTrans" presStyleLbl="sibTrans2D1" presStyleIdx="0" presStyleCnt="2"/>
      <dgm:spPr/>
    </dgm:pt>
    <dgm:pt modelId="{778A8449-1FEF-4D05-9C07-5FBAE700639F}" type="pres">
      <dgm:prSet presAssocID="{1575D129-20E5-47FF-87F1-882E723A2037}" presName="connectorText" presStyleLbl="sibTrans2D1" presStyleIdx="0" presStyleCnt="2"/>
      <dgm:spPr/>
    </dgm:pt>
    <dgm:pt modelId="{19586AF5-5BED-4D26-AA2C-2A2B3BA623D5}" type="pres">
      <dgm:prSet presAssocID="{6C851C81-7703-4B8A-8E43-E5CB60298794}" presName="node" presStyleLbl="node1" presStyleIdx="1" presStyleCnt="3" custScaleX="34583" custScaleY="33714" custLinFactNeighborX="-32189" custLinFactNeighborY="14770">
        <dgm:presLayoutVars>
          <dgm:bulletEnabled val="1"/>
        </dgm:presLayoutVars>
      </dgm:prSet>
      <dgm:spPr/>
    </dgm:pt>
    <dgm:pt modelId="{FACF232F-50C5-43D9-B0BA-B98F38DEFEEF}" type="pres">
      <dgm:prSet presAssocID="{FDF710B1-37DA-4257-9835-47177C2B7FA3}" presName="sibTrans" presStyleLbl="sibTrans2D1" presStyleIdx="1" presStyleCnt="2"/>
      <dgm:spPr/>
    </dgm:pt>
    <dgm:pt modelId="{92159803-961D-412E-8CD5-5EB2A2B5295D}" type="pres">
      <dgm:prSet presAssocID="{FDF710B1-37DA-4257-9835-47177C2B7FA3}" presName="connectorText" presStyleLbl="sibTrans2D1" presStyleIdx="1" presStyleCnt="2"/>
      <dgm:spPr/>
    </dgm:pt>
    <dgm:pt modelId="{084599FA-1664-423D-BCFF-F6FC98C2B516}" type="pres">
      <dgm:prSet presAssocID="{492A1F9F-8F58-4643-940E-5443BE6A8F36}" presName="node" presStyleLbl="node1" presStyleIdx="2" presStyleCnt="3" custScaleX="34583" custScaleY="33714" custLinFactNeighborX="-27712" custLinFactNeighborY="-24300">
        <dgm:presLayoutVars>
          <dgm:bulletEnabled val="1"/>
        </dgm:presLayoutVars>
      </dgm:prSet>
      <dgm:spPr/>
    </dgm:pt>
  </dgm:ptLst>
  <dgm:cxnLst>
    <dgm:cxn modelId="{B856110A-E529-4472-A35C-0688828EA203}" type="presOf" srcId="{FDF710B1-37DA-4257-9835-47177C2B7FA3}" destId="{FACF232F-50C5-43D9-B0BA-B98F38DEFEEF}" srcOrd="0" destOrd="0" presId="urn:microsoft.com/office/officeart/2005/8/layout/process5"/>
    <dgm:cxn modelId="{6DFE6F21-92B8-4FCC-B60E-94DBF6AA0C42}" srcId="{B7862F6B-D77C-4141-93D7-B026ED61B87D}" destId="{492A1F9F-8F58-4643-940E-5443BE6A8F36}" srcOrd="2" destOrd="0" parTransId="{8131DF51-9B05-4E24-A150-818A2B747098}" sibTransId="{AAC1ED45-E0DC-4733-9E97-59DAC3505319}"/>
    <dgm:cxn modelId="{A235595A-545E-40F4-87B5-4510E964E5F1}" srcId="{B7862F6B-D77C-4141-93D7-B026ED61B87D}" destId="{6C851C81-7703-4B8A-8E43-E5CB60298794}" srcOrd="1" destOrd="0" parTransId="{B973D08F-5EF8-41DE-9A34-64C8BA84D034}" sibTransId="{FDF710B1-37DA-4257-9835-47177C2B7FA3}"/>
    <dgm:cxn modelId="{1F016F82-297B-4E41-B943-45413035B702}" type="presOf" srcId="{978D17C2-2808-4212-A1F9-41401D500C7D}" destId="{AB095B76-7129-4037-941B-36480617519A}" srcOrd="0" destOrd="0" presId="urn:microsoft.com/office/officeart/2005/8/layout/process5"/>
    <dgm:cxn modelId="{10F10788-2A9E-4D8F-B2FD-3C71480E62BB}" type="presOf" srcId="{6C851C81-7703-4B8A-8E43-E5CB60298794}" destId="{19586AF5-5BED-4D26-AA2C-2A2B3BA623D5}" srcOrd="0" destOrd="0" presId="urn:microsoft.com/office/officeart/2005/8/layout/process5"/>
    <dgm:cxn modelId="{2FF210A8-2F28-4A2F-8313-296FAF596967}" type="presOf" srcId="{1575D129-20E5-47FF-87F1-882E723A2037}" destId="{5D11C458-C000-4749-9D13-D073ACC9A3B8}" srcOrd="0" destOrd="0" presId="urn:microsoft.com/office/officeart/2005/8/layout/process5"/>
    <dgm:cxn modelId="{1CC8B7CA-8006-4DAB-96C6-DD68284D3CFD}" type="presOf" srcId="{1575D129-20E5-47FF-87F1-882E723A2037}" destId="{778A8449-1FEF-4D05-9C07-5FBAE700639F}" srcOrd="1" destOrd="0" presId="urn:microsoft.com/office/officeart/2005/8/layout/process5"/>
    <dgm:cxn modelId="{1D0F66D4-4674-427B-8EF8-F0C293134C34}" type="presOf" srcId="{FDF710B1-37DA-4257-9835-47177C2B7FA3}" destId="{92159803-961D-412E-8CD5-5EB2A2B5295D}" srcOrd="1" destOrd="0" presId="urn:microsoft.com/office/officeart/2005/8/layout/process5"/>
    <dgm:cxn modelId="{318D04D5-BFF6-4EC4-996B-7567CB38B8CF}" srcId="{B7862F6B-D77C-4141-93D7-B026ED61B87D}" destId="{978D17C2-2808-4212-A1F9-41401D500C7D}" srcOrd="0" destOrd="0" parTransId="{775A0F37-F820-4A3F-BEE7-C17225336866}" sibTransId="{1575D129-20E5-47FF-87F1-882E723A2037}"/>
    <dgm:cxn modelId="{1ABB15E7-783F-471F-9F61-C3CF287647D1}" type="presOf" srcId="{492A1F9F-8F58-4643-940E-5443BE6A8F36}" destId="{084599FA-1664-423D-BCFF-F6FC98C2B516}" srcOrd="0" destOrd="0" presId="urn:microsoft.com/office/officeart/2005/8/layout/process5"/>
    <dgm:cxn modelId="{BA24CAEA-8555-4D7A-83D5-6B192243F2DC}" type="presOf" srcId="{B7862F6B-D77C-4141-93D7-B026ED61B87D}" destId="{FB1209BE-BEC5-45DC-8AEA-90B4A6F6E0B3}" srcOrd="0" destOrd="0" presId="urn:microsoft.com/office/officeart/2005/8/layout/process5"/>
    <dgm:cxn modelId="{1C10777B-E956-4A34-86CF-FC725A9EF99E}" type="presParOf" srcId="{FB1209BE-BEC5-45DC-8AEA-90B4A6F6E0B3}" destId="{AB095B76-7129-4037-941B-36480617519A}" srcOrd="0" destOrd="0" presId="urn:microsoft.com/office/officeart/2005/8/layout/process5"/>
    <dgm:cxn modelId="{1D49F53F-A2F1-4452-B7BD-CA3764CD9D31}" type="presParOf" srcId="{FB1209BE-BEC5-45DC-8AEA-90B4A6F6E0B3}" destId="{5D11C458-C000-4749-9D13-D073ACC9A3B8}" srcOrd="1" destOrd="0" presId="urn:microsoft.com/office/officeart/2005/8/layout/process5"/>
    <dgm:cxn modelId="{595F0609-4276-4C94-99A3-409D1FF95CBF}" type="presParOf" srcId="{5D11C458-C000-4749-9D13-D073ACC9A3B8}" destId="{778A8449-1FEF-4D05-9C07-5FBAE700639F}" srcOrd="0" destOrd="0" presId="urn:microsoft.com/office/officeart/2005/8/layout/process5"/>
    <dgm:cxn modelId="{2F084BD4-930A-42F8-AB4C-E433D69742C1}" type="presParOf" srcId="{FB1209BE-BEC5-45DC-8AEA-90B4A6F6E0B3}" destId="{19586AF5-5BED-4D26-AA2C-2A2B3BA623D5}" srcOrd="2" destOrd="0" presId="urn:microsoft.com/office/officeart/2005/8/layout/process5"/>
    <dgm:cxn modelId="{004D9D3B-5E3C-4932-A5BB-638068AE7B1D}" type="presParOf" srcId="{FB1209BE-BEC5-45DC-8AEA-90B4A6F6E0B3}" destId="{FACF232F-50C5-43D9-B0BA-B98F38DEFEEF}" srcOrd="3" destOrd="0" presId="urn:microsoft.com/office/officeart/2005/8/layout/process5"/>
    <dgm:cxn modelId="{2B2906C5-D54C-4000-8B8F-F44AFDA1F3D2}" type="presParOf" srcId="{FACF232F-50C5-43D9-B0BA-B98F38DEFEEF}" destId="{92159803-961D-412E-8CD5-5EB2A2B5295D}" srcOrd="0" destOrd="0" presId="urn:microsoft.com/office/officeart/2005/8/layout/process5"/>
    <dgm:cxn modelId="{4BA357B9-187A-4B94-A885-0EE7A39BBB72}" type="presParOf" srcId="{FB1209BE-BEC5-45DC-8AEA-90B4A6F6E0B3}" destId="{084599FA-1664-423D-BCFF-F6FC98C2B516}" srcOrd="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81C973-CE35-4B41-B0C5-D5569369B529}"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929537E6-B65E-4DEC-A0E0-7BA03C661BC3}">
      <dgm:prSet phldrT="[Text]"/>
      <dgm:spPr/>
      <dgm:t>
        <a:bodyPr/>
        <a:lstStyle/>
        <a:p>
          <a:r>
            <a:rPr lang="en-US" dirty="0"/>
            <a:t>Preserve Lifetime Flexibility</a:t>
          </a:r>
        </a:p>
      </dgm:t>
    </dgm:pt>
    <dgm:pt modelId="{D978755D-174B-451C-B88A-1D444694D14B}" type="parTrans" cxnId="{A8D59119-0E8F-464D-A39E-BD98E568A4ED}">
      <dgm:prSet/>
      <dgm:spPr/>
      <dgm:t>
        <a:bodyPr/>
        <a:lstStyle/>
        <a:p>
          <a:endParaRPr lang="en-US"/>
        </a:p>
      </dgm:t>
    </dgm:pt>
    <dgm:pt modelId="{58243ED1-B17D-4425-BA52-5E237365092C}" type="sibTrans" cxnId="{A8D59119-0E8F-464D-A39E-BD98E568A4ED}">
      <dgm:prSet/>
      <dgm:spPr/>
      <dgm:t>
        <a:bodyPr/>
        <a:lstStyle/>
        <a:p>
          <a:endParaRPr lang="en-US"/>
        </a:p>
      </dgm:t>
    </dgm:pt>
    <dgm:pt modelId="{BAF0A0AD-DE9D-406D-B265-A8748BAC738E}">
      <dgm:prSet phldrT="[Text]"/>
      <dgm:spPr/>
      <dgm:t>
        <a:bodyPr/>
        <a:lstStyle/>
        <a:p>
          <a:r>
            <a:rPr lang="en-US" dirty="0"/>
            <a:t>Can Change your Mind</a:t>
          </a:r>
        </a:p>
      </dgm:t>
    </dgm:pt>
    <dgm:pt modelId="{AA163BD8-D635-4E02-AFE7-77015B677A24}" type="parTrans" cxnId="{34AEB20C-50F2-4502-9AC4-E6202722FD37}">
      <dgm:prSet/>
      <dgm:spPr/>
      <dgm:t>
        <a:bodyPr/>
        <a:lstStyle/>
        <a:p>
          <a:endParaRPr lang="en-US"/>
        </a:p>
      </dgm:t>
    </dgm:pt>
    <dgm:pt modelId="{4A9B9141-5139-4B63-B3FF-8B20B2AE8BC3}" type="sibTrans" cxnId="{34AEB20C-50F2-4502-9AC4-E6202722FD37}">
      <dgm:prSet/>
      <dgm:spPr/>
      <dgm:t>
        <a:bodyPr/>
        <a:lstStyle/>
        <a:p>
          <a:endParaRPr lang="en-US"/>
        </a:p>
      </dgm:t>
    </dgm:pt>
    <dgm:pt modelId="{16AC2246-CF1B-4EDD-8784-D6419DD6ADBC}">
      <dgm:prSet phldrT="[Text]"/>
      <dgm:spPr/>
      <dgm:t>
        <a:bodyPr/>
        <a:lstStyle/>
        <a:p>
          <a:r>
            <a:rPr lang="en-US" dirty="0"/>
            <a:t>Want to Achieve Charitable Purpose</a:t>
          </a:r>
        </a:p>
      </dgm:t>
    </dgm:pt>
    <dgm:pt modelId="{B5A0F5EC-BF65-4F34-A41B-C906AFF66960}" type="parTrans" cxnId="{A0250D51-3608-4EE1-A61C-F76576B5D042}">
      <dgm:prSet/>
      <dgm:spPr/>
      <dgm:t>
        <a:bodyPr/>
        <a:lstStyle/>
        <a:p>
          <a:endParaRPr lang="en-US"/>
        </a:p>
      </dgm:t>
    </dgm:pt>
    <dgm:pt modelId="{44AE1064-15A8-4DB7-8966-8371F767C1EE}" type="sibTrans" cxnId="{A0250D51-3608-4EE1-A61C-F76576B5D042}">
      <dgm:prSet/>
      <dgm:spPr/>
      <dgm:t>
        <a:bodyPr/>
        <a:lstStyle/>
        <a:p>
          <a:endParaRPr lang="en-US"/>
        </a:p>
      </dgm:t>
    </dgm:pt>
    <dgm:pt modelId="{9799C598-64C0-49FD-AE6C-A88A7FF9794E}" type="pres">
      <dgm:prSet presAssocID="{5D81C973-CE35-4B41-B0C5-D5569369B529}" presName="diagram" presStyleCnt="0">
        <dgm:presLayoutVars>
          <dgm:dir/>
          <dgm:resizeHandles val="exact"/>
        </dgm:presLayoutVars>
      </dgm:prSet>
      <dgm:spPr/>
    </dgm:pt>
    <dgm:pt modelId="{FFCF78F4-BDCF-46D4-98A3-181CA43FF16C}" type="pres">
      <dgm:prSet presAssocID="{929537E6-B65E-4DEC-A0E0-7BA03C661BC3}" presName="node" presStyleLbl="node1" presStyleIdx="0" presStyleCnt="3" custScaleX="40368" custScaleY="32209">
        <dgm:presLayoutVars>
          <dgm:bulletEnabled val="1"/>
        </dgm:presLayoutVars>
      </dgm:prSet>
      <dgm:spPr/>
    </dgm:pt>
    <dgm:pt modelId="{338465EF-D433-45BB-BFBA-C1708A12FBDA}" type="pres">
      <dgm:prSet presAssocID="{58243ED1-B17D-4425-BA52-5E237365092C}" presName="sibTrans" presStyleCnt="0"/>
      <dgm:spPr/>
    </dgm:pt>
    <dgm:pt modelId="{87662EB3-2525-4157-A9C2-A6239536E402}" type="pres">
      <dgm:prSet presAssocID="{BAF0A0AD-DE9D-406D-B265-A8748BAC738E}" presName="node" presStyleLbl="node1" presStyleIdx="1" presStyleCnt="3" custScaleX="40368" custScaleY="32209">
        <dgm:presLayoutVars>
          <dgm:bulletEnabled val="1"/>
        </dgm:presLayoutVars>
      </dgm:prSet>
      <dgm:spPr/>
    </dgm:pt>
    <dgm:pt modelId="{AA50F2A7-28FD-4896-ACD0-4F98AC05F66F}" type="pres">
      <dgm:prSet presAssocID="{4A9B9141-5139-4B63-B3FF-8B20B2AE8BC3}" presName="sibTrans" presStyleCnt="0"/>
      <dgm:spPr/>
    </dgm:pt>
    <dgm:pt modelId="{6780C86E-7286-4EF3-B99B-07A915BD7E7B}" type="pres">
      <dgm:prSet presAssocID="{16AC2246-CF1B-4EDD-8784-D6419DD6ADBC}" presName="node" presStyleLbl="node1" presStyleIdx="2" presStyleCnt="3" custScaleX="40368" custScaleY="32209">
        <dgm:presLayoutVars>
          <dgm:bulletEnabled val="1"/>
        </dgm:presLayoutVars>
      </dgm:prSet>
      <dgm:spPr/>
    </dgm:pt>
  </dgm:ptLst>
  <dgm:cxnLst>
    <dgm:cxn modelId="{34AEB20C-50F2-4502-9AC4-E6202722FD37}" srcId="{5D81C973-CE35-4B41-B0C5-D5569369B529}" destId="{BAF0A0AD-DE9D-406D-B265-A8748BAC738E}" srcOrd="1" destOrd="0" parTransId="{AA163BD8-D635-4E02-AFE7-77015B677A24}" sibTransId="{4A9B9141-5139-4B63-B3FF-8B20B2AE8BC3}"/>
    <dgm:cxn modelId="{D1FC9511-3257-471E-B382-60CCA6FEBDBE}" type="presOf" srcId="{929537E6-B65E-4DEC-A0E0-7BA03C661BC3}" destId="{FFCF78F4-BDCF-46D4-98A3-181CA43FF16C}" srcOrd="0" destOrd="0" presId="urn:microsoft.com/office/officeart/2005/8/layout/default"/>
    <dgm:cxn modelId="{A8D59119-0E8F-464D-A39E-BD98E568A4ED}" srcId="{5D81C973-CE35-4B41-B0C5-D5569369B529}" destId="{929537E6-B65E-4DEC-A0E0-7BA03C661BC3}" srcOrd="0" destOrd="0" parTransId="{D978755D-174B-451C-B88A-1D444694D14B}" sibTransId="{58243ED1-B17D-4425-BA52-5E237365092C}"/>
    <dgm:cxn modelId="{D9F04732-0927-485B-9BB5-4DC1F2B7A4A9}" type="presOf" srcId="{BAF0A0AD-DE9D-406D-B265-A8748BAC738E}" destId="{87662EB3-2525-4157-A9C2-A6239536E402}" srcOrd="0" destOrd="0" presId="urn:microsoft.com/office/officeart/2005/8/layout/default"/>
    <dgm:cxn modelId="{A0250D51-3608-4EE1-A61C-F76576B5D042}" srcId="{5D81C973-CE35-4B41-B0C5-D5569369B529}" destId="{16AC2246-CF1B-4EDD-8784-D6419DD6ADBC}" srcOrd="2" destOrd="0" parTransId="{B5A0F5EC-BF65-4F34-A41B-C906AFF66960}" sibTransId="{44AE1064-15A8-4DB7-8966-8371F767C1EE}"/>
    <dgm:cxn modelId="{76918E81-2A10-4184-853C-F4AF13D47964}" type="presOf" srcId="{5D81C973-CE35-4B41-B0C5-D5569369B529}" destId="{9799C598-64C0-49FD-AE6C-A88A7FF9794E}" srcOrd="0" destOrd="0" presId="urn:microsoft.com/office/officeart/2005/8/layout/default"/>
    <dgm:cxn modelId="{12D5CD88-3E5F-4CB7-B68F-070B20447C52}" type="presOf" srcId="{16AC2246-CF1B-4EDD-8784-D6419DD6ADBC}" destId="{6780C86E-7286-4EF3-B99B-07A915BD7E7B}" srcOrd="0" destOrd="0" presId="urn:microsoft.com/office/officeart/2005/8/layout/default"/>
    <dgm:cxn modelId="{A443F1F2-46A5-42D8-895E-5163CBAD63F5}" type="presParOf" srcId="{9799C598-64C0-49FD-AE6C-A88A7FF9794E}" destId="{FFCF78F4-BDCF-46D4-98A3-181CA43FF16C}" srcOrd="0" destOrd="0" presId="urn:microsoft.com/office/officeart/2005/8/layout/default"/>
    <dgm:cxn modelId="{00839906-1AB0-4CF6-8FAC-64A7A0BA0B4E}" type="presParOf" srcId="{9799C598-64C0-49FD-AE6C-A88A7FF9794E}" destId="{338465EF-D433-45BB-BFBA-C1708A12FBDA}" srcOrd="1" destOrd="0" presId="urn:microsoft.com/office/officeart/2005/8/layout/default"/>
    <dgm:cxn modelId="{DB4E9F29-61FD-4DD7-9502-41050D5CC4B0}" type="presParOf" srcId="{9799C598-64C0-49FD-AE6C-A88A7FF9794E}" destId="{87662EB3-2525-4157-A9C2-A6239536E402}" srcOrd="2" destOrd="0" presId="urn:microsoft.com/office/officeart/2005/8/layout/default"/>
    <dgm:cxn modelId="{9F5BBB8A-2244-48D8-BE2D-42F8BE3869BF}" type="presParOf" srcId="{9799C598-64C0-49FD-AE6C-A88A7FF9794E}" destId="{AA50F2A7-28FD-4896-ACD0-4F98AC05F66F}" srcOrd="3" destOrd="0" presId="urn:microsoft.com/office/officeart/2005/8/layout/default"/>
    <dgm:cxn modelId="{17FD3EEE-9F8F-4C4E-82F4-57477D2FDB53}" type="presParOf" srcId="{9799C598-64C0-49FD-AE6C-A88A7FF9794E}" destId="{6780C86E-7286-4EF3-B99B-07A915BD7E7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5407E1A-85CA-47FE-BFB0-0B55B0CA7B94}"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B51BB948-8F19-4DAD-8F75-0AD41C373EE4}">
      <dgm:prSet phldrT="[Text]"/>
      <dgm:spPr/>
      <dgm:t>
        <a:bodyPr/>
        <a:lstStyle/>
        <a:p>
          <a:r>
            <a:rPr lang="en-US" dirty="0"/>
            <a:t>Fixed Amount</a:t>
          </a:r>
        </a:p>
      </dgm:t>
    </dgm:pt>
    <dgm:pt modelId="{B84D36E1-07FB-4C02-82CB-AEA3E089F647}" type="parTrans" cxnId="{067422C1-F97B-4F88-A6C6-BF8E59A43720}">
      <dgm:prSet/>
      <dgm:spPr/>
      <dgm:t>
        <a:bodyPr/>
        <a:lstStyle/>
        <a:p>
          <a:endParaRPr lang="en-US"/>
        </a:p>
      </dgm:t>
    </dgm:pt>
    <dgm:pt modelId="{FC2533A0-9C19-4759-88C6-75ED44CA4424}" type="sibTrans" cxnId="{067422C1-F97B-4F88-A6C6-BF8E59A43720}">
      <dgm:prSet/>
      <dgm:spPr/>
      <dgm:t>
        <a:bodyPr/>
        <a:lstStyle/>
        <a:p>
          <a:endParaRPr lang="en-US"/>
        </a:p>
      </dgm:t>
    </dgm:pt>
    <dgm:pt modelId="{5B42D222-1B9C-45FA-ACBE-2573D97B611C}">
      <dgm:prSet phldrT="[Text]"/>
      <dgm:spPr/>
      <dgm:t>
        <a:bodyPr/>
        <a:lstStyle/>
        <a:p>
          <a:r>
            <a:rPr lang="en-US" dirty="0"/>
            <a:t>Specific Property</a:t>
          </a:r>
        </a:p>
      </dgm:t>
    </dgm:pt>
    <dgm:pt modelId="{610E332D-4B28-412B-807F-F8092B252B9B}" type="parTrans" cxnId="{58E485F6-B320-4B84-AB4F-53901CCBC4C5}">
      <dgm:prSet/>
      <dgm:spPr/>
      <dgm:t>
        <a:bodyPr/>
        <a:lstStyle/>
        <a:p>
          <a:endParaRPr lang="en-US"/>
        </a:p>
      </dgm:t>
    </dgm:pt>
    <dgm:pt modelId="{C9466049-4B54-4107-AD05-F591F3D895F2}" type="sibTrans" cxnId="{58E485F6-B320-4B84-AB4F-53901CCBC4C5}">
      <dgm:prSet/>
      <dgm:spPr/>
      <dgm:t>
        <a:bodyPr/>
        <a:lstStyle/>
        <a:p>
          <a:endParaRPr lang="en-US"/>
        </a:p>
      </dgm:t>
    </dgm:pt>
    <dgm:pt modelId="{9E9FC9F6-0F04-4921-AC27-E4147AD6FE6D}">
      <dgm:prSet phldrT="[Text]"/>
      <dgm:spPr/>
      <dgm:t>
        <a:bodyPr/>
        <a:lstStyle/>
        <a:p>
          <a:r>
            <a:rPr lang="en-US" dirty="0"/>
            <a:t>Percent of Residuary</a:t>
          </a:r>
        </a:p>
      </dgm:t>
    </dgm:pt>
    <dgm:pt modelId="{9FF9DFDC-F8CA-4555-B734-FA2779ED10FE}" type="parTrans" cxnId="{EC714B22-BFDB-48A2-B8EF-BE2FB9B01A65}">
      <dgm:prSet/>
      <dgm:spPr/>
      <dgm:t>
        <a:bodyPr/>
        <a:lstStyle/>
        <a:p>
          <a:endParaRPr lang="en-US"/>
        </a:p>
      </dgm:t>
    </dgm:pt>
    <dgm:pt modelId="{331E9AC0-3C5E-4BE7-804A-2E4974885FAC}" type="sibTrans" cxnId="{EC714B22-BFDB-48A2-B8EF-BE2FB9B01A65}">
      <dgm:prSet/>
      <dgm:spPr/>
      <dgm:t>
        <a:bodyPr/>
        <a:lstStyle/>
        <a:p>
          <a:endParaRPr lang="en-US"/>
        </a:p>
      </dgm:t>
    </dgm:pt>
    <dgm:pt modelId="{70DC592C-DECD-48BC-835E-ED91B5154AC0}">
      <dgm:prSet phldrT="[Text]"/>
      <dgm:spPr/>
      <dgm:t>
        <a:bodyPr/>
        <a:lstStyle/>
        <a:p>
          <a:r>
            <a:rPr lang="en-US" dirty="0"/>
            <a:t>Contingent Bequest</a:t>
          </a:r>
        </a:p>
      </dgm:t>
    </dgm:pt>
    <dgm:pt modelId="{40D66EFA-7197-47AF-9A0D-32A09D99F00C}" type="parTrans" cxnId="{12E47154-1327-4C78-ACEE-15B5351AE6A8}">
      <dgm:prSet/>
      <dgm:spPr/>
      <dgm:t>
        <a:bodyPr/>
        <a:lstStyle/>
        <a:p>
          <a:endParaRPr lang="en-US"/>
        </a:p>
      </dgm:t>
    </dgm:pt>
    <dgm:pt modelId="{54E4FEFE-63DC-42D0-9304-471043D3891C}" type="sibTrans" cxnId="{12E47154-1327-4C78-ACEE-15B5351AE6A8}">
      <dgm:prSet/>
      <dgm:spPr/>
      <dgm:t>
        <a:bodyPr/>
        <a:lstStyle/>
        <a:p>
          <a:endParaRPr lang="en-US"/>
        </a:p>
      </dgm:t>
    </dgm:pt>
    <dgm:pt modelId="{C1853C4C-8345-4671-9CA2-539ADAE16EBB}" type="pres">
      <dgm:prSet presAssocID="{D5407E1A-85CA-47FE-BFB0-0B55B0CA7B94}" presName="diagram" presStyleCnt="0">
        <dgm:presLayoutVars>
          <dgm:dir/>
          <dgm:resizeHandles val="exact"/>
        </dgm:presLayoutVars>
      </dgm:prSet>
      <dgm:spPr/>
    </dgm:pt>
    <dgm:pt modelId="{D88514DB-E5AF-488D-A665-5443CD62878C}" type="pres">
      <dgm:prSet presAssocID="{B51BB948-8F19-4DAD-8F75-0AD41C373EE4}" presName="node" presStyleLbl="node1" presStyleIdx="0" presStyleCnt="4">
        <dgm:presLayoutVars>
          <dgm:bulletEnabled val="1"/>
        </dgm:presLayoutVars>
      </dgm:prSet>
      <dgm:spPr/>
    </dgm:pt>
    <dgm:pt modelId="{6BCBF322-2079-457F-AC73-B8D441A02AF1}" type="pres">
      <dgm:prSet presAssocID="{FC2533A0-9C19-4759-88C6-75ED44CA4424}" presName="sibTrans" presStyleCnt="0"/>
      <dgm:spPr/>
    </dgm:pt>
    <dgm:pt modelId="{E8E1CAC1-3BF2-4596-BFBA-6E254B15B5C0}" type="pres">
      <dgm:prSet presAssocID="{5B42D222-1B9C-45FA-ACBE-2573D97B611C}" presName="node" presStyleLbl="node1" presStyleIdx="1" presStyleCnt="4">
        <dgm:presLayoutVars>
          <dgm:bulletEnabled val="1"/>
        </dgm:presLayoutVars>
      </dgm:prSet>
      <dgm:spPr/>
    </dgm:pt>
    <dgm:pt modelId="{CEE3D771-C532-4838-B555-207446B74206}" type="pres">
      <dgm:prSet presAssocID="{C9466049-4B54-4107-AD05-F591F3D895F2}" presName="sibTrans" presStyleCnt="0"/>
      <dgm:spPr/>
    </dgm:pt>
    <dgm:pt modelId="{612ADF10-8F59-4F1D-B6D2-2005AB9F94F0}" type="pres">
      <dgm:prSet presAssocID="{9E9FC9F6-0F04-4921-AC27-E4147AD6FE6D}" presName="node" presStyleLbl="node1" presStyleIdx="2" presStyleCnt="4">
        <dgm:presLayoutVars>
          <dgm:bulletEnabled val="1"/>
        </dgm:presLayoutVars>
      </dgm:prSet>
      <dgm:spPr/>
    </dgm:pt>
    <dgm:pt modelId="{DA1467CE-6582-49B0-B90A-0A7CC2AFD688}" type="pres">
      <dgm:prSet presAssocID="{331E9AC0-3C5E-4BE7-804A-2E4974885FAC}" presName="sibTrans" presStyleCnt="0"/>
      <dgm:spPr/>
    </dgm:pt>
    <dgm:pt modelId="{5FC79C8B-B2E0-4D5D-848F-8FC3F6A68930}" type="pres">
      <dgm:prSet presAssocID="{70DC592C-DECD-48BC-835E-ED91B5154AC0}" presName="node" presStyleLbl="node1" presStyleIdx="3" presStyleCnt="4">
        <dgm:presLayoutVars>
          <dgm:bulletEnabled val="1"/>
        </dgm:presLayoutVars>
      </dgm:prSet>
      <dgm:spPr/>
    </dgm:pt>
  </dgm:ptLst>
  <dgm:cxnLst>
    <dgm:cxn modelId="{9FC6F01C-51A7-4062-9EDD-023721787C58}" type="presOf" srcId="{9E9FC9F6-0F04-4921-AC27-E4147AD6FE6D}" destId="{612ADF10-8F59-4F1D-B6D2-2005AB9F94F0}" srcOrd="0" destOrd="0" presId="urn:microsoft.com/office/officeart/2005/8/layout/default"/>
    <dgm:cxn modelId="{EC714B22-BFDB-48A2-B8EF-BE2FB9B01A65}" srcId="{D5407E1A-85CA-47FE-BFB0-0B55B0CA7B94}" destId="{9E9FC9F6-0F04-4921-AC27-E4147AD6FE6D}" srcOrd="2" destOrd="0" parTransId="{9FF9DFDC-F8CA-4555-B734-FA2779ED10FE}" sibTransId="{331E9AC0-3C5E-4BE7-804A-2E4974885FAC}"/>
    <dgm:cxn modelId="{F337165F-053D-48D7-90EE-8AD437EB3A37}" type="presOf" srcId="{B51BB948-8F19-4DAD-8F75-0AD41C373EE4}" destId="{D88514DB-E5AF-488D-A665-5443CD62878C}" srcOrd="0" destOrd="0" presId="urn:microsoft.com/office/officeart/2005/8/layout/default"/>
    <dgm:cxn modelId="{877AE671-8D3A-464E-982D-B4726894817A}" type="presOf" srcId="{70DC592C-DECD-48BC-835E-ED91B5154AC0}" destId="{5FC79C8B-B2E0-4D5D-848F-8FC3F6A68930}" srcOrd="0" destOrd="0" presId="urn:microsoft.com/office/officeart/2005/8/layout/default"/>
    <dgm:cxn modelId="{12E47154-1327-4C78-ACEE-15B5351AE6A8}" srcId="{D5407E1A-85CA-47FE-BFB0-0B55B0CA7B94}" destId="{70DC592C-DECD-48BC-835E-ED91B5154AC0}" srcOrd="3" destOrd="0" parTransId="{40D66EFA-7197-47AF-9A0D-32A09D99F00C}" sibTransId="{54E4FEFE-63DC-42D0-9304-471043D3891C}"/>
    <dgm:cxn modelId="{55C3A87A-8EE3-4792-8A08-46FB65139799}" type="presOf" srcId="{D5407E1A-85CA-47FE-BFB0-0B55B0CA7B94}" destId="{C1853C4C-8345-4671-9CA2-539ADAE16EBB}" srcOrd="0" destOrd="0" presId="urn:microsoft.com/office/officeart/2005/8/layout/default"/>
    <dgm:cxn modelId="{067422C1-F97B-4F88-A6C6-BF8E59A43720}" srcId="{D5407E1A-85CA-47FE-BFB0-0B55B0CA7B94}" destId="{B51BB948-8F19-4DAD-8F75-0AD41C373EE4}" srcOrd="0" destOrd="0" parTransId="{B84D36E1-07FB-4C02-82CB-AEA3E089F647}" sibTransId="{FC2533A0-9C19-4759-88C6-75ED44CA4424}"/>
    <dgm:cxn modelId="{5B7F1AF6-AAA1-40BB-BF93-59DEB67A1102}" type="presOf" srcId="{5B42D222-1B9C-45FA-ACBE-2573D97B611C}" destId="{E8E1CAC1-3BF2-4596-BFBA-6E254B15B5C0}" srcOrd="0" destOrd="0" presId="urn:microsoft.com/office/officeart/2005/8/layout/default"/>
    <dgm:cxn modelId="{58E485F6-B320-4B84-AB4F-53901CCBC4C5}" srcId="{D5407E1A-85CA-47FE-BFB0-0B55B0CA7B94}" destId="{5B42D222-1B9C-45FA-ACBE-2573D97B611C}" srcOrd="1" destOrd="0" parTransId="{610E332D-4B28-412B-807F-F8092B252B9B}" sibTransId="{C9466049-4B54-4107-AD05-F591F3D895F2}"/>
    <dgm:cxn modelId="{836AEECF-E553-40C8-8D4C-257A12DD9329}" type="presParOf" srcId="{C1853C4C-8345-4671-9CA2-539ADAE16EBB}" destId="{D88514DB-E5AF-488D-A665-5443CD62878C}" srcOrd="0" destOrd="0" presId="urn:microsoft.com/office/officeart/2005/8/layout/default"/>
    <dgm:cxn modelId="{671ED594-9FC3-4BB5-8342-C3C674B054AA}" type="presParOf" srcId="{C1853C4C-8345-4671-9CA2-539ADAE16EBB}" destId="{6BCBF322-2079-457F-AC73-B8D441A02AF1}" srcOrd="1" destOrd="0" presId="urn:microsoft.com/office/officeart/2005/8/layout/default"/>
    <dgm:cxn modelId="{E39452BA-F2C4-435A-A60D-F2C792BD7E14}" type="presParOf" srcId="{C1853C4C-8345-4671-9CA2-539ADAE16EBB}" destId="{E8E1CAC1-3BF2-4596-BFBA-6E254B15B5C0}" srcOrd="2" destOrd="0" presId="urn:microsoft.com/office/officeart/2005/8/layout/default"/>
    <dgm:cxn modelId="{2E076073-CA5F-4860-9C15-54F8228732C3}" type="presParOf" srcId="{C1853C4C-8345-4671-9CA2-539ADAE16EBB}" destId="{CEE3D771-C532-4838-B555-207446B74206}" srcOrd="3" destOrd="0" presId="urn:microsoft.com/office/officeart/2005/8/layout/default"/>
    <dgm:cxn modelId="{3B4B437F-AC98-4A0F-88A8-EE2B3C51E548}" type="presParOf" srcId="{C1853C4C-8345-4671-9CA2-539ADAE16EBB}" destId="{612ADF10-8F59-4F1D-B6D2-2005AB9F94F0}" srcOrd="4" destOrd="0" presId="urn:microsoft.com/office/officeart/2005/8/layout/default"/>
    <dgm:cxn modelId="{ED355F7F-FB21-4812-9DED-8E342E97A533}" type="presParOf" srcId="{C1853C4C-8345-4671-9CA2-539ADAE16EBB}" destId="{DA1467CE-6582-49B0-B90A-0A7CC2AFD688}" srcOrd="5" destOrd="0" presId="urn:microsoft.com/office/officeart/2005/8/layout/default"/>
    <dgm:cxn modelId="{313894D3-FF5B-497C-BEB1-EA9C55348E26}" type="presParOf" srcId="{C1853C4C-8345-4671-9CA2-539ADAE16EBB}" destId="{5FC79C8B-B2E0-4D5D-848F-8FC3F6A68930}"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95B76-7129-4037-941B-36480617519A}">
      <dsp:nvSpPr>
        <dsp:cNvPr id="0" name=""/>
        <dsp:cNvSpPr/>
      </dsp:nvSpPr>
      <dsp:spPr>
        <a:xfrm>
          <a:off x="319795" y="1509099"/>
          <a:ext cx="1893928" cy="1107802"/>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Donor Estate</a:t>
          </a:r>
        </a:p>
      </dsp:txBody>
      <dsp:txXfrm>
        <a:off x="352241" y="1541545"/>
        <a:ext cx="1829036" cy="1042910"/>
      </dsp:txXfrm>
    </dsp:sp>
    <dsp:sp modelId="{5D11C458-C000-4749-9D13-D073ACC9A3B8}">
      <dsp:nvSpPr>
        <dsp:cNvPr id="0" name=""/>
        <dsp:cNvSpPr/>
      </dsp:nvSpPr>
      <dsp:spPr>
        <a:xfrm rot="20544497">
          <a:off x="2448848" y="909006"/>
          <a:ext cx="631548" cy="1358165"/>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453278" y="1209270"/>
        <a:ext cx="442084" cy="814899"/>
      </dsp:txXfrm>
    </dsp:sp>
    <dsp:sp modelId="{19586AF5-5BED-4D26-AA2C-2A2B3BA623D5}">
      <dsp:nvSpPr>
        <dsp:cNvPr id="0" name=""/>
        <dsp:cNvSpPr/>
      </dsp:nvSpPr>
      <dsp:spPr>
        <a:xfrm>
          <a:off x="3349598" y="548471"/>
          <a:ext cx="1893928" cy="1107802"/>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Heirs</a:t>
          </a:r>
        </a:p>
      </dsp:txBody>
      <dsp:txXfrm>
        <a:off x="3382044" y="580917"/>
        <a:ext cx="1829036" cy="1042910"/>
      </dsp:txXfrm>
    </dsp:sp>
    <dsp:sp modelId="{FACF232F-50C5-43D9-B0BA-B98F38DEFEEF}">
      <dsp:nvSpPr>
        <dsp:cNvPr id="0" name=""/>
        <dsp:cNvSpPr/>
      </dsp:nvSpPr>
      <dsp:spPr>
        <a:xfrm rot="5007804">
          <a:off x="4142116" y="1477700"/>
          <a:ext cx="550525" cy="1358165"/>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5400000">
        <a:off x="4000529" y="1882056"/>
        <a:ext cx="814899" cy="385368"/>
      </dsp:txXfrm>
    </dsp:sp>
    <dsp:sp modelId="{084599FA-1664-423D-BCFF-F6FC98C2B516}">
      <dsp:nvSpPr>
        <dsp:cNvPr id="0" name=""/>
        <dsp:cNvSpPr/>
      </dsp:nvSpPr>
      <dsp:spPr>
        <a:xfrm>
          <a:off x="3594779" y="2688249"/>
          <a:ext cx="1893928" cy="1107802"/>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KSU Charitable Trust</a:t>
          </a:r>
        </a:p>
      </dsp:txBody>
      <dsp:txXfrm>
        <a:off x="3627225" y="2720695"/>
        <a:ext cx="1829036" cy="10429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A57B5-70F3-4380-B7D5-E09C0D940FA5}">
      <dsp:nvSpPr>
        <dsp:cNvPr id="0" name=""/>
        <dsp:cNvSpPr/>
      </dsp:nvSpPr>
      <dsp:spPr>
        <a:xfrm>
          <a:off x="762019" y="1375322"/>
          <a:ext cx="2423467" cy="1065674"/>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Donor</a:t>
          </a:r>
        </a:p>
      </dsp:txBody>
      <dsp:txXfrm>
        <a:off x="793232" y="1406535"/>
        <a:ext cx="2361041" cy="1003248"/>
      </dsp:txXfrm>
    </dsp:sp>
    <dsp:sp modelId="{65F6015E-FCB3-436A-9747-2E034FDC355B}">
      <dsp:nvSpPr>
        <dsp:cNvPr id="0" name=""/>
        <dsp:cNvSpPr/>
      </dsp:nvSpPr>
      <dsp:spPr>
        <a:xfrm>
          <a:off x="3716467" y="1586276"/>
          <a:ext cx="218357" cy="571822"/>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911350">
            <a:lnSpc>
              <a:spcPct val="90000"/>
            </a:lnSpc>
            <a:spcBef>
              <a:spcPct val="0"/>
            </a:spcBef>
            <a:spcAft>
              <a:spcPct val="35000"/>
            </a:spcAft>
            <a:buNone/>
          </a:pPr>
          <a:endParaRPr lang="en-US" sz="4300" kern="1200"/>
        </a:p>
      </dsp:txBody>
      <dsp:txXfrm>
        <a:off x="3716467" y="1700640"/>
        <a:ext cx="152850" cy="343094"/>
      </dsp:txXfrm>
    </dsp:sp>
    <dsp:sp modelId="{41F4BC27-C245-41BE-89F1-A749C8D93707}">
      <dsp:nvSpPr>
        <dsp:cNvPr id="0" name=""/>
        <dsp:cNvSpPr/>
      </dsp:nvSpPr>
      <dsp:spPr>
        <a:xfrm>
          <a:off x="4495781" y="1375322"/>
          <a:ext cx="2423467" cy="1065674"/>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KSU - College of Architecture Planning and Design</a:t>
          </a:r>
        </a:p>
      </dsp:txBody>
      <dsp:txXfrm>
        <a:off x="4526994" y="1406535"/>
        <a:ext cx="2361041" cy="1003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F8C78-31A0-4D2D-B27D-024EC74A29C8}">
      <dsp:nvSpPr>
        <dsp:cNvPr id="0" name=""/>
        <dsp:cNvSpPr/>
      </dsp:nvSpPr>
      <dsp:spPr>
        <a:xfrm>
          <a:off x="152377" y="1600214"/>
          <a:ext cx="2010470" cy="123655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Donor</a:t>
          </a:r>
        </a:p>
      </dsp:txBody>
      <dsp:txXfrm>
        <a:off x="188594" y="1636431"/>
        <a:ext cx="1938036" cy="1164122"/>
      </dsp:txXfrm>
    </dsp:sp>
    <dsp:sp modelId="{D61771AB-F0E2-4FD7-B4B7-2D5A7B4E7F9C}">
      <dsp:nvSpPr>
        <dsp:cNvPr id="0" name=""/>
        <dsp:cNvSpPr/>
      </dsp:nvSpPr>
      <dsp:spPr>
        <a:xfrm>
          <a:off x="2364719" y="1981203"/>
          <a:ext cx="730562" cy="469186"/>
        </a:xfrm>
        <a:prstGeom prst="rightArrow">
          <a:avLst>
            <a:gd name="adj1" fmla="val 60000"/>
            <a:gd name="adj2" fmla="val 5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364719" y="2075040"/>
        <a:ext cx="589806" cy="281512"/>
      </dsp:txXfrm>
    </dsp:sp>
    <dsp:sp modelId="{3EF0DF40-D522-4A35-B8C4-8DBDC9888258}">
      <dsp:nvSpPr>
        <dsp:cNvPr id="0" name=""/>
        <dsp:cNvSpPr/>
      </dsp:nvSpPr>
      <dsp:spPr>
        <a:xfrm>
          <a:off x="3182705" y="1600214"/>
          <a:ext cx="2010470" cy="1236556"/>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Trust with house</a:t>
          </a:r>
        </a:p>
      </dsp:txBody>
      <dsp:txXfrm>
        <a:off x="3218922" y="1636431"/>
        <a:ext cx="1938036" cy="1164122"/>
      </dsp:txXfrm>
    </dsp:sp>
    <dsp:sp modelId="{F94F8368-9280-4F01-B45A-9D2A203D07C5}">
      <dsp:nvSpPr>
        <dsp:cNvPr id="0" name=""/>
        <dsp:cNvSpPr/>
      </dsp:nvSpPr>
      <dsp:spPr>
        <a:xfrm rot="20507988">
          <a:off x="5410596" y="1055525"/>
          <a:ext cx="588714" cy="1328386"/>
        </a:xfrm>
        <a:prstGeom prst="rightArrow">
          <a:avLst>
            <a:gd name="adj1" fmla="val 60000"/>
            <a:gd name="adj2" fmla="val 50000"/>
          </a:avLst>
        </a:prstGeom>
        <a:solidFill>
          <a:schemeClr val="bg1"/>
        </a:solidFill>
        <a:ln>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415014" y="1348784"/>
        <a:ext cx="412100" cy="797032"/>
      </dsp:txXfrm>
    </dsp:sp>
    <dsp:sp modelId="{2E4B8ADD-2DD1-4CE6-A491-2B9DA6DC5B54}">
      <dsp:nvSpPr>
        <dsp:cNvPr id="0" name=""/>
        <dsp:cNvSpPr/>
      </dsp:nvSpPr>
      <dsp:spPr>
        <a:xfrm>
          <a:off x="6248387" y="592258"/>
          <a:ext cx="2010470" cy="1236556"/>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Other Beneficiaries</a:t>
          </a:r>
        </a:p>
      </dsp:txBody>
      <dsp:txXfrm>
        <a:off x="6284604" y="628475"/>
        <a:ext cx="1938036" cy="1164122"/>
      </dsp:txXfrm>
    </dsp:sp>
    <dsp:sp modelId="{7FEC062A-86F1-43FD-8B6D-4F884F5D408F}">
      <dsp:nvSpPr>
        <dsp:cNvPr id="0" name=""/>
        <dsp:cNvSpPr/>
      </dsp:nvSpPr>
      <dsp:spPr>
        <a:xfrm rot="5400000">
          <a:off x="7473942" y="1869582"/>
          <a:ext cx="363474" cy="1328386"/>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7257163" y="2352038"/>
        <a:ext cx="797032" cy="254432"/>
      </dsp:txXfrm>
    </dsp:sp>
    <dsp:sp modelId="{71746E03-527C-48A9-8286-CEECA0775DCF}">
      <dsp:nvSpPr>
        <dsp:cNvPr id="0" name=""/>
        <dsp:cNvSpPr/>
      </dsp:nvSpPr>
      <dsp:spPr>
        <a:xfrm>
          <a:off x="6248387" y="2514616"/>
          <a:ext cx="2010470" cy="1236556"/>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KSU – College or Architecture Planning and Design</a:t>
          </a:r>
        </a:p>
      </dsp:txBody>
      <dsp:txXfrm>
        <a:off x="6284604" y="2550833"/>
        <a:ext cx="1938036" cy="11641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24E56-09E2-4FEB-A993-DDD3FDF35BA8}">
      <dsp:nvSpPr>
        <dsp:cNvPr id="0" name=""/>
        <dsp:cNvSpPr/>
      </dsp:nvSpPr>
      <dsp:spPr>
        <a:xfrm>
          <a:off x="212287" y="1029515"/>
          <a:ext cx="2617579" cy="1718593"/>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Life Insurance</a:t>
          </a:r>
        </a:p>
      </dsp:txBody>
      <dsp:txXfrm>
        <a:off x="262623" y="1079851"/>
        <a:ext cx="2516907" cy="1617921"/>
      </dsp:txXfrm>
    </dsp:sp>
    <dsp:sp modelId="{D4C22AC2-1379-456B-9845-C4C45E1F1743}">
      <dsp:nvSpPr>
        <dsp:cNvPr id="0" name=""/>
        <dsp:cNvSpPr/>
      </dsp:nvSpPr>
      <dsp:spPr>
        <a:xfrm rot="29419">
          <a:off x="2987827" y="1752669"/>
          <a:ext cx="1393219" cy="451478"/>
        </a:xfrm>
        <a:prstGeom prst="rightArrow">
          <a:avLst>
            <a:gd name="adj1" fmla="val 60000"/>
            <a:gd name="adj2" fmla="val 5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987829" y="1842385"/>
        <a:ext cx="1257776" cy="270886"/>
      </dsp:txXfrm>
    </dsp:sp>
    <dsp:sp modelId="{EF9ECFEF-E2A2-4FB1-A409-288CD341F24D}">
      <dsp:nvSpPr>
        <dsp:cNvPr id="0" name=""/>
        <dsp:cNvSpPr/>
      </dsp:nvSpPr>
      <dsp:spPr>
        <a:xfrm>
          <a:off x="4570859" y="1066815"/>
          <a:ext cx="2617579" cy="1718593"/>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KSU</a:t>
          </a:r>
        </a:p>
      </dsp:txBody>
      <dsp:txXfrm>
        <a:off x="4621195" y="1117151"/>
        <a:ext cx="2516907" cy="16179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95B76-7129-4037-941B-36480617519A}">
      <dsp:nvSpPr>
        <dsp:cNvPr id="0" name=""/>
        <dsp:cNvSpPr/>
      </dsp:nvSpPr>
      <dsp:spPr>
        <a:xfrm>
          <a:off x="0" y="990321"/>
          <a:ext cx="2079407" cy="110146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Donor</a:t>
          </a:r>
        </a:p>
      </dsp:txBody>
      <dsp:txXfrm>
        <a:off x="32261" y="1022582"/>
        <a:ext cx="2014885" cy="1036944"/>
      </dsp:txXfrm>
    </dsp:sp>
    <dsp:sp modelId="{5D11C458-C000-4749-9D13-D073ACC9A3B8}">
      <dsp:nvSpPr>
        <dsp:cNvPr id="0" name=""/>
        <dsp:cNvSpPr/>
      </dsp:nvSpPr>
      <dsp:spPr>
        <a:xfrm rot="1781595">
          <a:off x="2307249" y="1848385"/>
          <a:ext cx="1023087" cy="1414330"/>
        </a:xfrm>
        <a:prstGeom prst="rightArrow">
          <a:avLst>
            <a:gd name="adj1" fmla="val 60000"/>
            <a:gd name="adj2" fmla="val 50000"/>
          </a:avLst>
        </a:prstGeom>
        <a:solidFill>
          <a:schemeClr val="bg1"/>
        </a:solidFill>
        <a:ln>
          <a:solidFill>
            <a:schemeClr val="bg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327400" y="2055232"/>
        <a:ext cx="716161" cy="848598"/>
      </dsp:txXfrm>
    </dsp:sp>
    <dsp:sp modelId="{19586AF5-5BED-4D26-AA2C-2A2B3BA623D5}">
      <dsp:nvSpPr>
        <dsp:cNvPr id="0" name=""/>
        <dsp:cNvSpPr/>
      </dsp:nvSpPr>
      <dsp:spPr>
        <a:xfrm>
          <a:off x="3608483" y="3048000"/>
          <a:ext cx="2079407" cy="1101466"/>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KSU – College of Architecture Planning and Design</a:t>
          </a:r>
        </a:p>
      </dsp:txBody>
      <dsp:txXfrm>
        <a:off x="3640744" y="3080261"/>
        <a:ext cx="2014885" cy="1036944"/>
      </dsp:txXfrm>
    </dsp:sp>
    <dsp:sp modelId="{FACF232F-50C5-43D9-B0BA-B98F38DEFEEF}">
      <dsp:nvSpPr>
        <dsp:cNvPr id="0" name=""/>
        <dsp:cNvSpPr/>
      </dsp:nvSpPr>
      <dsp:spPr>
        <a:xfrm rot="16116324">
          <a:off x="4381305" y="1896843"/>
          <a:ext cx="485331" cy="1414330"/>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4201443" y="2506920"/>
        <a:ext cx="848598" cy="339732"/>
      </dsp:txXfrm>
    </dsp:sp>
    <dsp:sp modelId="{084599FA-1664-423D-BCFF-F6FC98C2B516}">
      <dsp:nvSpPr>
        <dsp:cNvPr id="0" name=""/>
        <dsp:cNvSpPr/>
      </dsp:nvSpPr>
      <dsp:spPr>
        <a:xfrm>
          <a:off x="3559381" y="1031085"/>
          <a:ext cx="2079407" cy="1101466"/>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Charitable Trust</a:t>
          </a:r>
        </a:p>
      </dsp:txBody>
      <dsp:txXfrm>
        <a:off x="3591642" y="1063346"/>
        <a:ext cx="2014885" cy="10369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95B76-7129-4037-941B-36480617519A}">
      <dsp:nvSpPr>
        <dsp:cNvPr id="0" name=""/>
        <dsp:cNvSpPr/>
      </dsp:nvSpPr>
      <dsp:spPr>
        <a:xfrm>
          <a:off x="247445" y="1625478"/>
          <a:ext cx="2039571" cy="1192992"/>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Donor Estate</a:t>
          </a:r>
        </a:p>
      </dsp:txBody>
      <dsp:txXfrm>
        <a:off x="282387" y="1660420"/>
        <a:ext cx="1969687" cy="1123108"/>
      </dsp:txXfrm>
    </dsp:sp>
    <dsp:sp modelId="{5D11C458-C000-4749-9D13-D073ACC9A3B8}">
      <dsp:nvSpPr>
        <dsp:cNvPr id="0" name=""/>
        <dsp:cNvSpPr/>
      </dsp:nvSpPr>
      <dsp:spPr>
        <a:xfrm rot="20544497">
          <a:off x="2540222" y="979238"/>
          <a:ext cx="680114" cy="1462607"/>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544993" y="1302592"/>
        <a:ext cx="476080" cy="877565"/>
      </dsp:txXfrm>
    </dsp:sp>
    <dsp:sp modelId="{19586AF5-5BED-4D26-AA2C-2A2B3BA623D5}">
      <dsp:nvSpPr>
        <dsp:cNvPr id="0" name=""/>
        <dsp:cNvSpPr/>
      </dsp:nvSpPr>
      <dsp:spPr>
        <a:xfrm>
          <a:off x="3510240" y="590978"/>
          <a:ext cx="2039571" cy="1192992"/>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Heirs</a:t>
          </a:r>
        </a:p>
      </dsp:txBody>
      <dsp:txXfrm>
        <a:off x="3545182" y="625920"/>
        <a:ext cx="1969687" cy="1123108"/>
      </dsp:txXfrm>
    </dsp:sp>
    <dsp:sp modelId="{FACF232F-50C5-43D9-B0BA-B98F38DEFEEF}">
      <dsp:nvSpPr>
        <dsp:cNvPr id="0" name=""/>
        <dsp:cNvSpPr/>
      </dsp:nvSpPr>
      <dsp:spPr>
        <a:xfrm rot="5007804">
          <a:off x="4363703" y="1591664"/>
          <a:ext cx="592861" cy="1462607"/>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4211228" y="2027115"/>
        <a:ext cx="877565" cy="415003"/>
      </dsp:txXfrm>
    </dsp:sp>
    <dsp:sp modelId="{084599FA-1664-423D-BCFF-F6FC98C2B516}">
      <dsp:nvSpPr>
        <dsp:cNvPr id="0" name=""/>
        <dsp:cNvSpPr/>
      </dsp:nvSpPr>
      <dsp:spPr>
        <a:xfrm>
          <a:off x="3774276" y="2895305"/>
          <a:ext cx="2039571" cy="1192992"/>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KSU Charitable Trust</a:t>
          </a:r>
        </a:p>
      </dsp:txBody>
      <dsp:txXfrm>
        <a:off x="3809218" y="2930247"/>
        <a:ext cx="1969687" cy="11231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CF78F4-BDCF-46D4-98A3-181CA43FF16C}">
      <dsp:nvSpPr>
        <dsp:cNvPr id="0" name=""/>
        <dsp:cNvSpPr/>
      </dsp:nvSpPr>
      <dsp:spPr>
        <a:xfrm>
          <a:off x="352958" y="584804"/>
          <a:ext cx="3076041" cy="147259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Preserve Lifetime Flexibility</a:t>
          </a:r>
        </a:p>
      </dsp:txBody>
      <dsp:txXfrm>
        <a:off x="352958" y="584804"/>
        <a:ext cx="3076041" cy="1472595"/>
      </dsp:txXfrm>
    </dsp:sp>
    <dsp:sp modelId="{87662EB3-2525-4157-A9C2-A6239536E402}">
      <dsp:nvSpPr>
        <dsp:cNvPr id="0" name=""/>
        <dsp:cNvSpPr/>
      </dsp:nvSpPr>
      <dsp:spPr>
        <a:xfrm>
          <a:off x="4191000" y="584804"/>
          <a:ext cx="3076041" cy="1472595"/>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Can Change your Mind</a:t>
          </a:r>
        </a:p>
      </dsp:txBody>
      <dsp:txXfrm>
        <a:off x="4191000" y="584804"/>
        <a:ext cx="3076041" cy="1472595"/>
      </dsp:txXfrm>
    </dsp:sp>
    <dsp:sp modelId="{6780C86E-7286-4EF3-B99B-07A915BD7E7B}">
      <dsp:nvSpPr>
        <dsp:cNvPr id="0" name=""/>
        <dsp:cNvSpPr/>
      </dsp:nvSpPr>
      <dsp:spPr>
        <a:xfrm>
          <a:off x="2271979" y="2819400"/>
          <a:ext cx="3076041" cy="1472595"/>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Want to Achieve Charitable Purpose</a:t>
          </a:r>
        </a:p>
      </dsp:txBody>
      <dsp:txXfrm>
        <a:off x="2271979" y="2819400"/>
        <a:ext cx="3076041" cy="14725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8514DB-E5AF-488D-A665-5443CD62878C}">
      <dsp:nvSpPr>
        <dsp:cNvPr id="0" name=""/>
        <dsp:cNvSpPr/>
      </dsp:nvSpPr>
      <dsp:spPr>
        <a:xfrm>
          <a:off x="744" y="145603"/>
          <a:ext cx="2902148" cy="174128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Fixed Amount</a:t>
          </a:r>
        </a:p>
      </dsp:txBody>
      <dsp:txXfrm>
        <a:off x="744" y="145603"/>
        <a:ext cx="2902148" cy="1741289"/>
      </dsp:txXfrm>
    </dsp:sp>
    <dsp:sp modelId="{E8E1CAC1-3BF2-4596-BFBA-6E254B15B5C0}">
      <dsp:nvSpPr>
        <dsp:cNvPr id="0" name=""/>
        <dsp:cNvSpPr/>
      </dsp:nvSpPr>
      <dsp:spPr>
        <a:xfrm>
          <a:off x="3193107" y="145603"/>
          <a:ext cx="2902148" cy="1741289"/>
        </a:xfrm>
        <a:prstGeom prst="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Specific Property</a:t>
          </a:r>
        </a:p>
      </dsp:txBody>
      <dsp:txXfrm>
        <a:off x="3193107" y="145603"/>
        <a:ext cx="2902148" cy="1741289"/>
      </dsp:txXfrm>
    </dsp:sp>
    <dsp:sp modelId="{612ADF10-8F59-4F1D-B6D2-2005AB9F94F0}">
      <dsp:nvSpPr>
        <dsp:cNvPr id="0" name=""/>
        <dsp:cNvSpPr/>
      </dsp:nvSpPr>
      <dsp:spPr>
        <a:xfrm>
          <a:off x="744" y="2177107"/>
          <a:ext cx="2902148" cy="1741289"/>
        </a:xfrm>
        <a:prstGeom prst="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Percent of Residuary</a:t>
          </a:r>
        </a:p>
      </dsp:txBody>
      <dsp:txXfrm>
        <a:off x="744" y="2177107"/>
        <a:ext cx="2902148" cy="1741289"/>
      </dsp:txXfrm>
    </dsp:sp>
    <dsp:sp modelId="{5FC79C8B-B2E0-4D5D-848F-8FC3F6A68930}">
      <dsp:nvSpPr>
        <dsp:cNvPr id="0" name=""/>
        <dsp:cNvSpPr/>
      </dsp:nvSpPr>
      <dsp:spPr>
        <a:xfrm>
          <a:off x="3193107" y="2177107"/>
          <a:ext cx="2902148" cy="1741289"/>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Contingent Bequest</a:t>
          </a:r>
        </a:p>
      </dsp:txBody>
      <dsp:txXfrm>
        <a:off x="3193107" y="2177107"/>
        <a:ext cx="2902148" cy="174128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56D2AE-060F-4F93-87DC-25454A376DE6}" type="datetimeFigureOut">
              <a:rPr lang="en-US" smtClean="0"/>
              <a:t>4/19/2022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DA512D-6CB4-4A8B-9C24-BF82AE2E2D26}" type="slidenum">
              <a:rPr lang="en-US" smtClean="0"/>
              <a:t>‹#›</a:t>
            </a:fld>
            <a:endParaRPr lang="en-US"/>
          </a:p>
        </p:txBody>
      </p:sp>
    </p:spTree>
    <p:extLst>
      <p:ext uri="{BB962C8B-B14F-4D97-AF65-F5344CB8AC3E}">
        <p14:creationId xmlns:p14="http://schemas.microsoft.com/office/powerpoint/2010/main" val="126667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a:p>
        </p:txBody>
      </p:sp>
      <p:sp>
        <p:nvSpPr>
          <p:cNvPr id="19459" name="Slide Number Placeholder 3"/>
          <p:cNvSpPr>
            <a:spLocks noGrp="1"/>
          </p:cNvSpPr>
          <p:nvPr>
            <p:ph type="sldNum" sz="quarter" idx="5"/>
          </p:nvPr>
        </p:nvSpPr>
        <p:spPr>
          <a:noFill/>
        </p:spPr>
        <p:txBody>
          <a:bodyPr/>
          <a:lstStyle/>
          <a:p>
            <a:fld id="{FEFB2907-6C9B-43D4-AE6D-7F7F78E6E0BF}" type="slidenum">
              <a:rPr lang="en-US" smtClean="0"/>
              <a:pPr/>
              <a:t>39</a:t>
            </a:fld>
            <a:endParaRPr lang="en-US"/>
          </a:p>
        </p:txBody>
      </p:sp>
    </p:spTree>
    <p:extLst>
      <p:ext uri="{BB962C8B-B14F-4D97-AF65-F5344CB8AC3E}">
        <p14:creationId xmlns:p14="http://schemas.microsoft.com/office/powerpoint/2010/main" val="1532987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0"/>
          </p:nvPr>
        </p:nvSpPr>
        <p:spPr/>
        <p:txBody>
          <a:bodyPr/>
          <a:lstStyle/>
          <a:p>
            <a:fld id="{A08D35F5-404D-4241-B492-69641426AF76}" type="slidenum">
              <a:rPr lang="en-US" smtClean="0"/>
              <a:pPr/>
              <a:t>45</a:t>
            </a:fld>
            <a:endParaRPr lang="en-US"/>
          </a:p>
        </p:txBody>
      </p:sp>
    </p:spTree>
    <p:extLst>
      <p:ext uri="{BB962C8B-B14F-4D97-AF65-F5344CB8AC3E}">
        <p14:creationId xmlns:p14="http://schemas.microsoft.com/office/powerpoint/2010/main" val="2725300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lIns="0" tIns="0" rIns="0" bIns="0"/>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lIns="0" tIns="0" rIns="0" bIns="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21657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073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1600200"/>
            <a:ext cx="10363200" cy="4343400"/>
          </a:xfrm>
        </p:spPr>
        <p:txBody>
          <a:bodyPr lIns="0" tIns="0" rIns="0" bIns="0" anchor="t"/>
          <a:lstStyle>
            <a:lvl1pPr algn="l">
              <a:defRPr sz="3000" b="0" cap="none"/>
            </a:lvl1pPr>
          </a:lstStyle>
          <a:p>
            <a:r>
              <a:rPr lang="en-US" dirty="0"/>
              <a:t>Click to edit Master content style</a:t>
            </a:r>
          </a:p>
        </p:txBody>
      </p:sp>
    </p:spTree>
    <p:extLst>
      <p:ext uri="{BB962C8B-B14F-4D97-AF65-F5344CB8AC3E}">
        <p14:creationId xmlns:p14="http://schemas.microsoft.com/office/powerpoint/2010/main" val="4145957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128290-0422-4AA8-B63B-50C69249925E}" type="datetimeFigureOut">
              <a:rPr lang="en-US" smtClean="0"/>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E340F-DB7F-4278-8A07-39F47C85786D}" type="slidenum">
              <a:rPr lang="en-US" smtClean="0"/>
              <a:t>‹#›</a:t>
            </a:fld>
            <a:endParaRPr lang="en-US"/>
          </a:p>
        </p:txBody>
      </p:sp>
    </p:spTree>
    <p:extLst>
      <p:ext uri="{BB962C8B-B14F-4D97-AF65-F5344CB8AC3E}">
        <p14:creationId xmlns:p14="http://schemas.microsoft.com/office/powerpoint/2010/main" val="20147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128290-0422-4AA8-B63B-50C69249925E}" type="datetimeFigureOut">
              <a:rPr lang="en-US" smtClean="0"/>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E340F-DB7F-4278-8A07-39F47C85786D}" type="slidenum">
              <a:rPr lang="en-US" smtClean="0"/>
              <a:t>‹#›</a:t>
            </a:fld>
            <a:endParaRPr lang="en-US"/>
          </a:p>
        </p:txBody>
      </p:sp>
    </p:spTree>
    <p:extLst>
      <p:ext uri="{BB962C8B-B14F-4D97-AF65-F5344CB8AC3E}">
        <p14:creationId xmlns:p14="http://schemas.microsoft.com/office/powerpoint/2010/main" val="375553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990601"/>
            <a:ext cx="10363200" cy="4778375"/>
          </a:xfrm>
        </p:spPr>
        <p:txBody>
          <a:bodyPr lIns="0" tIns="0" rIns="0" bIns="0" anchor="t"/>
          <a:lstStyle>
            <a:lvl1pPr algn="l">
              <a:defRPr sz="3000" b="0" cap="none"/>
            </a:lvl1pPr>
          </a:lstStyle>
          <a:p>
            <a:r>
              <a:rPr lang="en-US" dirty="0"/>
              <a:t>Click to edit Master content style</a:t>
            </a:r>
          </a:p>
        </p:txBody>
      </p:sp>
    </p:spTree>
    <p:extLst>
      <p:ext uri="{BB962C8B-B14F-4D97-AF65-F5344CB8AC3E}">
        <p14:creationId xmlns:p14="http://schemas.microsoft.com/office/powerpoint/2010/main" val="98361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I&amp;I PPT bkgd.jpg"/>
          <p:cNvPicPr>
            <a:picLocks noChangeAspect="1"/>
          </p:cNvPicPr>
          <p:nvPr/>
        </p:nvPicPr>
        <p:blipFill>
          <a:blip r:embed="rId8" cstate="print"/>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1828800"/>
            <a:ext cx="10972800" cy="503238"/>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2514601"/>
            <a:ext cx="10972800" cy="3657600"/>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005345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0" r:id="rId6"/>
  </p:sldLayoutIdLst>
  <p:txStyles>
    <p:titleStyle>
      <a:lvl1pPr algn="ctr" defTabSz="914400" rtl="0" eaLnBrk="1" latinLnBrk="0" hangingPunct="1">
        <a:spcBef>
          <a:spcPct val="0"/>
        </a:spcBef>
        <a:buNone/>
        <a:defRPr sz="3600" b="1" kern="1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000" kern="1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0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00" baseline="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00" baseline="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nvestopedia.com/terms/1/529plan.asp" TargetMode="External"/><Relationship Id="rId2" Type="http://schemas.openxmlformats.org/officeDocument/2006/relationships/hyperlink" Target="https://www.investopedia.com/terms/1/401kplan.as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7518" y="3169517"/>
            <a:ext cx="7772400" cy="1470025"/>
          </a:xfrm>
        </p:spPr>
        <p:txBody>
          <a:bodyPr>
            <a:normAutofit/>
          </a:bodyPr>
          <a:lstStyle/>
          <a:p>
            <a:pPr algn="l"/>
            <a:r>
              <a:rPr lang="en-US" dirty="0"/>
              <a:t>Maximizing Strategies After Tax Law Changes </a:t>
            </a:r>
          </a:p>
        </p:txBody>
      </p:sp>
      <p:sp>
        <p:nvSpPr>
          <p:cNvPr id="3" name="Subtitle 2"/>
          <p:cNvSpPr>
            <a:spLocks noGrp="1"/>
          </p:cNvSpPr>
          <p:nvPr>
            <p:ph type="subTitle" idx="1"/>
          </p:nvPr>
        </p:nvSpPr>
        <p:spPr>
          <a:xfrm>
            <a:off x="1617518" y="4800600"/>
            <a:ext cx="7678882" cy="838200"/>
          </a:xfrm>
        </p:spPr>
        <p:txBody>
          <a:bodyPr>
            <a:normAutofit fontScale="92500" lnSpcReduction="20000"/>
          </a:bodyPr>
          <a:lstStyle/>
          <a:p>
            <a:pPr algn="l"/>
            <a:r>
              <a:rPr lang="en-US" sz="2000" dirty="0">
                <a:latin typeface="+mj-lt"/>
              </a:rPr>
              <a:t>Ben Johnson</a:t>
            </a:r>
          </a:p>
          <a:p>
            <a:pPr algn="l"/>
            <a:r>
              <a:rPr lang="en-US" sz="2000" dirty="0">
                <a:latin typeface="+mj-lt"/>
              </a:rPr>
              <a:t>Sr. Director of Gift Planning</a:t>
            </a:r>
          </a:p>
          <a:p>
            <a:pPr algn="l"/>
            <a:r>
              <a:rPr lang="en-US" sz="2000" dirty="0">
                <a:latin typeface="+mj-lt"/>
              </a:rPr>
              <a:t>Kansas State University Foundation</a:t>
            </a:r>
          </a:p>
        </p:txBody>
      </p:sp>
      <p:sp>
        <p:nvSpPr>
          <p:cNvPr id="4" name="Slide Number Placeholder 3"/>
          <p:cNvSpPr>
            <a:spLocks noGrp="1"/>
          </p:cNvSpPr>
          <p:nvPr>
            <p:ph type="sldNum" sz="quarter" idx="4294967295"/>
          </p:nvPr>
        </p:nvSpPr>
        <p:spPr/>
        <p:txBody>
          <a:bodyPr/>
          <a:lstStyle/>
          <a:p>
            <a:fld id="{F068312F-A48A-4A64-88BC-E3C49BA675A1}" type="slidenum">
              <a:rPr lang="en-US" smtClean="0"/>
              <a:pPr/>
              <a:t>1</a:t>
            </a:fld>
            <a:endParaRPr lang="en-US" dirty="0"/>
          </a:p>
        </p:txBody>
      </p:sp>
      <p:cxnSp>
        <p:nvCxnSpPr>
          <p:cNvPr id="6" name="Straight Connector 5"/>
          <p:cNvCxnSpPr/>
          <p:nvPr/>
        </p:nvCxnSpPr>
        <p:spPr>
          <a:xfrm>
            <a:off x="1617518" y="4727864"/>
            <a:ext cx="7907482" cy="0"/>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007208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98664971"/>
              </p:ext>
            </p:extLst>
          </p:nvPr>
        </p:nvGraphicFramePr>
        <p:xfrm>
          <a:off x="1828800" y="2492433"/>
          <a:ext cx="8534400" cy="2750820"/>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5978676"/>
                    </a:ext>
                  </a:extLst>
                </a:gridCol>
                <a:gridCol w="1981200">
                  <a:extLst>
                    <a:ext uri="{9D8B030D-6E8A-4147-A177-3AD203B41FA5}">
                      <a16:colId xmlns:a16="http://schemas.microsoft.com/office/drawing/2014/main" val="3124466701"/>
                    </a:ext>
                  </a:extLst>
                </a:gridCol>
                <a:gridCol w="1828800">
                  <a:extLst>
                    <a:ext uri="{9D8B030D-6E8A-4147-A177-3AD203B41FA5}">
                      <a16:colId xmlns:a16="http://schemas.microsoft.com/office/drawing/2014/main" val="3622933389"/>
                    </a:ext>
                  </a:extLst>
                </a:gridCol>
                <a:gridCol w="1752600">
                  <a:extLst>
                    <a:ext uri="{9D8B030D-6E8A-4147-A177-3AD203B41FA5}">
                      <a16:colId xmlns:a16="http://schemas.microsoft.com/office/drawing/2014/main" val="2728439676"/>
                    </a:ext>
                  </a:extLst>
                </a:gridCol>
                <a:gridCol w="1828800">
                  <a:extLst>
                    <a:ext uri="{9D8B030D-6E8A-4147-A177-3AD203B41FA5}">
                      <a16:colId xmlns:a16="http://schemas.microsoft.com/office/drawing/2014/main" val="1531706362"/>
                    </a:ext>
                  </a:extLst>
                </a:gridCol>
              </a:tblGrid>
              <a:tr h="1005840">
                <a:tc>
                  <a:txBody>
                    <a:bodyPr/>
                    <a:lstStyle/>
                    <a:p>
                      <a:pPr marL="0" marR="0" algn="ctr">
                        <a:lnSpc>
                          <a:spcPts val="1440"/>
                        </a:lnSpc>
                        <a:spcBef>
                          <a:spcPts val="0"/>
                        </a:spcBef>
                        <a:spcAft>
                          <a:spcPts val="0"/>
                        </a:spcAft>
                      </a:pPr>
                      <a:r>
                        <a:rPr lang="en-US" sz="1800" dirty="0">
                          <a:effectLst/>
                        </a:rPr>
                        <a:t>Long-Term Capital Gains Rate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ts val="1440"/>
                        </a:lnSpc>
                        <a:spcBef>
                          <a:spcPts val="0"/>
                        </a:spcBef>
                        <a:spcAft>
                          <a:spcPts val="0"/>
                        </a:spcAft>
                      </a:pPr>
                      <a:r>
                        <a:rPr lang="en-US" sz="1800" dirty="0">
                          <a:effectLst/>
                        </a:rPr>
                        <a:t>Single Taxpayers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ts val="1440"/>
                        </a:lnSpc>
                        <a:spcBef>
                          <a:spcPts val="0"/>
                        </a:spcBef>
                        <a:spcAft>
                          <a:spcPts val="0"/>
                        </a:spcAft>
                      </a:pPr>
                      <a:r>
                        <a:rPr lang="en-US" sz="1800" dirty="0">
                          <a:effectLst/>
                        </a:rPr>
                        <a:t>Married Filing Jointly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ts val="1440"/>
                        </a:lnSpc>
                        <a:spcBef>
                          <a:spcPts val="0"/>
                        </a:spcBef>
                        <a:spcAft>
                          <a:spcPts val="0"/>
                        </a:spcAft>
                      </a:pPr>
                      <a:r>
                        <a:rPr lang="en-US" sz="1800" dirty="0">
                          <a:effectLst/>
                        </a:rPr>
                        <a:t>Head of Household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ts val="1440"/>
                        </a:lnSpc>
                        <a:spcBef>
                          <a:spcPts val="0"/>
                        </a:spcBef>
                        <a:spcAft>
                          <a:spcPts val="0"/>
                        </a:spcAft>
                      </a:pPr>
                      <a:r>
                        <a:rPr lang="en-US" sz="1800" dirty="0">
                          <a:effectLst/>
                        </a:rPr>
                        <a:t>Married Filing Separately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01519066"/>
                  </a:ext>
                </a:extLst>
              </a:tr>
              <a:tr h="502920">
                <a:tc>
                  <a:txBody>
                    <a:bodyPr/>
                    <a:lstStyle/>
                    <a:p>
                      <a:r>
                        <a:rPr lang="en-US">
                          <a:effectLst/>
                        </a:rPr>
                        <a:t>0%</a:t>
                      </a:r>
                    </a:p>
                  </a:txBody>
                  <a:tcPr marL="95250" marR="95250" marT="95250" marB="95250" anchor="ctr"/>
                </a:tc>
                <a:tc>
                  <a:txBody>
                    <a:bodyPr/>
                    <a:lstStyle/>
                    <a:p>
                      <a:r>
                        <a:rPr lang="en-US">
                          <a:effectLst/>
                        </a:rPr>
                        <a:t>$0-$40,000</a:t>
                      </a:r>
                    </a:p>
                  </a:txBody>
                  <a:tcPr marL="95250" marR="95250" marT="95250" marB="95250" anchor="ctr"/>
                </a:tc>
                <a:tc>
                  <a:txBody>
                    <a:bodyPr/>
                    <a:lstStyle/>
                    <a:p>
                      <a:r>
                        <a:rPr lang="en-US">
                          <a:effectLst/>
                        </a:rPr>
                        <a:t>$0-$80,000</a:t>
                      </a:r>
                    </a:p>
                  </a:txBody>
                  <a:tcPr marL="95250" marR="95250" marT="95250" marB="95250" anchor="ctr"/>
                </a:tc>
                <a:tc>
                  <a:txBody>
                    <a:bodyPr/>
                    <a:lstStyle/>
                    <a:p>
                      <a:r>
                        <a:rPr lang="en-US">
                          <a:effectLst/>
                        </a:rPr>
                        <a:t>$0-$53,600</a:t>
                      </a:r>
                    </a:p>
                  </a:txBody>
                  <a:tcPr marL="95250" marR="95250" marT="95250" marB="95250" anchor="ctr"/>
                </a:tc>
                <a:tc>
                  <a:txBody>
                    <a:bodyPr/>
                    <a:lstStyle/>
                    <a:p>
                      <a:r>
                        <a:rPr lang="en-US">
                          <a:effectLst/>
                        </a:rPr>
                        <a:t>$0-$40,000</a:t>
                      </a:r>
                    </a:p>
                  </a:txBody>
                  <a:tcPr marL="95250" marR="95250" marT="95250" marB="95250" anchor="ctr"/>
                </a:tc>
                <a:extLst>
                  <a:ext uri="{0D108BD9-81ED-4DB2-BD59-A6C34878D82A}">
                    <a16:rowId xmlns:a16="http://schemas.microsoft.com/office/drawing/2014/main" val="1376905009"/>
                  </a:ext>
                </a:extLst>
              </a:tr>
              <a:tr h="502920">
                <a:tc>
                  <a:txBody>
                    <a:bodyPr/>
                    <a:lstStyle/>
                    <a:p>
                      <a:r>
                        <a:rPr lang="en-US">
                          <a:effectLst/>
                        </a:rPr>
                        <a:t>15%</a:t>
                      </a:r>
                    </a:p>
                  </a:txBody>
                  <a:tcPr marL="95250" marR="95250" marT="95250" marB="95250" anchor="ctr"/>
                </a:tc>
                <a:tc>
                  <a:txBody>
                    <a:bodyPr/>
                    <a:lstStyle/>
                    <a:p>
                      <a:r>
                        <a:rPr lang="en-US">
                          <a:effectLst/>
                        </a:rPr>
                        <a:t>$40,000-$441,450</a:t>
                      </a:r>
                    </a:p>
                  </a:txBody>
                  <a:tcPr marL="95250" marR="95250" marT="95250" marB="95250" anchor="ctr"/>
                </a:tc>
                <a:tc>
                  <a:txBody>
                    <a:bodyPr/>
                    <a:lstStyle/>
                    <a:p>
                      <a:r>
                        <a:rPr lang="en-US">
                          <a:effectLst/>
                        </a:rPr>
                        <a:t>$80,000-$496,600</a:t>
                      </a:r>
                    </a:p>
                  </a:txBody>
                  <a:tcPr marL="95250" marR="95250" marT="95250" marB="95250" anchor="ctr"/>
                </a:tc>
                <a:tc>
                  <a:txBody>
                    <a:bodyPr/>
                    <a:lstStyle/>
                    <a:p>
                      <a:r>
                        <a:rPr lang="en-US">
                          <a:effectLst/>
                        </a:rPr>
                        <a:t>$53,600-$469,050</a:t>
                      </a:r>
                    </a:p>
                  </a:txBody>
                  <a:tcPr marL="95250" marR="95250" marT="95250" marB="95250" anchor="ctr"/>
                </a:tc>
                <a:tc>
                  <a:txBody>
                    <a:bodyPr/>
                    <a:lstStyle/>
                    <a:p>
                      <a:r>
                        <a:rPr lang="en-US">
                          <a:effectLst/>
                        </a:rPr>
                        <a:t>$40,000-$248,300</a:t>
                      </a:r>
                    </a:p>
                  </a:txBody>
                  <a:tcPr marL="95250" marR="95250" marT="95250" marB="95250" anchor="ctr"/>
                </a:tc>
                <a:extLst>
                  <a:ext uri="{0D108BD9-81ED-4DB2-BD59-A6C34878D82A}">
                    <a16:rowId xmlns:a16="http://schemas.microsoft.com/office/drawing/2014/main" val="2961192426"/>
                  </a:ext>
                </a:extLst>
              </a:tr>
              <a:tr h="502920">
                <a:tc>
                  <a:txBody>
                    <a:bodyPr/>
                    <a:lstStyle/>
                    <a:p>
                      <a:r>
                        <a:rPr lang="en-US">
                          <a:effectLst/>
                        </a:rPr>
                        <a:t>20%</a:t>
                      </a:r>
                    </a:p>
                  </a:txBody>
                  <a:tcPr marL="95250" marR="95250" marT="95250" marB="95250" anchor="ctr"/>
                </a:tc>
                <a:tc>
                  <a:txBody>
                    <a:bodyPr/>
                    <a:lstStyle/>
                    <a:p>
                      <a:r>
                        <a:rPr lang="en-US">
                          <a:effectLst/>
                        </a:rPr>
                        <a:t>Over $441,550</a:t>
                      </a:r>
                    </a:p>
                  </a:txBody>
                  <a:tcPr marL="95250" marR="95250" marT="95250" marB="95250" anchor="ctr"/>
                </a:tc>
                <a:tc>
                  <a:txBody>
                    <a:bodyPr/>
                    <a:lstStyle/>
                    <a:p>
                      <a:r>
                        <a:rPr lang="en-US">
                          <a:effectLst/>
                        </a:rPr>
                        <a:t>Over $496,600</a:t>
                      </a:r>
                    </a:p>
                  </a:txBody>
                  <a:tcPr marL="95250" marR="95250" marT="95250" marB="95250" anchor="ctr"/>
                </a:tc>
                <a:tc>
                  <a:txBody>
                    <a:bodyPr/>
                    <a:lstStyle/>
                    <a:p>
                      <a:r>
                        <a:rPr lang="en-US">
                          <a:effectLst/>
                        </a:rPr>
                        <a:t>Over $469,050</a:t>
                      </a:r>
                    </a:p>
                  </a:txBody>
                  <a:tcPr marL="95250" marR="95250" marT="95250" marB="95250" anchor="ctr"/>
                </a:tc>
                <a:tc>
                  <a:txBody>
                    <a:bodyPr/>
                    <a:lstStyle/>
                    <a:p>
                      <a:r>
                        <a:rPr lang="en-US" dirty="0">
                          <a:effectLst/>
                        </a:rPr>
                        <a:t>Over $248,300</a:t>
                      </a:r>
                    </a:p>
                  </a:txBody>
                  <a:tcPr marL="95250" marR="95250" marT="95250" marB="95250" anchor="ctr"/>
                </a:tc>
                <a:extLst>
                  <a:ext uri="{0D108BD9-81ED-4DB2-BD59-A6C34878D82A}">
                    <a16:rowId xmlns:a16="http://schemas.microsoft.com/office/drawing/2014/main" val="27365859"/>
                  </a:ext>
                </a:extLst>
              </a:tr>
            </a:tbl>
          </a:graphicData>
        </a:graphic>
      </p:graphicFrame>
      <p:sp>
        <p:nvSpPr>
          <p:cNvPr id="4" name="Rectangle 2"/>
          <p:cNvSpPr txBox="1">
            <a:spLocks noGrp="1" noChangeArrowheads="1"/>
          </p:cNvSpPr>
          <p:nvPr>
            <p:ph type="title"/>
          </p:nvPr>
        </p:nvSpPr>
        <p:spPr>
          <a:xfrm>
            <a:off x="1828800" y="1795549"/>
            <a:ext cx="8229600" cy="503238"/>
          </a:xfrm>
          <a:prstGeom prst="rect">
            <a:avLst/>
          </a:prstGeom>
        </p:spPr>
        <p:txBody>
          <a:bodyPr vert="horz" lIns="91440" tIns="45720" rIns="91440" bIns="45720" rtlCol="0" anchor="ctr">
            <a:normAutofit fontScale="90000"/>
          </a:bodyPr>
          <a:lstStyle/>
          <a:p>
            <a:pPr algn="ctr">
              <a:lnSpc>
                <a:spcPct val="100000"/>
              </a:lnSpc>
              <a:defRPr/>
            </a:pPr>
            <a:r>
              <a:rPr lang="en-US" dirty="0"/>
              <a:t>Capital Gain Rates</a:t>
            </a:r>
          </a:p>
        </p:txBody>
      </p:sp>
    </p:spTree>
    <p:extLst>
      <p:ext uri="{BB962C8B-B14F-4D97-AF65-F5344CB8AC3E}">
        <p14:creationId xmlns:p14="http://schemas.microsoft.com/office/powerpoint/2010/main" val="2911961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205817"/>
            <a:ext cx="8679873" cy="4016484"/>
          </a:xfrm>
          <a:prstGeom prst="rect">
            <a:avLst/>
          </a:prstGeom>
        </p:spPr>
        <p:txBody>
          <a:bodyPr wrap="square">
            <a:spAutoFit/>
          </a:bodyPr>
          <a:lstStyle/>
          <a:p>
            <a:r>
              <a:rPr lang="en-US" sz="2200" b="1" dirty="0"/>
              <a:t>Capital Gain Tax Increase </a:t>
            </a:r>
          </a:p>
          <a:p>
            <a:r>
              <a:rPr lang="en-US" sz="2200" u="sng" dirty="0"/>
              <a:t>Did you miss that headline? </a:t>
            </a:r>
            <a:endParaRPr lang="en-US" sz="2200" dirty="0"/>
          </a:p>
          <a:p>
            <a:pPr lvl="0"/>
            <a:r>
              <a:rPr lang="en-US" sz="2200" dirty="0"/>
              <a:t>Unless you live in one of these nine states (Alaska, Florida, Nevada, New Hampshire, South Dakota, Tennessee, Texas, Washington, Wyoming) which has no capital gain tax, then almost certainly the capital gain went up.  </a:t>
            </a:r>
          </a:p>
          <a:p>
            <a:pPr lvl="0"/>
            <a:endParaRPr lang="en-US" sz="2200" dirty="0"/>
          </a:p>
          <a:p>
            <a:r>
              <a:rPr lang="en-US" sz="2200" u="sng" dirty="0"/>
              <a:t>How so? </a:t>
            </a:r>
            <a:endParaRPr lang="en-US" sz="2200" dirty="0"/>
          </a:p>
          <a:p>
            <a:pPr lvl="0"/>
            <a:r>
              <a:rPr lang="en-US" sz="2200" dirty="0"/>
              <a:t>Previously if you paid capital gain taxes you received a federal tax break. </a:t>
            </a:r>
          </a:p>
          <a:p>
            <a:pPr lvl="0"/>
            <a:r>
              <a:rPr lang="en-US" sz="2200" dirty="0"/>
              <a:t>This year you almost certainly </a:t>
            </a:r>
            <a:r>
              <a:rPr lang="en-US" sz="2200" u="sng" dirty="0"/>
              <a:t>will not</a:t>
            </a:r>
            <a:r>
              <a:rPr lang="en-US" sz="2200" dirty="0"/>
              <a:t>.</a:t>
            </a:r>
          </a:p>
          <a:p>
            <a:endParaRPr lang="en-US" sz="2000" dirty="0"/>
          </a:p>
          <a:p>
            <a:endParaRPr lang="en-US" sz="1000" dirty="0"/>
          </a:p>
          <a:p>
            <a:endParaRPr lang="en-US" sz="1350" dirty="0">
              <a:latin typeface="Myriad Pro"/>
            </a:endParaRPr>
          </a:p>
          <a:p>
            <a:endParaRPr lang="en-US" sz="1350" dirty="0">
              <a:solidFill>
                <a:srgbClr val="7A563D"/>
              </a:solidFill>
              <a:latin typeface="Myriad Pro"/>
            </a:endParaRPr>
          </a:p>
        </p:txBody>
      </p:sp>
      <p:sp>
        <p:nvSpPr>
          <p:cNvPr id="7" name="Title 2"/>
          <p:cNvSpPr>
            <a:spLocks noGrp="1"/>
          </p:cNvSpPr>
          <p:nvPr>
            <p:ph type="title"/>
          </p:nvPr>
        </p:nvSpPr>
        <p:spPr>
          <a:xfrm>
            <a:off x="1524000" y="1583248"/>
            <a:ext cx="9144000" cy="503238"/>
          </a:xfrm>
        </p:spPr>
        <p:txBody>
          <a:bodyPr>
            <a:normAutofit/>
          </a:bodyPr>
          <a:lstStyle/>
          <a:p>
            <a:r>
              <a:rPr lang="en-US" sz="3200" dirty="0"/>
              <a:t>How did it affect you?</a:t>
            </a:r>
          </a:p>
        </p:txBody>
      </p:sp>
    </p:spTree>
    <p:extLst>
      <p:ext uri="{BB962C8B-B14F-4D97-AF65-F5344CB8AC3E}">
        <p14:creationId xmlns:p14="http://schemas.microsoft.com/office/powerpoint/2010/main" val="1270371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57143847"/>
              </p:ext>
            </p:extLst>
          </p:nvPr>
        </p:nvGraphicFramePr>
        <p:xfrm>
          <a:off x="1420093" y="2337264"/>
          <a:ext cx="8686799" cy="3764130"/>
        </p:xfrm>
        <a:graphic>
          <a:graphicData uri="http://schemas.openxmlformats.org/drawingml/2006/table">
            <a:tbl>
              <a:tblPr firstRow="1" firstCol="1" bandRow="1">
                <a:tableStyleId>{5C22544A-7EE6-4342-B048-85BDC9FD1C3A}</a:tableStyleId>
              </a:tblPr>
              <a:tblGrid>
                <a:gridCol w="990600">
                  <a:extLst>
                    <a:ext uri="{9D8B030D-6E8A-4147-A177-3AD203B41FA5}">
                      <a16:colId xmlns:a16="http://schemas.microsoft.com/office/drawing/2014/main" val="685594320"/>
                    </a:ext>
                  </a:extLst>
                </a:gridCol>
                <a:gridCol w="2209800">
                  <a:extLst>
                    <a:ext uri="{9D8B030D-6E8A-4147-A177-3AD203B41FA5}">
                      <a16:colId xmlns:a16="http://schemas.microsoft.com/office/drawing/2014/main" val="2833879035"/>
                    </a:ext>
                  </a:extLst>
                </a:gridCol>
                <a:gridCol w="2895600">
                  <a:extLst>
                    <a:ext uri="{9D8B030D-6E8A-4147-A177-3AD203B41FA5}">
                      <a16:colId xmlns:a16="http://schemas.microsoft.com/office/drawing/2014/main" val="2712625859"/>
                    </a:ext>
                  </a:extLst>
                </a:gridCol>
                <a:gridCol w="2590799">
                  <a:extLst>
                    <a:ext uri="{9D8B030D-6E8A-4147-A177-3AD203B41FA5}">
                      <a16:colId xmlns:a16="http://schemas.microsoft.com/office/drawing/2014/main" val="4044867582"/>
                    </a:ext>
                  </a:extLst>
                </a:gridCol>
              </a:tblGrid>
              <a:tr h="851615">
                <a:tc>
                  <a:txBody>
                    <a:bodyPr/>
                    <a:lstStyle/>
                    <a:p>
                      <a:pPr marL="0" marR="0" algn="ctr">
                        <a:lnSpc>
                          <a:spcPct val="107000"/>
                        </a:lnSpc>
                        <a:spcBef>
                          <a:spcPts val="0"/>
                        </a:spcBef>
                        <a:spcAft>
                          <a:spcPts val="0"/>
                        </a:spcAft>
                      </a:pPr>
                      <a:r>
                        <a:rPr lang="en-US" sz="1800" dirty="0">
                          <a:effectLst/>
                        </a:rPr>
                        <a:t>Rate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07000"/>
                        </a:lnSpc>
                        <a:spcBef>
                          <a:spcPts val="0"/>
                        </a:spcBef>
                        <a:spcAft>
                          <a:spcPts val="0"/>
                        </a:spcAft>
                      </a:pPr>
                      <a:r>
                        <a:rPr lang="en-US" sz="1800" dirty="0">
                          <a:effectLst/>
                        </a:rPr>
                        <a:t>For Unmarried Individuals, Taxable Income Over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07000"/>
                        </a:lnSpc>
                        <a:spcBef>
                          <a:spcPts val="0"/>
                        </a:spcBef>
                        <a:spcAft>
                          <a:spcPts val="0"/>
                        </a:spcAft>
                      </a:pPr>
                      <a:r>
                        <a:rPr lang="en-US" sz="1800" dirty="0">
                          <a:effectLst/>
                        </a:rPr>
                        <a:t>For Married Individuals Filing Joint Returns, Taxable Income Over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0" marR="0" algn="ctr">
                        <a:lnSpc>
                          <a:spcPct val="107000"/>
                        </a:lnSpc>
                        <a:spcBef>
                          <a:spcPts val="0"/>
                        </a:spcBef>
                        <a:spcAft>
                          <a:spcPts val="0"/>
                        </a:spcAft>
                      </a:pPr>
                      <a:r>
                        <a:rPr lang="en-US" sz="1800" dirty="0">
                          <a:effectLst/>
                        </a:rPr>
                        <a:t>For Heads of Households, Taxable Income Over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22688609"/>
                  </a:ext>
                </a:extLst>
              </a:tr>
              <a:tr h="323592">
                <a:tc>
                  <a:txBody>
                    <a:bodyPr/>
                    <a:lstStyle/>
                    <a:p>
                      <a:pPr marL="0" marR="0" algn="ctr">
                        <a:lnSpc>
                          <a:spcPct val="107000"/>
                        </a:lnSpc>
                        <a:spcBef>
                          <a:spcPts val="0"/>
                        </a:spcBef>
                        <a:spcAft>
                          <a:spcPts val="0"/>
                        </a:spcAft>
                      </a:pPr>
                      <a:r>
                        <a:rPr lang="en-US" sz="18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dirty="0">
                          <a:effectLst/>
                          <a:latin typeface="Roboto Mono"/>
                        </a:rPr>
                        <a:t>$0</a:t>
                      </a:r>
                    </a:p>
                  </a:txBody>
                  <a:tcPr anchor="ctr"/>
                </a:tc>
                <a:tc>
                  <a:txBody>
                    <a:bodyPr/>
                    <a:lstStyle/>
                    <a:p>
                      <a:pPr fontAlgn="base" latinLnBrk="0"/>
                      <a:r>
                        <a:rPr lang="en-US">
                          <a:effectLst/>
                          <a:latin typeface="Roboto Mono"/>
                        </a:rPr>
                        <a:t>$0</a:t>
                      </a:r>
                    </a:p>
                  </a:txBody>
                  <a:tcPr anchor="ctr"/>
                </a:tc>
                <a:tc>
                  <a:txBody>
                    <a:bodyPr/>
                    <a:lstStyle/>
                    <a:p>
                      <a:pPr fontAlgn="base" latinLnBrk="0"/>
                      <a:r>
                        <a:rPr lang="en-US">
                          <a:effectLst/>
                          <a:latin typeface="Roboto Mono"/>
                        </a:rPr>
                        <a:t>$0</a:t>
                      </a:r>
                    </a:p>
                  </a:txBody>
                  <a:tcPr anchor="ctr"/>
                </a:tc>
                <a:extLst>
                  <a:ext uri="{0D108BD9-81ED-4DB2-BD59-A6C34878D82A}">
                    <a16:rowId xmlns:a16="http://schemas.microsoft.com/office/drawing/2014/main" val="3689261059"/>
                  </a:ext>
                </a:extLst>
              </a:tr>
              <a:tr h="323592">
                <a:tc>
                  <a:txBody>
                    <a:bodyPr/>
                    <a:lstStyle/>
                    <a:p>
                      <a:pPr marL="0" marR="0" algn="ctr">
                        <a:lnSpc>
                          <a:spcPct val="107000"/>
                        </a:lnSpc>
                        <a:spcBef>
                          <a:spcPts val="0"/>
                        </a:spcBef>
                        <a:spcAft>
                          <a:spcPts val="0"/>
                        </a:spcAft>
                      </a:pPr>
                      <a:r>
                        <a:rPr lang="en-US" sz="1800" dirty="0">
                          <a:effectLst/>
                        </a:rPr>
                        <a:t>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$9,875</a:t>
                      </a:r>
                    </a:p>
                  </a:txBody>
                  <a:tcPr anchor="ctr"/>
                </a:tc>
                <a:tc>
                  <a:txBody>
                    <a:bodyPr/>
                    <a:lstStyle/>
                    <a:p>
                      <a:pPr fontAlgn="base" latinLnBrk="0"/>
                      <a:r>
                        <a:rPr lang="en-US">
                          <a:effectLst/>
                          <a:latin typeface="Roboto Mono"/>
                        </a:rPr>
                        <a:t>$19,750</a:t>
                      </a:r>
                    </a:p>
                  </a:txBody>
                  <a:tcPr anchor="ctr"/>
                </a:tc>
                <a:tc>
                  <a:txBody>
                    <a:bodyPr/>
                    <a:lstStyle/>
                    <a:p>
                      <a:pPr fontAlgn="base" latinLnBrk="0"/>
                      <a:r>
                        <a:rPr lang="en-US" dirty="0">
                          <a:effectLst/>
                          <a:latin typeface="Roboto Mono"/>
                        </a:rPr>
                        <a:t>$14,100</a:t>
                      </a:r>
                    </a:p>
                  </a:txBody>
                  <a:tcPr anchor="ctr"/>
                </a:tc>
                <a:extLst>
                  <a:ext uri="{0D108BD9-81ED-4DB2-BD59-A6C34878D82A}">
                    <a16:rowId xmlns:a16="http://schemas.microsoft.com/office/drawing/2014/main" val="2826277831"/>
                  </a:ext>
                </a:extLst>
              </a:tr>
              <a:tr h="323592">
                <a:tc>
                  <a:txBody>
                    <a:bodyPr/>
                    <a:lstStyle/>
                    <a:p>
                      <a:pPr marL="0" marR="0" algn="ctr">
                        <a:lnSpc>
                          <a:spcPct val="107000"/>
                        </a:lnSpc>
                        <a:spcBef>
                          <a:spcPts val="0"/>
                        </a:spcBef>
                        <a:spcAft>
                          <a:spcPts val="0"/>
                        </a:spcAft>
                      </a:pPr>
                      <a:r>
                        <a:rPr lang="en-US" sz="1800" dirty="0">
                          <a:effectLst/>
                        </a:rPr>
                        <a:t>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$40,125</a:t>
                      </a:r>
                    </a:p>
                  </a:txBody>
                  <a:tcPr anchor="ctr"/>
                </a:tc>
                <a:tc>
                  <a:txBody>
                    <a:bodyPr/>
                    <a:lstStyle/>
                    <a:p>
                      <a:pPr fontAlgn="base" latinLnBrk="0"/>
                      <a:r>
                        <a:rPr lang="en-US" dirty="0">
                          <a:effectLst/>
                          <a:latin typeface="Roboto Mono"/>
                        </a:rPr>
                        <a:t>$80,250</a:t>
                      </a:r>
                    </a:p>
                  </a:txBody>
                  <a:tcPr anchor="ctr"/>
                </a:tc>
                <a:tc>
                  <a:txBody>
                    <a:bodyPr/>
                    <a:lstStyle/>
                    <a:p>
                      <a:pPr fontAlgn="base" latinLnBrk="0"/>
                      <a:r>
                        <a:rPr lang="en-US" dirty="0">
                          <a:effectLst/>
                          <a:latin typeface="Roboto Mono"/>
                        </a:rPr>
                        <a:t>$53,700</a:t>
                      </a:r>
                    </a:p>
                  </a:txBody>
                  <a:tcPr anchor="ctr"/>
                </a:tc>
                <a:extLst>
                  <a:ext uri="{0D108BD9-81ED-4DB2-BD59-A6C34878D82A}">
                    <a16:rowId xmlns:a16="http://schemas.microsoft.com/office/drawing/2014/main" val="867306862"/>
                  </a:ext>
                </a:extLst>
              </a:tr>
              <a:tr h="323592">
                <a:tc>
                  <a:txBody>
                    <a:bodyPr/>
                    <a:lstStyle/>
                    <a:p>
                      <a:pPr marL="0" marR="0" algn="ctr">
                        <a:lnSpc>
                          <a:spcPct val="107000"/>
                        </a:lnSpc>
                        <a:spcBef>
                          <a:spcPts val="0"/>
                        </a:spcBef>
                        <a:spcAft>
                          <a:spcPts val="0"/>
                        </a:spcAft>
                      </a:pPr>
                      <a:r>
                        <a:rPr lang="en-US" sz="1800" dirty="0">
                          <a:effectLst/>
                        </a:rPr>
                        <a:t>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$85,525</a:t>
                      </a:r>
                    </a:p>
                  </a:txBody>
                  <a:tcPr anchor="ctr"/>
                </a:tc>
                <a:tc>
                  <a:txBody>
                    <a:bodyPr/>
                    <a:lstStyle/>
                    <a:p>
                      <a:pPr fontAlgn="base" latinLnBrk="0"/>
                      <a:r>
                        <a:rPr lang="en-US">
                          <a:effectLst/>
                          <a:latin typeface="Roboto Mono"/>
                        </a:rPr>
                        <a:t>$171,050</a:t>
                      </a:r>
                    </a:p>
                  </a:txBody>
                  <a:tcPr anchor="ctr"/>
                </a:tc>
                <a:tc>
                  <a:txBody>
                    <a:bodyPr/>
                    <a:lstStyle/>
                    <a:p>
                      <a:pPr fontAlgn="base" latinLnBrk="0"/>
                      <a:r>
                        <a:rPr lang="en-US" dirty="0">
                          <a:effectLst/>
                          <a:latin typeface="Roboto Mono"/>
                        </a:rPr>
                        <a:t>$85,500</a:t>
                      </a:r>
                    </a:p>
                  </a:txBody>
                  <a:tcPr anchor="ctr"/>
                </a:tc>
                <a:extLst>
                  <a:ext uri="{0D108BD9-81ED-4DB2-BD59-A6C34878D82A}">
                    <a16:rowId xmlns:a16="http://schemas.microsoft.com/office/drawing/2014/main" val="2748939226"/>
                  </a:ext>
                </a:extLst>
              </a:tr>
              <a:tr h="323592">
                <a:tc>
                  <a:txBody>
                    <a:bodyPr/>
                    <a:lstStyle/>
                    <a:p>
                      <a:pPr marL="0" marR="0" algn="ctr">
                        <a:lnSpc>
                          <a:spcPct val="107000"/>
                        </a:lnSpc>
                        <a:spcBef>
                          <a:spcPts val="0"/>
                        </a:spcBef>
                        <a:spcAft>
                          <a:spcPts val="0"/>
                        </a:spcAft>
                      </a:pPr>
                      <a:r>
                        <a:rPr lang="en-US" sz="1800" dirty="0">
                          <a:effectLst/>
                        </a:rPr>
                        <a:t>32%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$163,300</a:t>
                      </a:r>
                    </a:p>
                  </a:txBody>
                  <a:tcPr anchor="ctr"/>
                </a:tc>
                <a:tc>
                  <a:txBody>
                    <a:bodyPr/>
                    <a:lstStyle/>
                    <a:p>
                      <a:pPr fontAlgn="base" latinLnBrk="0"/>
                      <a:r>
                        <a:rPr lang="en-US">
                          <a:effectLst/>
                          <a:latin typeface="Roboto Mono"/>
                        </a:rPr>
                        <a:t>$326,600</a:t>
                      </a:r>
                    </a:p>
                  </a:txBody>
                  <a:tcPr anchor="ctr"/>
                </a:tc>
                <a:tc>
                  <a:txBody>
                    <a:bodyPr/>
                    <a:lstStyle/>
                    <a:p>
                      <a:pPr fontAlgn="base" latinLnBrk="0"/>
                      <a:r>
                        <a:rPr lang="en-US" dirty="0">
                          <a:effectLst/>
                          <a:latin typeface="Roboto Mono"/>
                        </a:rPr>
                        <a:t>$163,300</a:t>
                      </a:r>
                    </a:p>
                  </a:txBody>
                  <a:tcPr anchor="ctr"/>
                </a:tc>
                <a:extLst>
                  <a:ext uri="{0D108BD9-81ED-4DB2-BD59-A6C34878D82A}">
                    <a16:rowId xmlns:a16="http://schemas.microsoft.com/office/drawing/2014/main" val="944893870"/>
                  </a:ext>
                </a:extLst>
              </a:tr>
              <a:tr h="323592">
                <a:tc>
                  <a:txBody>
                    <a:bodyPr/>
                    <a:lstStyle/>
                    <a:p>
                      <a:pPr marL="0" marR="0" algn="ctr">
                        <a:lnSpc>
                          <a:spcPct val="107000"/>
                        </a:lnSpc>
                        <a:spcBef>
                          <a:spcPts val="0"/>
                        </a:spcBef>
                        <a:spcAft>
                          <a:spcPts val="0"/>
                        </a:spcAft>
                      </a:pPr>
                      <a:r>
                        <a:rPr lang="en-US" sz="1800" dirty="0">
                          <a:effectLst/>
                        </a:rPr>
                        <a:t>35%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$207,350</a:t>
                      </a:r>
                    </a:p>
                  </a:txBody>
                  <a:tcPr anchor="ctr"/>
                </a:tc>
                <a:tc>
                  <a:txBody>
                    <a:bodyPr/>
                    <a:lstStyle/>
                    <a:p>
                      <a:pPr fontAlgn="base" latinLnBrk="0"/>
                      <a:r>
                        <a:rPr lang="en-US">
                          <a:effectLst/>
                          <a:latin typeface="Roboto Mono"/>
                        </a:rPr>
                        <a:t>$414,700</a:t>
                      </a:r>
                    </a:p>
                  </a:txBody>
                  <a:tcPr anchor="ctr"/>
                </a:tc>
                <a:tc>
                  <a:txBody>
                    <a:bodyPr/>
                    <a:lstStyle/>
                    <a:p>
                      <a:pPr fontAlgn="base" latinLnBrk="0"/>
                      <a:r>
                        <a:rPr lang="en-US" dirty="0">
                          <a:effectLst/>
                          <a:latin typeface="Roboto Mono"/>
                        </a:rPr>
                        <a:t>$207,350</a:t>
                      </a:r>
                    </a:p>
                  </a:txBody>
                  <a:tcPr anchor="ctr"/>
                </a:tc>
                <a:extLst>
                  <a:ext uri="{0D108BD9-81ED-4DB2-BD59-A6C34878D82A}">
                    <a16:rowId xmlns:a16="http://schemas.microsoft.com/office/drawing/2014/main" val="3365767872"/>
                  </a:ext>
                </a:extLst>
              </a:tr>
              <a:tr h="323592">
                <a:tc>
                  <a:txBody>
                    <a:bodyPr/>
                    <a:lstStyle/>
                    <a:p>
                      <a:pPr marL="0" marR="0" algn="ctr">
                        <a:lnSpc>
                          <a:spcPct val="107000"/>
                        </a:lnSpc>
                        <a:spcBef>
                          <a:spcPts val="0"/>
                        </a:spcBef>
                        <a:spcAft>
                          <a:spcPts val="0"/>
                        </a:spcAft>
                      </a:pPr>
                      <a:r>
                        <a:rPr lang="en-US" sz="1800" dirty="0">
                          <a:effectLst/>
                        </a:rPr>
                        <a:t>37%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fontAlgn="base" latinLnBrk="0"/>
                      <a:r>
                        <a:rPr lang="en-US">
                          <a:effectLst/>
                          <a:latin typeface="Roboto Mono"/>
                        </a:rPr>
                        <a:t>$518,400</a:t>
                      </a:r>
                    </a:p>
                  </a:txBody>
                  <a:tcPr anchor="ctr"/>
                </a:tc>
                <a:tc>
                  <a:txBody>
                    <a:bodyPr/>
                    <a:lstStyle/>
                    <a:p>
                      <a:pPr fontAlgn="base" latinLnBrk="0"/>
                      <a:r>
                        <a:rPr lang="en-US">
                          <a:effectLst/>
                          <a:latin typeface="Roboto Mono"/>
                        </a:rPr>
                        <a:t>$622,050</a:t>
                      </a:r>
                    </a:p>
                  </a:txBody>
                  <a:tcPr anchor="ctr"/>
                </a:tc>
                <a:tc>
                  <a:txBody>
                    <a:bodyPr/>
                    <a:lstStyle/>
                    <a:p>
                      <a:pPr fontAlgn="base" latinLnBrk="0"/>
                      <a:r>
                        <a:rPr lang="en-US" dirty="0">
                          <a:effectLst/>
                          <a:latin typeface="Roboto Mono"/>
                        </a:rPr>
                        <a:t>$518,400</a:t>
                      </a:r>
                    </a:p>
                  </a:txBody>
                  <a:tcPr anchor="ctr"/>
                </a:tc>
                <a:extLst>
                  <a:ext uri="{0D108BD9-81ED-4DB2-BD59-A6C34878D82A}">
                    <a16:rowId xmlns:a16="http://schemas.microsoft.com/office/drawing/2014/main" val="1264606694"/>
                  </a:ext>
                </a:extLst>
              </a:tr>
              <a:tr h="323319">
                <a:tc gridSpan="4">
                  <a:txBody>
                    <a:bodyPr/>
                    <a:lstStyle/>
                    <a:p>
                      <a:pPr marL="0" marR="0" fontAlgn="base">
                        <a:lnSpc>
                          <a:spcPct val="107000"/>
                        </a:lnSpc>
                        <a:spcBef>
                          <a:spcPts val="0"/>
                        </a:spcBef>
                        <a:spcAft>
                          <a:spcPts val="0"/>
                        </a:spcAft>
                      </a:pPr>
                      <a:r>
                        <a:rPr lang="en-US" sz="1800" dirty="0">
                          <a:effectLst/>
                        </a:rPr>
                        <a:t>Table 1. Tax Brackets and Rates, 2020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7065716"/>
                  </a:ext>
                </a:extLst>
              </a:tr>
            </a:tbl>
          </a:graphicData>
        </a:graphic>
      </p:graphicFrame>
      <p:sp>
        <p:nvSpPr>
          <p:cNvPr id="3" name="Rectangle 1"/>
          <p:cNvSpPr>
            <a:spLocks noChangeArrowheads="1"/>
          </p:cNvSpPr>
          <p:nvPr/>
        </p:nvSpPr>
        <p:spPr bwMode="auto">
          <a:xfrm>
            <a:off x="2024835" y="1317568"/>
            <a:ext cx="787632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algn="ctr" defTabSz="685800" eaLnBrk="0" fontAlgn="base" hangingPunct="0">
              <a:spcBef>
                <a:spcPct val="0"/>
              </a:spcBef>
              <a:spcAft>
                <a:spcPct val="0"/>
              </a:spcAft>
            </a:pPr>
            <a:r>
              <a:rPr lang="en-US" altLang="en-US" sz="3600" b="1" dirty="0">
                <a:latin typeface="+mj-lt"/>
                <a:ea typeface="Times New Roman" panose="02020603050405020304" pitchFamily="18" charset="0"/>
                <a:cs typeface="Arial" panose="020B0604020202020204" pitchFamily="34" charset="0"/>
              </a:rPr>
              <a:t>Income Tax Brackets and Rates</a:t>
            </a:r>
            <a:endParaRPr lang="en-US" altLang="en-US" sz="3600" dirty="0">
              <a:latin typeface="+mj-lt"/>
            </a:endParaRPr>
          </a:p>
          <a:p>
            <a:pPr algn="ctr" defTabSz="685800" eaLnBrk="0" fontAlgn="base" hangingPunct="0">
              <a:spcBef>
                <a:spcPct val="0"/>
              </a:spcBef>
              <a:spcAft>
                <a:spcPct val="0"/>
              </a:spcAft>
            </a:pPr>
            <a:r>
              <a:rPr lang="en-US" altLang="en-US" sz="3200" dirty="0">
                <a:latin typeface="+mj-lt"/>
                <a:ea typeface="Times New Roman" panose="02020603050405020304" pitchFamily="18" charset="0"/>
                <a:cs typeface="Arial" panose="020B0604020202020204" pitchFamily="34" charset="0"/>
              </a:rPr>
              <a:t>In 2020, the income limits for all tax brackets </a:t>
            </a:r>
            <a:endParaRPr lang="en-US" altLang="en-US" sz="3200" dirty="0">
              <a:latin typeface="+mj-lt"/>
            </a:endParaRPr>
          </a:p>
          <a:p>
            <a:pPr defTabSz="685800" eaLnBrk="0" fontAlgn="base" hangingPunct="0">
              <a:spcBef>
                <a:spcPct val="0"/>
              </a:spcBef>
              <a:spcAft>
                <a:spcPct val="0"/>
              </a:spcAft>
            </a:pPr>
            <a:endParaRPr lang="en-US" altLang="en-US" sz="1350" dirty="0">
              <a:latin typeface="Arial" panose="020B0604020202020204" pitchFamily="34" charset="0"/>
            </a:endParaRPr>
          </a:p>
        </p:txBody>
      </p:sp>
    </p:spTree>
    <p:extLst>
      <p:ext uri="{BB962C8B-B14F-4D97-AF65-F5344CB8AC3E}">
        <p14:creationId xmlns:p14="http://schemas.microsoft.com/office/powerpoint/2010/main" val="2149866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5935" y="2757055"/>
            <a:ext cx="8382000" cy="3213252"/>
          </a:xfrm>
          <a:prstGeom prst="rect">
            <a:avLst/>
          </a:prstGeom>
        </p:spPr>
        <p:txBody>
          <a:bodyPr wrap="square">
            <a:spAutoFit/>
          </a:bodyPr>
          <a:lstStyle/>
          <a:p>
            <a:pPr>
              <a:lnSpc>
                <a:spcPct val="107000"/>
              </a:lnSpc>
              <a:spcAft>
                <a:spcPts val="600"/>
              </a:spcAft>
            </a:pPr>
            <a:r>
              <a:rPr lang="en-US" sz="2400" b="1" dirty="0">
                <a:latin typeface="+mj-lt"/>
                <a:ea typeface="Calibri" panose="020F0502020204030204" pitchFamily="34" charset="0"/>
                <a:cs typeface="Times New Roman" panose="02020603050405020304" pitchFamily="18" charset="0"/>
              </a:rPr>
              <a:t>Gift Tax Exclusion</a:t>
            </a:r>
            <a:endParaRPr lang="en-US" sz="2400" dirty="0">
              <a:latin typeface="+mj-lt"/>
              <a:ea typeface="Calibri" panose="020F0502020204030204" pitchFamily="34" charset="0"/>
              <a:cs typeface="Times New Roman" panose="02020603050405020304" pitchFamily="18" charset="0"/>
            </a:endParaRPr>
          </a:p>
          <a:p>
            <a:pPr>
              <a:lnSpc>
                <a:spcPct val="107000"/>
              </a:lnSpc>
              <a:spcAft>
                <a:spcPts val="600"/>
              </a:spcAft>
            </a:pPr>
            <a:r>
              <a:rPr lang="en-US" sz="2000" dirty="0">
                <a:latin typeface="+mj-lt"/>
                <a:ea typeface="Calibri" panose="020F0502020204030204" pitchFamily="34" charset="0"/>
                <a:cs typeface="Times New Roman" panose="02020603050405020304" pitchFamily="18" charset="0"/>
              </a:rPr>
              <a:t>The amount a person can give each year to any individual without tax 2018 -2026: 	</a:t>
            </a:r>
          </a:p>
          <a:p>
            <a:pPr marL="342900" indent="-342900">
              <a:lnSpc>
                <a:spcPct val="107000"/>
              </a:lnSpc>
              <a:spcAft>
                <a:spcPts val="600"/>
              </a:spcAft>
              <a:buFont typeface="Arial" panose="020B0604020202020204" pitchFamily="34" charset="0"/>
              <a:buChar char="•"/>
            </a:pPr>
            <a:r>
              <a:rPr lang="en-US" sz="2000" dirty="0">
                <a:latin typeface="+mj-lt"/>
                <a:ea typeface="Calibri" panose="020F0502020204030204" pitchFamily="34" charset="0"/>
                <a:cs typeface="Times New Roman" panose="02020603050405020304" pitchFamily="18" charset="0"/>
              </a:rPr>
              <a:t>$15,000 per person</a:t>
            </a:r>
          </a:p>
          <a:p>
            <a:pPr marL="342900" indent="-342900">
              <a:lnSpc>
                <a:spcPct val="107000"/>
              </a:lnSpc>
              <a:spcAft>
                <a:spcPts val="600"/>
              </a:spcAft>
              <a:buFont typeface="Arial" panose="020B0604020202020204" pitchFamily="34" charset="0"/>
              <a:buChar char="•"/>
            </a:pPr>
            <a:r>
              <a:rPr lang="en-US" sz="2000" dirty="0">
                <a:latin typeface="+mj-lt"/>
                <a:ea typeface="Calibri" panose="020F0502020204030204" pitchFamily="34" charset="0"/>
                <a:cs typeface="Times New Roman" panose="02020603050405020304" pitchFamily="18" charset="0"/>
              </a:rPr>
              <a:t>$30,000 married couple can gift per individual </a:t>
            </a:r>
          </a:p>
          <a:p>
            <a:pPr marL="342900" indent="-342900">
              <a:lnSpc>
                <a:spcPct val="107000"/>
              </a:lnSpc>
              <a:spcAft>
                <a:spcPts val="600"/>
              </a:spcAft>
              <a:buFont typeface="Arial" panose="020B0604020202020204" pitchFamily="34" charset="0"/>
              <a:buChar char="•"/>
            </a:pPr>
            <a:r>
              <a:rPr lang="en-US" sz="2000" dirty="0">
                <a:latin typeface="+mj-lt"/>
                <a:ea typeface="Calibri" panose="020F0502020204030204" pitchFamily="34" charset="0"/>
                <a:cs typeface="Times New Roman" panose="02020603050405020304" pitchFamily="18" charset="0"/>
              </a:rPr>
              <a:t>$60,000 married couple to married couple </a:t>
            </a:r>
          </a:p>
          <a:p>
            <a:pPr>
              <a:lnSpc>
                <a:spcPct val="107000"/>
              </a:lnSpc>
              <a:spcAft>
                <a:spcPts val="600"/>
              </a:spcAft>
            </a:pPr>
            <a:r>
              <a:rPr lang="en-US" sz="2400" dirty="0">
                <a:latin typeface="+mj-lt"/>
                <a:ea typeface="Calibri" panose="020F0502020204030204" pitchFamily="34" charset="0"/>
                <a:cs typeface="Times New Roman" panose="02020603050405020304" pitchFamily="18" charset="0"/>
              </a:rPr>
              <a:t> </a:t>
            </a:r>
          </a:p>
          <a:p>
            <a:pPr>
              <a:lnSpc>
                <a:spcPct val="107000"/>
              </a:lnSpc>
              <a:spcAft>
                <a:spcPts val="600"/>
              </a:spcAft>
            </a:pPr>
            <a:r>
              <a:rPr lang="en-US" sz="1350" dirty="0">
                <a:latin typeface="Arial" panose="020B0604020202020204" pitchFamily="34" charset="0"/>
                <a:ea typeface="Calibri" panose="020F0502020204030204" pitchFamily="34"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1246909" y="1936865"/>
            <a:ext cx="10291156" cy="584775"/>
          </a:xfrm>
          <a:prstGeom prst="rect">
            <a:avLst/>
          </a:prstGeom>
          <a:noFill/>
        </p:spPr>
        <p:txBody>
          <a:bodyPr wrap="square" rtlCol="0">
            <a:spAutoFit/>
          </a:bodyPr>
          <a:lstStyle/>
          <a:p>
            <a:r>
              <a:rPr lang="en-US" sz="3200" b="1" dirty="0"/>
              <a:t>How did it affect you?</a:t>
            </a:r>
          </a:p>
        </p:txBody>
      </p:sp>
    </p:spTree>
    <p:extLst>
      <p:ext uri="{BB962C8B-B14F-4D97-AF65-F5344CB8AC3E}">
        <p14:creationId xmlns:p14="http://schemas.microsoft.com/office/powerpoint/2010/main" val="422013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95" y="1795549"/>
            <a:ext cx="8190807" cy="503238"/>
          </a:xfrm>
        </p:spPr>
        <p:txBody>
          <a:bodyPr/>
          <a:lstStyle/>
          <a:p>
            <a:r>
              <a:rPr lang="en-US" dirty="0"/>
              <a:t>How did it affect you?</a:t>
            </a:r>
          </a:p>
        </p:txBody>
      </p:sp>
      <p:sp>
        <p:nvSpPr>
          <p:cNvPr id="4" name="Rectangle 3"/>
          <p:cNvSpPr/>
          <p:nvPr/>
        </p:nvSpPr>
        <p:spPr>
          <a:xfrm>
            <a:off x="803564" y="2806963"/>
            <a:ext cx="6096000" cy="2507610"/>
          </a:xfrm>
          <a:prstGeom prst="rect">
            <a:avLst/>
          </a:prstGeom>
        </p:spPr>
        <p:txBody>
          <a:bodyPr>
            <a:spAutoFit/>
          </a:bodyPr>
          <a:lstStyle/>
          <a:p>
            <a:pPr>
              <a:lnSpc>
                <a:spcPct val="107000"/>
              </a:lnSpc>
              <a:spcAft>
                <a:spcPts val="600"/>
              </a:spcAft>
            </a:pPr>
            <a:r>
              <a:rPr lang="en-US" sz="2000" b="1" dirty="0">
                <a:ea typeface="Calibri" panose="020F0502020204030204" pitchFamily="34" charset="0"/>
                <a:cs typeface="Times New Roman" panose="02020603050405020304" pitchFamily="18" charset="0"/>
              </a:rPr>
              <a:t>Federal Estate Tax</a:t>
            </a:r>
            <a:endParaRPr lang="en-US" sz="2000" dirty="0">
              <a:ea typeface="Calibri" panose="020F0502020204030204" pitchFamily="34" charset="0"/>
              <a:cs typeface="Times New Roman" panose="02020603050405020304" pitchFamily="18" charset="0"/>
            </a:endParaRPr>
          </a:p>
          <a:p>
            <a:pPr>
              <a:lnSpc>
                <a:spcPct val="107000"/>
              </a:lnSpc>
              <a:spcAft>
                <a:spcPts val="600"/>
              </a:spcAft>
            </a:pPr>
            <a:r>
              <a:rPr lang="en-US" dirty="0">
                <a:ea typeface="Calibri" panose="020F0502020204030204" pitchFamily="34" charset="0"/>
                <a:cs typeface="Times New Roman" panose="02020603050405020304" pitchFamily="18" charset="0"/>
              </a:rPr>
              <a:t>2020 - 2025 	</a:t>
            </a:r>
          </a:p>
          <a:p>
            <a:pPr marL="342900" indent="-342900">
              <a:lnSpc>
                <a:spcPct val="107000"/>
              </a:lnSpc>
              <a:spcAft>
                <a:spcPts val="600"/>
              </a:spcAft>
              <a:buFont typeface="Arial" panose="020B0604020202020204" pitchFamily="34" charset="0"/>
              <a:buChar char="•"/>
            </a:pPr>
            <a:r>
              <a:rPr lang="en-US" dirty="0">
                <a:ea typeface="Calibri" panose="020F0502020204030204" pitchFamily="34" charset="0"/>
                <a:cs typeface="Times New Roman" panose="02020603050405020304" pitchFamily="18" charset="0"/>
              </a:rPr>
              <a:t>$11,580,000 Individual transfer amount (annual adjustments for inflation)</a:t>
            </a:r>
          </a:p>
          <a:p>
            <a:pPr marL="342900" indent="-342900">
              <a:lnSpc>
                <a:spcPct val="107000"/>
              </a:lnSpc>
              <a:spcAft>
                <a:spcPts val="600"/>
              </a:spcAft>
              <a:buFont typeface="Arial" panose="020B0604020202020204" pitchFamily="34" charset="0"/>
              <a:buChar char="•"/>
            </a:pPr>
            <a:r>
              <a:rPr lang="en-US" dirty="0">
                <a:ea typeface="Calibri" panose="020F0502020204030204" pitchFamily="34" charset="0"/>
                <a:cs typeface="Times New Roman" panose="02020603050405020304" pitchFamily="18" charset="0"/>
              </a:rPr>
              <a:t>$23,160,000 Married couple transfer amount (annual adjustments for inflation)</a:t>
            </a:r>
          </a:p>
          <a:p>
            <a:pPr marL="342900" indent="-342900">
              <a:lnSpc>
                <a:spcPct val="107000"/>
              </a:lnSpc>
              <a:spcAft>
                <a:spcPts val="600"/>
              </a:spcAft>
              <a:buFont typeface="Arial" panose="020B0604020202020204" pitchFamily="34" charset="0"/>
              <a:buChar char="•"/>
            </a:pPr>
            <a:r>
              <a:rPr lang="en-US" dirty="0">
                <a:ea typeface="Calibri" panose="020F0502020204030204" pitchFamily="34" charset="0"/>
                <a:cs typeface="Times New Roman" panose="02020603050405020304" pitchFamily="18" charset="0"/>
              </a:rPr>
              <a:t>2026 reverts to pre-existing level indexed for inflation</a:t>
            </a:r>
          </a:p>
        </p:txBody>
      </p:sp>
    </p:spTree>
    <p:extLst>
      <p:ext uri="{BB962C8B-B14F-4D97-AF65-F5344CB8AC3E}">
        <p14:creationId xmlns:p14="http://schemas.microsoft.com/office/powerpoint/2010/main" val="1904593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noChangeArrowheads="1"/>
          </p:cNvSpPr>
          <p:nvPr>
            <p:ph type="title"/>
          </p:nvPr>
        </p:nvSpPr>
        <p:spPr>
          <a:xfrm>
            <a:off x="1267690" y="2175163"/>
            <a:ext cx="9264535" cy="2039389"/>
          </a:xfrm>
          <a:prstGeom prst="rect">
            <a:avLst/>
          </a:prstGeom>
        </p:spPr>
        <p:txBody>
          <a:bodyPr vert="horz" lIns="91440" tIns="45720" rIns="91440" bIns="45720" rtlCol="0" anchor="ctr">
            <a:normAutofit fontScale="90000"/>
          </a:bodyPr>
          <a:lstStyle/>
          <a:p>
            <a:pPr>
              <a:lnSpc>
                <a:spcPct val="120000"/>
              </a:lnSpc>
              <a:spcBef>
                <a:spcPts val="0"/>
              </a:spcBef>
            </a:pPr>
            <a:r>
              <a:rPr lang="en-US" dirty="0"/>
              <a:t>Setting Every Community Up for Retirement Enhancement (SECURE) Act, December 2019</a:t>
            </a:r>
          </a:p>
        </p:txBody>
      </p:sp>
    </p:spTree>
    <p:extLst>
      <p:ext uri="{BB962C8B-B14F-4D97-AF65-F5344CB8AC3E}">
        <p14:creationId xmlns:p14="http://schemas.microsoft.com/office/powerpoint/2010/main" val="254501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4698" y="2205644"/>
            <a:ext cx="8001000" cy="4022640"/>
          </a:xfrm>
          <a:prstGeom prst="rect">
            <a:avLst/>
          </a:prstGeom>
        </p:spPr>
        <p:txBody>
          <a:bodyPr wrap="square">
            <a:spAutoFit/>
          </a:bodyPr>
          <a:lstStyle/>
          <a:p>
            <a:pPr marL="342900" indent="-342900">
              <a:lnSpc>
                <a:spcPct val="107000"/>
              </a:lnSpc>
              <a:spcAft>
                <a:spcPts val="600"/>
              </a:spcAft>
              <a:buFont typeface="Arial" panose="020B0604020202020204" pitchFamily="34" charset="0"/>
              <a:buChar char="•"/>
            </a:pPr>
            <a:r>
              <a:rPr lang="en-US" sz="2000" dirty="0"/>
              <a:t>According to data from the U.S. Bureau of Labor Statistics published in 2018, only 55% of the adult population even participate in a workplace retirement plan. </a:t>
            </a:r>
          </a:p>
          <a:p>
            <a:pPr marL="342900" indent="-342900">
              <a:lnSpc>
                <a:spcPct val="107000"/>
              </a:lnSpc>
              <a:spcAft>
                <a:spcPts val="600"/>
              </a:spcAft>
              <a:buFont typeface="Arial" panose="020B0604020202020204" pitchFamily="34" charset="0"/>
              <a:buChar char="•"/>
            </a:pPr>
            <a:r>
              <a:rPr lang="en-US" sz="2000" dirty="0"/>
              <a:t>The wealth management giant Vanguard, for instance, revealed early in 2019 that the median </a:t>
            </a:r>
            <a:r>
              <a:rPr lang="en-US" sz="2000" u="sng" dirty="0">
                <a:hlinkClick r:id="rId2"/>
              </a:rPr>
              <a:t>401(k)</a:t>
            </a:r>
            <a:r>
              <a:rPr lang="en-US" sz="2000" dirty="0"/>
              <a:t> balance for those ages 65 and older is just $58,035.</a:t>
            </a:r>
            <a:r>
              <a:rPr lang="en-US" dirty="0"/>
              <a:t> </a:t>
            </a:r>
          </a:p>
          <a:p>
            <a:pPr marL="342900" indent="-342900">
              <a:lnSpc>
                <a:spcPct val="107000"/>
              </a:lnSpc>
              <a:spcAft>
                <a:spcPts val="600"/>
              </a:spcAft>
              <a:buFont typeface="Arial" panose="020B0604020202020204" pitchFamily="34" charset="0"/>
              <a:buChar char="•"/>
            </a:pPr>
            <a:r>
              <a:rPr lang="en-US" sz="2000" dirty="0">
                <a:latin typeface="+mj-lt"/>
                <a:ea typeface="Calibri" panose="020F0502020204030204" pitchFamily="34" charset="0"/>
                <a:cs typeface="Times New Roman" panose="02020603050405020304" pitchFamily="18" charset="0"/>
              </a:rPr>
              <a:t>Encourages more businesses to establish retirement plans, and thus increases how many workers will have access to them (including part time employees)</a:t>
            </a:r>
          </a:p>
          <a:p>
            <a:pPr marL="342900" indent="-342900">
              <a:lnSpc>
                <a:spcPct val="107000"/>
              </a:lnSpc>
              <a:spcAft>
                <a:spcPts val="600"/>
              </a:spcAft>
              <a:buFont typeface="Arial" panose="020B0604020202020204" pitchFamily="34" charset="0"/>
              <a:buChar char="•"/>
            </a:pPr>
            <a:r>
              <a:rPr lang="en-US" sz="2000" dirty="0"/>
              <a:t>Allow the use of tax-advantaged </a:t>
            </a:r>
            <a:r>
              <a:rPr lang="en-US" sz="2000" u="sng" dirty="0">
                <a:hlinkClick r:id="rId3"/>
              </a:rPr>
              <a:t>529 accounts</a:t>
            </a:r>
            <a:r>
              <a:rPr lang="en-US" sz="2000" dirty="0"/>
              <a:t> for qualified student loan repayments (up to $10,000 annually).</a:t>
            </a:r>
            <a:endParaRPr lang="en-US" sz="2000" dirty="0">
              <a:latin typeface="+mj-lt"/>
              <a:ea typeface="Calibri" panose="020F0502020204030204" pitchFamily="34" charset="0"/>
              <a:cs typeface="Times New Roman" panose="02020603050405020304" pitchFamily="18" charset="0"/>
            </a:endParaRPr>
          </a:p>
        </p:txBody>
      </p:sp>
      <p:sp>
        <p:nvSpPr>
          <p:cNvPr id="3" name="Rectangle 2"/>
          <p:cNvSpPr txBox="1">
            <a:spLocks noGrp="1" noChangeArrowheads="1"/>
          </p:cNvSpPr>
          <p:nvPr>
            <p:ph type="title"/>
          </p:nvPr>
        </p:nvSpPr>
        <p:spPr>
          <a:xfrm>
            <a:off x="1686098" y="1546167"/>
            <a:ext cx="8229600" cy="503238"/>
          </a:xfrm>
          <a:prstGeom prst="rect">
            <a:avLst/>
          </a:prstGeom>
        </p:spPr>
        <p:txBody>
          <a:bodyPr vert="horz" lIns="91440" tIns="45720" rIns="91440" bIns="45720" rtlCol="0" anchor="ctr">
            <a:normAutofit fontScale="90000"/>
          </a:bodyPr>
          <a:lstStyle/>
          <a:p>
            <a:pPr algn="ctr">
              <a:lnSpc>
                <a:spcPct val="100000"/>
              </a:lnSpc>
              <a:defRPr/>
            </a:pPr>
            <a:r>
              <a:rPr lang="en-US" dirty="0"/>
              <a:t>Why the Changes?</a:t>
            </a:r>
          </a:p>
        </p:txBody>
      </p:sp>
    </p:spTree>
    <p:extLst>
      <p:ext uri="{BB962C8B-B14F-4D97-AF65-F5344CB8AC3E}">
        <p14:creationId xmlns:p14="http://schemas.microsoft.com/office/powerpoint/2010/main" val="2315197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6633" y="1888374"/>
            <a:ext cx="8077200" cy="2364493"/>
          </a:xfrm>
          <a:prstGeom prst="rect">
            <a:avLst/>
          </a:prstGeom>
        </p:spPr>
        <p:txBody>
          <a:bodyPr wrap="square">
            <a:spAutoFit/>
          </a:bodyPr>
          <a:lstStyle/>
          <a:p>
            <a:pPr>
              <a:lnSpc>
                <a:spcPct val="107000"/>
              </a:lnSpc>
              <a:spcAft>
                <a:spcPts val="600"/>
              </a:spcAft>
            </a:pPr>
            <a:r>
              <a:rPr lang="en-US" sz="2300" b="1" dirty="0"/>
              <a:t>Required Minimum Distribution (RMD) Age</a:t>
            </a:r>
            <a:r>
              <a:rPr lang="en-US" sz="2300" dirty="0"/>
              <a:t> - For individuals who turn 70½ after December 31, 2019, the RMD age of 70½ is increased to age 72. Those who reached age 70½ during 2019 and before must still start their RMDs under the previous law. The new RMD rule will benefit many IRA owners who do not want to withdraw distributions. </a:t>
            </a:r>
            <a:endParaRPr lang="en-US" sz="23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232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64821" y="1972889"/>
            <a:ext cx="8077200" cy="2858475"/>
          </a:xfrm>
          <a:prstGeom prst="rect">
            <a:avLst/>
          </a:prstGeom>
        </p:spPr>
        <p:txBody>
          <a:bodyPr wrap="square">
            <a:spAutoFit/>
          </a:bodyPr>
          <a:lstStyle/>
          <a:p>
            <a:pPr>
              <a:lnSpc>
                <a:spcPct val="107000"/>
              </a:lnSpc>
              <a:spcAft>
                <a:spcPts val="600"/>
              </a:spcAft>
            </a:pPr>
            <a:r>
              <a:rPr lang="en-US" sz="2800" b="1" dirty="0">
                <a:latin typeface="Raleway"/>
              </a:rPr>
              <a:t>Traditional IRA Contributions</a:t>
            </a:r>
            <a:r>
              <a:rPr lang="en-US" sz="2800" dirty="0">
                <a:latin typeface="Raleway"/>
              </a:rPr>
              <a:t> - Individuals over age 70½ with earned income may continue to make contributions each year. Previously, only Roth IRAs could be funded after age 70½. All IRAs may now be funded at any age, provided you have earned income. </a:t>
            </a:r>
            <a:endParaRPr lang="en-US" sz="28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724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6509" y="1881448"/>
            <a:ext cx="8077200" cy="3671005"/>
          </a:xfrm>
          <a:prstGeom prst="rect">
            <a:avLst/>
          </a:prstGeom>
        </p:spPr>
        <p:txBody>
          <a:bodyPr wrap="square">
            <a:spAutoFit/>
          </a:bodyPr>
          <a:lstStyle/>
          <a:p>
            <a:pPr>
              <a:lnSpc>
                <a:spcPct val="107000"/>
              </a:lnSpc>
              <a:spcAft>
                <a:spcPts val="600"/>
              </a:spcAft>
            </a:pPr>
            <a:r>
              <a:rPr lang="en-US" sz="2800" b="1" dirty="0">
                <a:latin typeface="Raleway"/>
              </a:rPr>
              <a:t>Stretch Distribution Reduced</a:t>
            </a:r>
            <a:r>
              <a:rPr lang="en-US" sz="2800" dirty="0">
                <a:latin typeface="Raleway"/>
              </a:rPr>
              <a:t> - Inherited IRAs for </a:t>
            </a:r>
            <a:r>
              <a:rPr lang="en-US" sz="2800" dirty="0" err="1">
                <a:latin typeface="Raleway"/>
              </a:rPr>
              <a:t>nonspouse</a:t>
            </a:r>
            <a:r>
              <a:rPr lang="en-US" sz="2800" dirty="0">
                <a:latin typeface="Raleway"/>
              </a:rPr>
              <a:t> beneficiaries will no longer be distributed over life expectancy. IRA and other qualified plans of decedents must be paid out over a maximum term of ten years. </a:t>
            </a:r>
          </a:p>
          <a:p>
            <a:pPr>
              <a:lnSpc>
                <a:spcPct val="107000"/>
              </a:lnSpc>
              <a:spcAft>
                <a:spcPts val="600"/>
              </a:spcAft>
            </a:pPr>
            <a:endParaRPr lang="en-US" sz="2800" dirty="0">
              <a:latin typeface="Raleway"/>
            </a:endParaRPr>
          </a:p>
          <a:p>
            <a:pPr>
              <a:lnSpc>
                <a:spcPct val="107000"/>
              </a:lnSpc>
              <a:spcAft>
                <a:spcPts val="600"/>
              </a:spcAft>
            </a:pPr>
            <a:r>
              <a:rPr lang="en-US" sz="2000" dirty="0">
                <a:latin typeface="Raleway"/>
              </a:rPr>
              <a:t>There are exceptions for recipients with disabilities, minors and individuals who are within 10 years of the age of the IRA owner.</a:t>
            </a:r>
            <a:endParaRPr lang="en-US" sz="20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15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a:t>Before undertaking any financial strategy, consult your legal, tax, or financial advisor.</a:t>
            </a:r>
          </a:p>
          <a:p>
            <a:endParaRPr lang="en-US" dirty="0"/>
          </a:p>
        </p:txBody>
      </p:sp>
    </p:spTree>
    <p:extLst>
      <p:ext uri="{BB962C8B-B14F-4D97-AF65-F5344CB8AC3E}">
        <p14:creationId xmlns:p14="http://schemas.microsoft.com/office/powerpoint/2010/main" val="1513714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tax laws to your advantage.</a:t>
            </a:r>
          </a:p>
        </p:txBody>
      </p:sp>
      <p:sp>
        <p:nvSpPr>
          <p:cNvPr id="3" name="Content Placeholder 2"/>
          <p:cNvSpPr>
            <a:spLocks noGrp="1"/>
          </p:cNvSpPr>
          <p:nvPr>
            <p:ph idx="1"/>
          </p:nvPr>
        </p:nvSpPr>
        <p:spPr/>
        <p:txBody>
          <a:bodyPr/>
          <a:lstStyle/>
          <a:p>
            <a:r>
              <a:rPr lang="en-US" dirty="0"/>
              <a:t>Use smart gifting strategies </a:t>
            </a:r>
          </a:p>
          <a:p>
            <a:r>
              <a:rPr lang="en-US" dirty="0"/>
              <a:t>More For Your Money.</a:t>
            </a:r>
          </a:p>
          <a:p>
            <a:r>
              <a:rPr lang="en-US" dirty="0"/>
              <a:t>Creativity Produces Results.</a:t>
            </a:r>
          </a:p>
        </p:txBody>
      </p:sp>
    </p:spTree>
    <p:extLst>
      <p:ext uri="{BB962C8B-B14F-4D97-AF65-F5344CB8AC3E}">
        <p14:creationId xmlns:p14="http://schemas.microsoft.com/office/powerpoint/2010/main" val="4202619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327" y="2457774"/>
            <a:ext cx="8077200" cy="4278094"/>
          </a:xfrm>
          <a:prstGeom prst="rect">
            <a:avLst/>
          </a:prstGeom>
        </p:spPr>
        <p:txBody>
          <a:bodyPr wrap="square">
            <a:spAutoFit/>
          </a:bodyPr>
          <a:lstStyle/>
          <a:p>
            <a:r>
              <a:rPr lang="en-US" sz="3200" b="1" dirty="0"/>
              <a:t>Giving assets can be smarter than giving cash - Why? </a:t>
            </a:r>
          </a:p>
          <a:p>
            <a:pPr lvl="0"/>
            <a:r>
              <a:rPr lang="en-US" sz="3200" dirty="0"/>
              <a:t>Appreciated assets given to charity creates two tax benefits</a:t>
            </a:r>
          </a:p>
          <a:p>
            <a:pPr marL="342900" indent="-342900">
              <a:buFont typeface="Arial" panose="020B0604020202020204" pitchFamily="34" charset="0"/>
              <a:buChar char="•"/>
            </a:pPr>
            <a:r>
              <a:rPr lang="en-US" sz="3200" dirty="0"/>
              <a:t>Income tax deduction for gift (amount over standard deduction)</a:t>
            </a:r>
          </a:p>
          <a:p>
            <a:pPr marL="342900" indent="-342900">
              <a:buFont typeface="Arial" panose="020B0604020202020204" pitchFamily="34" charset="0"/>
              <a:buChar char="•"/>
            </a:pPr>
            <a:r>
              <a:rPr lang="en-US" sz="3200" dirty="0"/>
              <a:t>Avoid capital gain taxes</a:t>
            </a:r>
          </a:p>
          <a:p>
            <a:r>
              <a:rPr lang="en-US" sz="2000" dirty="0"/>
              <a:t> </a:t>
            </a:r>
          </a:p>
          <a:p>
            <a:r>
              <a:rPr lang="en-US" sz="2800" dirty="0"/>
              <a:t> </a:t>
            </a:r>
            <a:endParaRPr lang="en-US" sz="2400" dirty="0"/>
          </a:p>
        </p:txBody>
      </p:sp>
      <p:sp>
        <p:nvSpPr>
          <p:cNvPr id="7" name="Title 2"/>
          <p:cNvSpPr txBox="1">
            <a:spLocks/>
          </p:cNvSpPr>
          <p:nvPr/>
        </p:nvSpPr>
        <p:spPr>
          <a:xfrm>
            <a:off x="0" y="1616499"/>
            <a:ext cx="9144000" cy="503238"/>
          </a:xfrm>
          <a:prstGeom prst="rect">
            <a:avLst/>
          </a:prstGeom>
        </p:spPr>
        <p:txBody>
          <a:bodyPr vert="horz" lIns="0" tIns="0" rIns="0" bIns="0" rtlCol="0" anchor="ctr">
            <a:noAutofit/>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4000" dirty="0"/>
              <a:t>Options the tax wise way</a:t>
            </a:r>
          </a:p>
        </p:txBody>
      </p:sp>
    </p:spTree>
    <p:extLst>
      <p:ext uri="{BB962C8B-B14F-4D97-AF65-F5344CB8AC3E}">
        <p14:creationId xmlns:p14="http://schemas.microsoft.com/office/powerpoint/2010/main" val="2499166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p:txBody>
          <a:bodyPr/>
          <a:lstStyle/>
          <a:p>
            <a:fld id="{F068312F-A48A-4A64-88BC-E3C49BA675A1}" type="slidenum">
              <a:rPr lang="en-US" smtClean="0"/>
              <a:pPr/>
              <a:t>22</a:t>
            </a:fld>
            <a:endParaRPr lang="en-US" dirty="0"/>
          </a:p>
        </p:txBody>
      </p:sp>
      <p:sp>
        <p:nvSpPr>
          <p:cNvPr id="7" name="Rectangle 6"/>
          <p:cNvSpPr/>
          <p:nvPr/>
        </p:nvSpPr>
        <p:spPr>
          <a:xfrm>
            <a:off x="1647987" y="2458259"/>
            <a:ext cx="8834033" cy="3108543"/>
          </a:xfrm>
          <a:prstGeom prst="rect">
            <a:avLst/>
          </a:prstGeom>
        </p:spPr>
        <p:txBody>
          <a:bodyPr wrap="square">
            <a:spAutoFit/>
          </a:bodyPr>
          <a:lstStyle/>
          <a:p>
            <a:r>
              <a:rPr lang="en-US" sz="2800" b="1" dirty="0"/>
              <a:t>Bunched Giving </a:t>
            </a:r>
            <a:endParaRPr lang="en-US" sz="2800" dirty="0"/>
          </a:p>
          <a:p>
            <a:pPr marL="342900" indent="-342900">
              <a:buFont typeface="Arial" panose="020B0604020202020204" pitchFamily="34" charset="0"/>
              <a:buChar char="•"/>
            </a:pPr>
            <a:r>
              <a:rPr lang="en-US" sz="2800" dirty="0"/>
              <a:t>Pick a target year and pre-fund several years’ worth of charitable giving. </a:t>
            </a:r>
          </a:p>
          <a:p>
            <a:pPr marL="342900" indent="-342900">
              <a:buFont typeface="Arial" panose="020B0604020202020204" pitchFamily="34" charset="0"/>
              <a:buChar char="•"/>
            </a:pPr>
            <a:r>
              <a:rPr lang="en-US" sz="2800" dirty="0"/>
              <a:t>In the target year, transfer money to cover several years’ worth of future donations, taking the entire tax deduction up front in the target year.</a:t>
            </a:r>
          </a:p>
          <a:p>
            <a:pPr marL="342900" indent="-342900">
              <a:buFont typeface="Arial" panose="020B0604020202020204" pitchFamily="34" charset="0"/>
              <a:buChar char="•"/>
            </a:pPr>
            <a:r>
              <a:rPr lang="en-US" sz="2800" dirty="0"/>
              <a:t>During off years utilize the standard deduction.</a:t>
            </a:r>
          </a:p>
        </p:txBody>
      </p:sp>
      <p:sp>
        <p:nvSpPr>
          <p:cNvPr id="5" name="Title 2"/>
          <p:cNvSpPr txBox="1">
            <a:spLocks/>
          </p:cNvSpPr>
          <p:nvPr/>
        </p:nvSpPr>
        <p:spPr>
          <a:xfrm>
            <a:off x="1524000" y="1583248"/>
            <a:ext cx="9144000" cy="503238"/>
          </a:xfrm>
          <a:prstGeom prst="rect">
            <a:avLst/>
          </a:prstGeom>
        </p:spPr>
        <p:txBody>
          <a:bodyPr vert="horz" lIns="0" tIns="0" rIns="0" bIns="0" rtlCol="0" anchor="ctr">
            <a:noAutofit/>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3200" dirty="0"/>
              <a:t>The tax smart way - Outright</a:t>
            </a:r>
          </a:p>
        </p:txBody>
      </p:sp>
    </p:spTree>
    <p:extLst>
      <p:ext uri="{BB962C8B-B14F-4D97-AF65-F5344CB8AC3E}">
        <p14:creationId xmlns:p14="http://schemas.microsoft.com/office/powerpoint/2010/main" val="251062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0"/>
            <a:ext cx="10972800" cy="503238"/>
          </a:xfrm>
        </p:spPr>
        <p:txBody>
          <a:bodyPr/>
          <a:lstStyle/>
          <a:p>
            <a:r>
              <a:rPr lang="en-US" dirty="0"/>
              <a:t>Tax-Savvy Ways to make giving go further</a:t>
            </a:r>
          </a:p>
        </p:txBody>
      </p:sp>
      <p:sp>
        <p:nvSpPr>
          <p:cNvPr id="3" name="Content Placeholder 2"/>
          <p:cNvSpPr>
            <a:spLocks noGrp="1"/>
          </p:cNvSpPr>
          <p:nvPr>
            <p:ph idx="1"/>
          </p:nvPr>
        </p:nvSpPr>
        <p:spPr>
          <a:xfrm>
            <a:off x="1607127" y="2431792"/>
            <a:ext cx="8229600" cy="1949016"/>
          </a:xfrm>
        </p:spPr>
        <p:txBody>
          <a:bodyPr>
            <a:normAutofit/>
          </a:bodyPr>
          <a:lstStyle/>
          <a:p>
            <a:pPr fontAlgn="base"/>
            <a:r>
              <a:rPr lang="en-US" dirty="0"/>
              <a:t>A qualified charitable distribution (QCD) from an IRA can be used to satisfy your required minimum distribution (RMD).</a:t>
            </a:r>
          </a:p>
          <a:p>
            <a:endParaRPr lang="en-US" sz="2400" dirty="0"/>
          </a:p>
        </p:txBody>
      </p:sp>
    </p:spTree>
    <p:extLst>
      <p:ext uri="{BB962C8B-B14F-4D97-AF65-F5344CB8AC3E}">
        <p14:creationId xmlns:p14="http://schemas.microsoft.com/office/powerpoint/2010/main" val="2167640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2876" y="1699954"/>
            <a:ext cx="9067800" cy="4724401"/>
          </a:xfrm>
        </p:spPr>
        <p:txBody>
          <a:bodyPr/>
          <a:lstStyle/>
          <a:p>
            <a:pPr marL="0" indent="0">
              <a:buNone/>
            </a:pPr>
            <a:r>
              <a:rPr lang="en-US" b="1" dirty="0"/>
              <a:t>Qualified Charitable Distribution (QCD) from an IRA</a:t>
            </a:r>
          </a:p>
          <a:p>
            <a:pPr marL="519113" lvl="1" indent="-403225"/>
            <a:r>
              <a:rPr lang="en-US" dirty="0"/>
              <a:t>The QCD lets you transfer money from your IRA directly to a charity without the money being added to your adjusted gross income. </a:t>
            </a:r>
          </a:p>
          <a:p>
            <a:pPr marL="519113" lvl="1" indent="-403225"/>
            <a:r>
              <a:rPr lang="en-US" dirty="0"/>
              <a:t>Must be 70 ½ to qualify</a:t>
            </a:r>
          </a:p>
          <a:p>
            <a:pPr marL="519113" lvl="1" indent="-403225"/>
            <a:r>
              <a:rPr lang="en-US" dirty="0"/>
              <a:t>Annual maximum amount of $100,000</a:t>
            </a:r>
          </a:p>
          <a:p>
            <a:pPr marL="919163" lvl="2" indent="-403225"/>
            <a:r>
              <a:rPr lang="en-US" dirty="0"/>
              <a:t>If filing jointly, your spouse can also make a QCD from his/her own IRA</a:t>
            </a:r>
          </a:p>
          <a:p>
            <a:pPr marL="519113" lvl="1" indent="-403225"/>
            <a:r>
              <a:rPr lang="en-US" dirty="0"/>
              <a:t>The QCD must be transferred directly to the charity, if a check is issued, it must be made payable to the charity.  </a:t>
            </a:r>
          </a:p>
          <a:p>
            <a:pPr marL="115888" lvl="1" indent="0">
              <a:buNone/>
            </a:pPr>
            <a:endParaRPr lang="en-US" dirty="0"/>
          </a:p>
          <a:p>
            <a:pPr marL="457200" lvl="1" indent="0">
              <a:buNone/>
            </a:pPr>
            <a:endParaRPr lang="en-US" dirty="0"/>
          </a:p>
        </p:txBody>
      </p:sp>
    </p:spTree>
    <p:extLst>
      <p:ext uri="{BB962C8B-B14F-4D97-AF65-F5344CB8AC3E}">
        <p14:creationId xmlns:p14="http://schemas.microsoft.com/office/powerpoint/2010/main" val="1240333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1981200" y="484632"/>
            <a:ext cx="8001000" cy="1609344"/>
          </a:xfrm>
        </p:spPr>
        <p:txBody>
          <a:bodyPr/>
          <a:lstStyle/>
          <a:p>
            <a:pPr>
              <a:defRPr/>
            </a:pPr>
            <a:r>
              <a:rPr lang="en-US" altLang="en-US" dirty="0"/>
              <a:t>Beneficiary Designation</a:t>
            </a:r>
            <a:br>
              <a:rPr lang="en-US" altLang="en-US" sz="4000" dirty="0"/>
            </a:br>
            <a:r>
              <a:rPr lang="en-US" altLang="en-US" sz="2800" dirty="0"/>
              <a:t>Retirement Accounts</a:t>
            </a:r>
          </a:p>
        </p:txBody>
      </p:sp>
      <p:sp>
        <p:nvSpPr>
          <p:cNvPr id="24579" name="Rectangle 3"/>
          <p:cNvSpPr>
            <a:spLocks noGrp="1" noChangeArrowheads="1"/>
          </p:cNvSpPr>
          <p:nvPr>
            <p:ph idx="1"/>
          </p:nvPr>
        </p:nvSpPr>
        <p:spPr>
          <a:xfrm>
            <a:off x="1981200" y="1905000"/>
            <a:ext cx="8229600" cy="4267200"/>
          </a:xfrm>
        </p:spPr>
        <p:txBody>
          <a:bodyPr/>
          <a:lstStyle/>
          <a:p>
            <a:pPr eaLnBrk="1" hangingPunct="1"/>
            <a:r>
              <a:rPr lang="en-US" altLang="en-US" dirty="0"/>
              <a:t>401K</a:t>
            </a:r>
          </a:p>
          <a:p>
            <a:pPr eaLnBrk="1" hangingPunct="1"/>
            <a:r>
              <a:rPr lang="en-US" altLang="en-US" dirty="0"/>
              <a:t>KEOGH</a:t>
            </a:r>
          </a:p>
          <a:p>
            <a:pPr eaLnBrk="1" hangingPunct="1"/>
            <a:r>
              <a:rPr lang="en-US" altLang="en-US" dirty="0"/>
              <a:t>SEPP</a:t>
            </a:r>
          </a:p>
          <a:p>
            <a:pPr eaLnBrk="1" hangingPunct="1"/>
            <a:r>
              <a:rPr lang="en-US" altLang="en-US" dirty="0"/>
              <a:t>IRA</a:t>
            </a:r>
          </a:p>
          <a:p>
            <a:pPr eaLnBrk="1" hangingPunct="1"/>
            <a:r>
              <a:rPr lang="en-US" altLang="en-US" dirty="0"/>
              <a:t>TIAA-CREF</a:t>
            </a:r>
          </a:p>
          <a:p>
            <a:pPr eaLnBrk="1" hangingPunct="1"/>
            <a:r>
              <a:rPr lang="en-US" altLang="en-US" dirty="0"/>
              <a:t>403B </a:t>
            </a:r>
          </a:p>
        </p:txBody>
      </p:sp>
      <p:sp>
        <p:nvSpPr>
          <p:cNvPr id="24580" name="Rectangle 4"/>
          <p:cNvSpPr>
            <a:spLocks noChangeArrowheads="1"/>
          </p:cNvSpPr>
          <p:nvPr/>
        </p:nvSpPr>
        <p:spPr bwMode="auto">
          <a:xfrm>
            <a:off x="5486400" y="1905000"/>
            <a:ext cx="4648200" cy="3733800"/>
          </a:xfrm>
          <a:prstGeom prst="rect">
            <a:avLst/>
          </a:prstGeom>
          <a:solidFill>
            <a:srgbClr val="9875C7"/>
          </a:solidFill>
          <a:ln w="12700">
            <a:solidFill>
              <a:schemeClr val="tx1"/>
            </a:solidFill>
            <a:miter lim="800000"/>
            <a:headEnd/>
            <a:tailEnd/>
          </a:ln>
        </p:spPr>
        <p:txBody>
          <a:bodyPr wrap="none" anchor="ctr"/>
          <a:lstStyle>
            <a:lvl1pPr>
              <a:defRPr sz="2200" b="1">
                <a:solidFill>
                  <a:schemeClr val="tx1"/>
                </a:solidFill>
                <a:latin typeface="Arial" panose="020B0604020202020204" pitchFamily="34" charset="0"/>
              </a:defRPr>
            </a:lvl1pPr>
            <a:lvl2pPr marL="742950" indent="-285750">
              <a:defRPr sz="2200" b="1">
                <a:solidFill>
                  <a:schemeClr val="tx1"/>
                </a:solidFill>
                <a:latin typeface="Arial" panose="020B0604020202020204" pitchFamily="34" charset="0"/>
              </a:defRPr>
            </a:lvl2pPr>
            <a:lvl3pPr marL="1143000" indent="-228600">
              <a:defRPr sz="2200" b="1">
                <a:solidFill>
                  <a:schemeClr val="tx1"/>
                </a:solidFill>
                <a:latin typeface="Arial" panose="020B0604020202020204" pitchFamily="34" charset="0"/>
              </a:defRPr>
            </a:lvl3pPr>
            <a:lvl4pPr marL="1600200" indent="-228600">
              <a:defRPr sz="2200" b="1">
                <a:solidFill>
                  <a:schemeClr val="tx1"/>
                </a:solidFill>
                <a:latin typeface="Arial" panose="020B0604020202020204" pitchFamily="34" charset="0"/>
              </a:defRPr>
            </a:lvl4pPr>
            <a:lvl5pPr marL="2057400" indent="-228600">
              <a:defRPr sz="2200" b="1">
                <a:solidFill>
                  <a:schemeClr val="tx1"/>
                </a:solidFill>
                <a:latin typeface="Arial" panose="020B0604020202020204" pitchFamily="34" charset="0"/>
              </a:defRPr>
            </a:lvl5pPr>
            <a:lvl6pPr marL="2514600" indent="-228600" eaLnBrk="0" fontAlgn="base" hangingPunct="0">
              <a:spcBef>
                <a:spcPct val="0"/>
              </a:spcBef>
              <a:spcAft>
                <a:spcPct val="0"/>
              </a:spcAft>
              <a:defRPr sz="2200" b="1">
                <a:solidFill>
                  <a:schemeClr val="tx1"/>
                </a:solidFill>
                <a:latin typeface="Arial" panose="020B0604020202020204" pitchFamily="34" charset="0"/>
              </a:defRPr>
            </a:lvl6pPr>
            <a:lvl7pPr marL="2971800" indent="-228600" eaLnBrk="0" fontAlgn="base" hangingPunct="0">
              <a:spcBef>
                <a:spcPct val="0"/>
              </a:spcBef>
              <a:spcAft>
                <a:spcPct val="0"/>
              </a:spcAft>
              <a:defRPr sz="2200" b="1">
                <a:solidFill>
                  <a:schemeClr val="tx1"/>
                </a:solidFill>
                <a:latin typeface="Arial" panose="020B0604020202020204" pitchFamily="34" charset="0"/>
              </a:defRPr>
            </a:lvl7pPr>
            <a:lvl8pPr marL="3429000" indent="-228600" eaLnBrk="0" fontAlgn="base" hangingPunct="0">
              <a:spcBef>
                <a:spcPct val="0"/>
              </a:spcBef>
              <a:spcAft>
                <a:spcPct val="0"/>
              </a:spcAft>
              <a:defRPr sz="2200" b="1">
                <a:solidFill>
                  <a:schemeClr val="tx1"/>
                </a:solidFill>
                <a:latin typeface="Arial" panose="020B0604020202020204" pitchFamily="34" charset="0"/>
              </a:defRPr>
            </a:lvl8pPr>
            <a:lvl9pPr marL="3886200" indent="-228600" eaLnBrk="0" fontAlgn="base" hangingPunct="0">
              <a:spcBef>
                <a:spcPct val="0"/>
              </a:spcBef>
              <a:spcAft>
                <a:spcPct val="0"/>
              </a:spcAft>
              <a:defRPr sz="2200" b="1">
                <a:solidFill>
                  <a:schemeClr val="tx1"/>
                </a:solidFill>
                <a:latin typeface="Arial" panose="020B0604020202020204" pitchFamily="34" charset="0"/>
              </a:defRPr>
            </a:lvl9pPr>
          </a:lstStyle>
          <a:p>
            <a:pPr algn="ctr" eaLnBrk="1" hangingPunct="1"/>
            <a:r>
              <a:rPr lang="en-US" altLang="en-US" sz="2800" dirty="0">
                <a:latin typeface="Times New Roman" panose="02020603050405020304" pitchFamily="18" charset="0"/>
              </a:rPr>
              <a:t>All are tax qualified plans.</a:t>
            </a:r>
          </a:p>
          <a:p>
            <a:pPr algn="ctr" eaLnBrk="1" hangingPunct="1"/>
            <a:r>
              <a:rPr lang="en-US" altLang="en-US" sz="2800" dirty="0">
                <a:latin typeface="Times New Roman" panose="02020603050405020304" pitchFamily="18" charset="0"/>
              </a:rPr>
              <a:t>Tax deductible contributions.</a:t>
            </a:r>
          </a:p>
          <a:p>
            <a:pPr algn="ctr" eaLnBrk="1" hangingPunct="1"/>
            <a:r>
              <a:rPr lang="en-US" altLang="en-US" sz="2800" dirty="0">
                <a:latin typeface="Times New Roman" panose="02020603050405020304" pitchFamily="18" charset="0"/>
              </a:rPr>
              <a:t>Tax deferred accumulations.</a:t>
            </a:r>
          </a:p>
          <a:p>
            <a:pPr algn="ctr" eaLnBrk="1" hangingPunct="1"/>
            <a:r>
              <a:rPr lang="en-US" altLang="en-US" sz="2800" dirty="0">
                <a:latin typeface="Times New Roman" panose="02020603050405020304" pitchFamily="18" charset="0"/>
              </a:rPr>
              <a:t>Distributions can start at </a:t>
            </a:r>
          </a:p>
          <a:p>
            <a:pPr algn="ctr" eaLnBrk="1" hangingPunct="1"/>
            <a:r>
              <a:rPr lang="en-US" altLang="en-US" sz="2800" dirty="0">
                <a:latin typeface="Times New Roman" panose="02020603050405020304" pitchFamily="18" charset="0"/>
              </a:rPr>
              <a:t>age 59 ½ and must start no</a:t>
            </a:r>
          </a:p>
          <a:p>
            <a:pPr algn="ctr" eaLnBrk="1" hangingPunct="1"/>
            <a:r>
              <a:rPr lang="en-US" altLang="en-US" sz="2800" dirty="0">
                <a:latin typeface="Times New Roman" panose="02020603050405020304" pitchFamily="18" charset="0"/>
              </a:rPr>
              <a:t> later than age 72 ½.</a:t>
            </a:r>
          </a:p>
        </p:txBody>
      </p:sp>
    </p:spTree>
    <p:extLst>
      <p:ext uri="{BB962C8B-B14F-4D97-AF65-F5344CB8AC3E}">
        <p14:creationId xmlns:p14="http://schemas.microsoft.com/office/powerpoint/2010/main" val="2548884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499062" y="1565287"/>
            <a:ext cx="8001000" cy="1609344"/>
          </a:xfrm>
        </p:spPr>
        <p:txBody>
          <a:bodyPr/>
          <a:lstStyle/>
          <a:p>
            <a:pPr>
              <a:defRPr/>
            </a:pPr>
            <a:r>
              <a:rPr lang="en-US" altLang="en-US" dirty="0"/>
              <a:t>Beneficiary Designation</a:t>
            </a:r>
            <a:br>
              <a:rPr lang="en-US" altLang="en-US" sz="4000" dirty="0"/>
            </a:br>
            <a:r>
              <a:rPr lang="en-US" altLang="en-US" sz="2800" dirty="0"/>
              <a:t>IRA or Pension</a:t>
            </a:r>
          </a:p>
        </p:txBody>
      </p:sp>
      <p:sp>
        <p:nvSpPr>
          <p:cNvPr id="25603" name="Rectangle 3"/>
          <p:cNvSpPr>
            <a:spLocks noGrp="1" noChangeArrowheads="1"/>
          </p:cNvSpPr>
          <p:nvPr>
            <p:ph idx="1"/>
          </p:nvPr>
        </p:nvSpPr>
        <p:spPr>
          <a:xfrm>
            <a:off x="1623753" y="3249445"/>
            <a:ext cx="8229600" cy="2719093"/>
          </a:xfrm>
        </p:spPr>
        <p:txBody>
          <a:bodyPr/>
          <a:lstStyle/>
          <a:p>
            <a:pPr eaLnBrk="1" hangingPunct="1"/>
            <a:r>
              <a:rPr lang="en-US" altLang="en-US" sz="2400" dirty="0"/>
              <a:t>To Children (all is taxable at heirs income tax bracket)</a:t>
            </a:r>
          </a:p>
          <a:p>
            <a:pPr eaLnBrk="1" hangingPunct="1"/>
            <a:r>
              <a:rPr lang="en-US" altLang="en-US" sz="2400" dirty="0"/>
              <a:t>To Charity (wonderful way to make gift, avoids all tax on gift) </a:t>
            </a:r>
          </a:p>
          <a:p>
            <a:pPr eaLnBrk="1" hangingPunct="1"/>
            <a:r>
              <a:rPr lang="en-US" altLang="en-US" sz="2400" dirty="0"/>
              <a:t>Testamentary Trust (excellent planning tool -Donor receives income while alive, heirs receive income for their life (or # of years), KSUF receives use of the asset)</a:t>
            </a:r>
          </a:p>
        </p:txBody>
      </p:sp>
    </p:spTree>
    <p:extLst>
      <p:ext uri="{BB962C8B-B14F-4D97-AF65-F5344CB8AC3E}">
        <p14:creationId xmlns:p14="http://schemas.microsoft.com/office/powerpoint/2010/main" val="3664509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4451" y="1595021"/>
            <a:ext cx="8077200" cy="2800767"/>
          </a:xfrm>
          <a:prstGeom prst="rect">
            <a:avLst/>
          </a:prstGeom>
        </p:spPr>
        <p:txBody>
          <a:bodyPr wrap="square">
            <a:spAutoFit/>
          </a:bodyPr>
          <a:lstStyle/>
          <a:p>
            <a:r>
              <a:rPr lang="en-US" sz="1600" dirty="0"/>
              <a:t>For individuals who passed away in 2019 and earlier, an IRA beneficiary was able to "stretch" the IRA payout over his or her life expectancy.</a:t>
            </a:r>
          </a:p>
          <a:p>
            <a:endParaRPr lang="en-US" sz="1600" dirty="0"/>
          </a:p>
          <a:p>
            <a:r>
              <a:rPr lang="en-US" sz="1600" dirty="0"/>
              <a:t>By stretching the IRA smaller amounts could be taken which may reduce tax’s due.</a:t>
            </a:r>
          </a:p>
          <a:p>
            <a:r>
              <a:rPr lang="en-US" sz="1600" dirty="0"/>
              <a:t> </a:t>
            </a:r>
          </a:p>
          <a:p>
            <a:r>
              <a:rPr lang="en-US" sz="1600" dirty="0"/>
              <a:t>Starting 2020 and after, all distributions must be taken over a minimum of 10 years.</a:t>
            </a:r>
          </a:p>
          <a:p>
            <a:endParaRPr lang="en-US" sz="1600" dirty="0"/>
          </a:p>
          <a:p>
            <a:r>
              <a:rPr lang="en-US" sz="1600" dirty="0"/>
              <a:t>Larger amounts taken means higher taxes paid. </a:t>
            </a:r>
          </a:p>
          <a:p>
            <a:endParaRPr lang="en-US" sz="1600" dirty="0"/>
          </a:p>
          <a:p>
            <a:br>
              <a:rPr lang="en-US" sz="1600" dirty="0"/>
            </a:br>
            <a:endParaRPr lang="en-US" sz="16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9349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sz="3200" dirty="0"/>
              <a:t>Is there a plan that could replace the 2019 "stretch" IRA distribution? </a:t>
            </a:r>
          </a:p>
          <a:p>
            <a:pPr marL="0" indent="0">
              <a:buNone/>
            </a:pPr>
            <a:endParaRPr lang="en-US" sz="3200" dirty="0"/>
          </a:p>
          <a:p>
            <a:pPr marL="0" indent="0">
              <a:buNone/>
            </a:pPr>
            <a:r>
              <a:rPr lang="en-US" sz="3200" dirty="0"/>
              <a:t>A plan: </a:t>
            </a:r>
          </a:p>
          <a:p>
            <a:r>
              <a:rPr lang="en-US" sz="3200" dirty="0"/>
              <a:t>That could combine the tax-saving benefits of a stretch IRA </a:t>
            </a:r>
          </a:p>
          <a:p>
            <a:r>
              <a:rPr lang="en-US" sz="3200" dirty="0"/>
              <a:t>Provide a term-of-years or life payout to children or other heirs? </a:t>
            </a:r>
          </a:p>
          <a:p>
            <a:r>
              <a:rPr lang="en-US" sz="3200" dirty="0"/>
              <a:t>A plan that has the tax-free growth benefit like a stretch IRA?</a:t>
            </a:r>
          </a:p>
          <a:p>
            <a:r>
              <a:rPr lang="en-US" sz="3200" dirty="0"/>
              <a:t>Provide for the charitable areas that are important to me</a:t>
            </a:r>
          </a:p>
          <a:p>
            <a:endParaRPr lang="en-US" sz="3200" dirty="0"/>
          </a:p>
          <a:p>
            <a:pPr marL="0" indent="0">
              <a:buNone/>
            </a:pPr>
            <a:r>
              <a:rPr lang="en-US" sz="3200" dirty="0"/>
              <a:t>The IRA to testamentary </a:t>
            </a:r>
            <a:r>
              <a:rPr lang="en-US" sz="3200" dirty="0" err="1"/>
              <a:t>unitrust</a:t>
            </a:r>
            <a:r>
              <a:rPr lang="en-US" sz="3200" dirty="0"/>
              <a:t> plan includes all of these benefits. </a:t>
            </a:r>
          </a:p>
          <a:p>
            <a:r>
              <a:rPr lang="en-US" sz="3200" dirty="0"/>
              <a:t>.</a:t>
            </a:r>
          </a:p>
          <a:p>
            <a:endParaRPr lang="en-US" dirty="0"/>
          </a:p>
        </p:txBody>
      </p:sp>
    </p:spTree>
    <p:extLst>
      <p:ext uri="{BB962C8B-B14F-4D97-AF65-F5344CB8AC3E}">
        <p14:creationId xmlns:p14="http://schemas.microsoft.com/office/powerpoint/2010/main" val="3516075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136206" y="2195623"/>
            <a:ext cx="7531795" cy="3578937"/>
            <a:chOff x="952500" y="1450681"/>
            <a:chExt cx="10472738" cy="5111157"/>
          </a:xfrm>
        </p:grpSpPr>
        <p:sp>
          <p:nvSpPr>
            <p:cNvPr id="9222" name="Text Box 6"/>
            <p:cNvSpPr txBox="1">
              <a:spLocks noChangeArrowheads="1"/>
            </p:cNvSpPr>
            <p:nvPr/>
          </p:nvSpPr>
          <p:spPr bwMode="auto">
            <a:xfrm>
              <a:off x="1196975" y="3695699"/>
              <a:ext cx="256863" cy="527451"/>
            </a:xfrm>
            <a:prstGeom prst="rect">
              <a:avLst/>
            </a:prstGeom>
            <a:noFill/>
            <a:ln w="12700">
              <a:noFill/>
              <a:miter lim="800000"/>
              <a:headEnd type="none" w="sm" len="sm"/>
              <a:tailEnd type="none" w="sm" len="sm"/>
            </a:ln>
            <a:effectLst/>
          </p:spPr>
          <p:txBody>
            <a:bodyPr wrap="none">
              <a:spAutoFit/>
            </a:bodyPr>
            <a:lstStyle/>
            <a:p>
              <a:endParaRPr lang="en-US" b="1">
                <a:latin typeface="Times New Roman" pitchFamily="18" charset="0"/>
              </a:endParaRPr>
            </a:p>
          </p:txBody>
        </p:sp>
        <p:sp>
          <p:nvSpPr>
            <p:cNvPr id="9231" name="AutoShape 15"/>
            <p:cNvSpPr>
              <a:spLocks noChangeArrowheads="1"/>
            </p:cNvSpPr>
            <p:nvPr/>
          </p:nvSpPr>
          <p:spPr bwMode="auto">
            <a:xfrm>
              <a:off x="6781800" y="4419600"/>
              <a:ext cx="2133600" cy="990600"/>
            </a:xfrm>
            <a:prstGeom prst="roundRect">
              <a:avLst>
                <a:gd name="adj" fmla="val 16667"/>
              </a:avLst>
            </a:prstGeom>
            <a:gradFill rotWithShape="0">
              <a:gsLst>
                <a:gs pos="0">
                  <a:srgbClr val="FFFFFF"/>
                </a:gs>
                <a:gs pos="100000">
                  <a:srgbClr val="FFCC66"/>
                </a:gs>
              </a:gsLst>
              <a:path path="shape">
                <a:fillToRect l="50000" t="50000" r="50000" b="50000"/>
              </a:path>
            </a:gra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endParaRPr lang="en-US" sz="2400" b="1">
                <a:solidFill>
                  <a:schemeClr val="bg1"/>
                </a:solidFill>
                <a:latin typeface="Verdana" pitchFamily="34" charset="0"/>
              </a:endParaRPr>
            </a:p>
          </p:txBody>
        </p:sp>
        <p:sp>
          <p:nvSpPr>
            <p:cNvPr id="9223" name="AutoShape 7"/>
            <p:cNvSpPr>
              <a:spLocks noChangeArrowheads="1"/>
            </p:cNvSpPr>
            <p:nvPr/>
          </p:nvSpPr>
          <p:spPr bwMode="auto">
            <a:xfrm>
              <a:off x="952500" y="3276600"/>
              <a:ext cx="2057400" cy="990600"/>
            </a:xfrm>
            <a:prstGeom prst="roundRect">
              <a:avLst>
                <a:gd name="adj" fmla="val 16667"/>
              </a:avLst>
            </a:prstGeom>
            <a:gradFill rotWithShape="0">
              <a:gsLst>
                <a:gs pos="0">
                  <a:srgbClr val="FFFFFF"/>
                </a:gs>
                <a:gs pos="100000">
                  <a:srgbClr val="009999"/>
                </a:gs>
              </a:gsLst>
              <a:path path="shape">
                <a:fillToRect l="50000" t="50000" r="50000" b="50000"/>
              </a:path>
            </a:gra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200" b="1" dirty="0"/>
                <a:t>Give</a:t>
              </a:r>
              <a:r>
                <a:rPr lang="en-US" sz="1600" b="1" dirty="0"/>
                <a:t> </a:t>
              </a:r>
              <a:r>
                <a:rPr lang="en-US" b="1" dirty="0">
                  <a:latin typeface="Times New Roman" pitchFamily="18" charset="0"/>
                </a:rPr>
                <a:t>Asset</a:t>
              </a:r>
            </a:p>
          </p:txBody>
        </p:sp>
        <p:sp>
          <p:nvSpPr>
            <p:cNvPr id="9224" name="AutoShape 8"/>
            <p:cNvSpPr>
              <a:spLocks noChangeArrowheads="1"/>
            </p:cNvSpPr>
            <p:nvPr/>
          </p:nvSpPr>
          <p:spPr bwMode="auto">
            <a:xfrm>
              <a:off x="3733800" y="3886200"/>
              <a:ext cx="2133600" cy="990600"/>
            </a:xfrm>
            <a:prstGeom prst="roundRect">
              <a:avLst>
                <a:gd name="adj" fmla="val 16667"/>
              </a:avLst>
            </a:prstGeom>
            <a:gradFill rotWithShape="0">
              <a:gsLst>
                <a:gs pos="0">
                  <a:srgbClr val="FFFFFF"/>
                </a:gs>
                <a:gs pos="100000">
                  <a:srgbClr val="FFCC66"/>
                </a:gs>
              </a:gsLst>
              <a:path path="shape">
                <a:fillToRect l="50000" t="50000" r="50000" b="50000"/>
              </a:path>
            </a:gra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r>
                <a:rPr lang="en-US" sz="1050" b="1" dirty="0"/>
                <a:t>Create</a:t>
              </a:r>
              <a:r>
                <a:rPr lang="en-US" sz="1050" b="1" dirty="0">
                  <a:latin typeface="Times New Roman" pitchFamily="18" charset="0"/>
                </a:rPr>
                <a:t> </a:t>
              </a:r>
              <a:endParaRPr lang="en-US" b="1" dirty="0">
                <a:latin typeface="Times New Roman" pitchFamily="18" charset="0"/>
              </a:endParaRPr>
            </a:p>
            <a:p>
              <a:pPr algn="ctr">
                <a:lnSpc>
                  <a:spcPct val="70000"/>
                </a:lnSpc>
              </a:pPr>
              <a:r>
                <a:rPr lang="en-US" b="1" dirty="0">
                  <a:latin typeface="Times New Roman" pitchFamily="18" charset="0"/>
                </a:rPr>
                <a:t>Arrangement</a:t>
              </a:r>
            </a:p>
          </p:txBody>
        </p:sp>
        <p:sp>
          <p:nvSpPr>
            <p:cNvPr id="9225" name="AutoShape 9"/>
            <p:cNvSpPr>
              <a:spLocks noChangeArrowheads="1"/>
            </p:cNvSpPr>
            <p:nvPr/>
          </p:nvSpPr>
          <p:spPr bwMode="auto">
            <a:xfrm>
              <a:off x="2819400" y="3886200"/>
              <a:ext cx="990600" cy="762000"/>
            </a:xfrm>
            <a:prstGeom prst="rightArrow">
              <a:avLst>
                <a:gd name="adj1" fmla="val 50000"/>
                <a:gd name="adj2" fmla="val 32500"/>
              </a:avLst>
            </a:prstGeom>
            <a:gradFill rotWithShape="0">
              <a:gsLst>
                <a:gs pos="0">
                  <a:srgbClr val="FFCCCC"/>
                </a:gs>
                <a:gs pos="100000">
                  <a:schemeClr val="tx1"/>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9226" name="AutoShape 10"/>
            <p:cNvSpPr>
              <a:spLocks noChangeArrowheads="1"/>
            </p:cNvSpPr>
            <p:nvPr/>
          </p:nvSpPr>
          <p:spPr bwMode="auto">
            <a:xfrm>
              <a:off x="5791200" y="4495800"/>
              <a:ext cx="990600" cy="762000"/>
            </a:xfrm>
            <a:prstGeom prst="rightArrow">
              <a:avLst>
                <a:gd name="adj1" fmla="val 50000"/>
                <a:gd name="adj2" fmla="val 32500"/>
              </a:avLst>
            </a:prstGeom>
            <a:gradFill rotWithShape="0">
              <a:gsLst>
                <a:gs pos="0">
                  <a:srgbClr val="FFCCCC"/>
                </a:gs>
                <a:gs pos="100000">
                  <a:srgbClr val="FFFFFF"/>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9227" name="AutoShape 11"/>
            <p:cNvSpPr>
              <a:spLocks noChangeArrowheads="1"/>
            </p:cNvSpPr>
            <p:nvPr/>
          </p:nvSpPr>
          <p:spPr bwMode="auto">
            <a:xfrm>
              <a:off x="3803650" y="5562600"/>
              <a:ext cx="1981200" cy="990600"/>
            </a:xfrm>
            <a:prstGeom prst="roundRect">
              <a:avLst>
                <a:gd name="adj" fmla="val 16667"/>
              </a:avLst>
            </a:prstGeom>
            <a:gradFill rotWithShape="0">
              <a:gsLst>
                <a:gs pos="0">
                  <a:srgbClr val="FFFFFF"/>
                </a:gs>
                <a:gs pos="100000">
                  <a:srgbClr val="9999FF"/>
                </a:gs>
              </a:gsLst>
              <a:path path="shape">
                <a:fillToRect l="50000" t="50000" r="50000" b="50000"/>
              </a:path>
            </a:gradFill>
            <a:ln w="12700">
              <a:solidFill>
                <a:schemeClr val="tx1"/>
              </a:solidFill>
              <a:round/>
              <a:headEnd type="none" w="sm" len="sm"/>
              <a:tailEnd type="none" w="sm" len="sm"/>
            </a:ln>
            <a:effectLst>
              <a:outerShdw dist="107763" dir="2700000" algn="ctr" rotWithShape="0">
                <a:schemeClr val="bg2"/>
              </a:outerShdw>
            </a:effectLst>
          </p:spPr>
          <p:txBody>
            <a:bodyPr wrap="none" anchor="ctr"/>
            <a:lstStyle/>
            <a:p>
              <a:pPr algn="ctr"/>
              <a:endParaRPr lang="en-US" b="1">
                <a:latin typeface="Times New Roman" pitchFamily="18" charset="0"/>
              </a:endParaRPr>
            </a:p>
          </p:txBody>
        </p:sp>
        <p:sp>
          <p:nvSpPr>
            <p:cNvPr id="9228" name="Text Box 12"/>
            <p:cNvSpPr txBox="1">
              <a:spLocks noChangeArrowheads="1"/>
            </p:cNvSpPr>
            <p:nvPr/>
          </p:nvSpPr>
          <p:spPr bwMode="auto">
            <a:xfrm>
              <a:off x="3727449" y="5638799"/>
              <a:ext cx="2057400" cy="923039"/>
            </a:xfrm>
            <a:prstGeom prst="rect">
              <a:avLst/>
            </a:prstGeom>
            <a:noFill/>
            <a:ln w="12700">
              <a:noFill/>
              <a:miter lim="800000"/>
              <a:headEnd type="none" w="sm" len="sm"/>
              <a:tailEnd type="none" w="sm" len="sm"/>
            </a:ln>
            <a:effectLst/>
          </p:spPr>
          <p:txBody>
            <a:bodyPr>
              <a:spAutoFit/>
            </a:bodyPr>
            <a:lstStyle/>
            <a:p>
              <a:pPr algn="ctr"/>
              <a:r>
                <a:rPr lang="en-US" sz="1600" b="1" dirty="0"/>
                <a:t> </a:t>
              </a:r>
              <a:r>
                <a:rPr lang="en-US" sz="1100" b="1" dirty="0"/>
                <a:t>Life-time income</a:t>
              </a:r>
              <a:endParaRPr lang="en-US" sz="1050" b="1" dirty="0">
                <a:latin typeface="Times New Roman" pitchFamily="18" charset="0"/>
              </a:endParaRPr>
            </a:p>
            <a:p>
              <a:pPr algn="ctr"/>
              <a:r>
                <a:rPr lang="en-US" sz="2000" b="1" dirty="0">
                  <a:latin typeface="Times New Roman" pitchFamily="18" charset="0"/>
                </a:rPr>
                <a:t>To Donors</a:t>
              </a:r>
              <a:endParaRPr lang="en-US" b="1" dirty="0">
                <a:latin typeface="Times New Roman" pitchFamily="18" charset="0"/>
              </a:endParaRPr>
            </a:p>
          </p:txBody>
        </p:sp>
        <p:sp>
          <p:nvSpPr>
            <p:cNvPr id="9229" name="AutoShape 13"/>
            <p:cNvSpPr>
              <a:spLocks noChangeArrowheads="1"/>
            </p:cNvSpPr>
            <p:nvPr/>
          </p:nvSpPr>
          <p:spPr bwMode="auto">
            <a:xfrm>
              <a:off x="4413250" y="4800600"/>
              <a:ext cx="762000" cy="838200"/>
            </a:xfrm>
            <a:prstGeom prst="downArrow">
              <a:avLst>
                <a:gd name="adj1" fmla="val 50000"/>
                <a:gd name="adj2" fmla="val 27500"/>
              </a:avLst>
            </a:prstGeom>
            <a:gradFill rotWithShape="0">
              <a:gsLst>
                <a:gs pos="0">
                  <a:schemeClr val="tx1"/>
                </a:gs>
                <a:gs pos="100000">
                  <a:srgbClr val="FFCCCC"/>
                </a:gs>
              </a:gsLst>
              <a:lin ang="18900000" scaled="1"/>
            </a:gradFill>
            <a:ln w="12700">
              <a:solidFill>
                <a:schemeClr val="tx1"/>
              </a:solidFill>
              <a:miter lim="800000"/>
              <a:headEnd type="none" w="sm" len="sm"/>
              <a:tailEnd type="none" w="sm" len="sm"/>
            </a:ln>
            <a:effectLst/>
          </p:spPr>
          <p:txBody>
            <a:bodyPr wrap="none" anchor="ctr"/>
            <a:lstStyle/>
            <a:p>
              <a:endParaRPr lang="en-US"/>
            </a:p>
          </p:txBody>
        </p:sp>
        <p:sp>
          <p:nvSpPr>
            <p:cNvPr id="9230" name="Text Box 14"/>
            <p:cNvSpPr txBox="1">
              <a:spLocks noChangeArrowheads="1"/>
            </p:cNvSpPr>
            <p:nvPr/>
          </p:nvSpPr>
          <p:spPr bwMode="auto">
            <a:xfrm>
              <a:off x="1219199" y="1450681"/>
              <a:ext cx="7696201" cy="2439460"/>
            </a:xfrm>
            <a:prstGeom prst="rect">
              <a:avLst/>
            </a:prstGeom>
            <a:noFill/>
            <a:ln w="12700">
              <a:noFill/>
              <a:miter lim="800000"/>
              <a:headEnd type="none" w="sm" len="sm"/>
              <a:tailEnd type="none" w="sm" len="sm"/>
            </a:ln>
            <a:effectLst/>
          </p:spPr>
          <p:txBody>
            <a:bodyPr>
              <a:spAutoFit/>
            </a:bodyPr>
            <a:lstStyle/>
            <a:p>
              <a:pPr algn="ctr" eaLnBrk="0" hangingPunct="0"/>
              <a:r>
                <a:rPr lang="en-US" sz="3500" b="1" dirty="0">
                  <a:solidFill>
                    <a:srgbClr val="FFCC66"/>
                  </a:solidFill>
                  <a:latin typeface="Times New Roman" pitchFamily="18" charset="0"/>
                  <a:cs typeface="Arial" pitchFamily="34" charset="0"/>
                </a:rPr>
                <a:t>Principles of a Testamentary Charitable Trust</a:t>
              </a:r>
              <a:endParaRPr lang="en-US" sz="3500" b="1" dirty="0">
                <a:solidFill>
                  <a:srgbClr val="FFCC66"/>
                </a:solidFill>
                <a:cs typeface="Arial" pitchFamily="34" charset="0"/>
              </a:endParaRPr>
            </a:p>
          </p:txBody>
        </p:sp>
        <p:sp>
          <p:nvSpPr>
            <p:cNvPr id="9232" name="Rectangle 16"/>
            <p:cNvSpPr>
              <a:spLocks noChangeArrowheads="1"/>
            </p:cNvSpPr>
            <p:nvPr/>
          </p:nvSpPr>
          <p:spPr bwMode="auto">
            <a:xfrm>
              <a:off x="6862763" y="4419600"/>
              <a:ext cx="4562475" cy="923039"/>
            </a:xfrm>
            <a:prstGeom prst="rect">
              <a:avLst/>
            </a:prstGeom>
            <a:noFill/>
            <a:ln w="9525">
              <a:noFill/>
              <a:miter lim="800000"/>
              <a:headEnd/>
              <a:tailEnd/>
            </a:ln>
            <a:effectLst/>
          </p:spPr>
          <p:txBody>
            <a:bodyPr>
              <a:spAutoFit/>
            </a:bodyPr>
            <a:lstStyle/>
            <a:p>
              <a:r>
                <a:rPr lang="en-US" b="1" dirty="0">
                  <a:latin typeface="Times New Roman" pitchFamily="18" charset="0"/>
                </a:rPr>
                <a:t>Remainder </a:t>
              </a:r>
            </a:p>
            <a:p>
              <a:r>
                <a:rPr lang="en-US" b="1" dirty="0">
                  <a:latin typeface="Times New Roman" pitchFamily="18" charset="0"/>
                </a:rPr>
                <a:t>To Charity</a:t>
              </a:r>
            </a:p>
          </p:txBody>
        </p:sp>
      </p:grpSp>
      <p:sp>
        <p:nvSpPr>
          <p:cNvPr id="22" name="Title 2"/>
          <p:cNvSpPr txBox="1">
            <a:spLocks/>
          </p:cNvSpPr>
          <p:nvPr/>
        </p:nvSpPr>
        <p:spPr>
          <a:xfrm>
            <a:off x="4388386" y="517793"/>
            <a:ext cx="6015209" cy="154236"/>
          </a:xfrm>
          <a:prstGeom prst="rect">
            <a:avLst/>
          </a:prstGeom>
        </p:spPr>
        <p:txBody>
          <a:bodyPr vert="horz" lIns="0" tIns="0" rIns="0" bIns="0" rtlCol="0" anchor="ctr">
            <a:noAutofit/>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endParaRPr lang="en-US" sz="3200" dirty="0">
              <a:solidFill>
                <a:schemeClr val="bg1"/>
              </a:solidFill>
            </a:endParaRPr>
          </a:p>
        </p:txBody>
      </p:sp>
      <p:sp>
        <p:nvSpPr>
          <p:cNvPr id="23" name="Title 2"/>
          <p:cNvSpPr txBox="1">
            <a:spLocks/>
          </p:cNvSpPr>
          <p:nvPr/>
        </p:nvSpPr>
        <p:spPr>
          <a:xfrm>
            <a:off x="559897" y="1596539"/>
            <a:ext cx="9144000" cy="503238"/>
          </a:xfrm>
          <a:prstGeom prst="rect">
            <a:avLst/>
          </a:prstGeom>
        </p:spPr>
        <p:txBody>
          <a:bodyPr vert="horz" lIns="0" tIns="0" rIns="0" bIns="0" rtlCol="0" anchor="ctr">
            <a:noAutofit/>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3200" dirty="0"/>
              <a:t>The tax smart way - Income</a:t>
            </a:r>
          </a:p>
        </p:txBody>
      </p:sp>
    </p:spTree>
    <p:extLst>
      <p:ext uri="{BB962C8B-B14F-4D97-AF65-F5344CB8AC3E}">
        <p14:creationId xmlns:p14="http://schemas.microsoft.com/office/powerpoint/2010/main" val="9219069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“Anyone may arrange his affairs so that his taxes shall be as low as possible; he is not bound to choose that pattern which best pays the treasury. There is not even a patriotic duty to increase one's taxes.</a:t>
            </a:r>
          </a:p>
          <a:p>
            <a:r>
              <a:rPr lang="en-US" b="1" u="sng" dirty="0"/>
              <a:t>~ Judge Learned Hand</a:t>
            </a:r>
            <a:br>
              <a:rPr lang="en-US" dirty="0"/>
            </a:br>
            <a:r>
              <a:rPr lang="en-US" dirty="0"/>
              <a:t>(1872-1961), Judge, U. S. Court of Appeals</a:t>
            </a:r>
            <a:br>
              <a:rPr lang="en-US" dirty="0"/>
            </a:br>
            <a:r>
              <a:rPr lang="en-US" sz="1200" dirty="0"/>
              <a:t>Gregory v. </a:t>
            </a:r>
            <a:r>
              <a:rPr lang="en-US" sz="1200" dirty="0" err="1"/>
              <a:t>Helvering</a:t>
            </a:r>
            <a:r>
              <a:rPr lang="en-US" sz="1200" dirty="0"/>
              <a:t> 69 F.2d 809, 810 (2d Cir. 1934), aff'd, 293 U.S. 465, 55 </a:t>
            </a:r>
            <a:r>
              <a:rPr lang="en-US" sz="1200" dirty="0" err="1"/>
              <a:t>S.Ct</a:t>
            </a:r>
            <a:r>
              <a:rPr lang="en-US" sz="1200" dirty="0"/>
              <a:t>. 266, 79 </a:t>
            </a:r>
            <a:r>
              <a:rPr lang="en-US" sz="1200" dirty="0" err="1"/>
              <a:t>L.Ed</a:t>
            </a:r>
            <a:r>
              <a:rPr lang="en-US" sz="1200" dirty="0"/>
              <a:t>. 596 (1935)</a:t>
            </a:r>
          </a:p>
        </p:txBody>
      </p:sp>
    </p:spTree>
    <p:extLst>
      <p:ext uri="{BB962C8B-B14F-4D97-AF65-F5344CB8AC3E}">
        <p14:creationId xmlns:p14="http://schemas.microsoft.com/office/powerpoint/2010/main" val="3480022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531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0" y="-59533"/>
            <a:ext cx="3505200" cy="830997"/>
          </a:xfrm>
          <a:prstGeom prst="rect">
            <a:avLst/>
          </a:prstGeom>
          <a:noFill/>
        </p:spPr>
        <p:txBody>
          <a:bodyPr wrap="square" rtlCol="0">
            <a:spAutoFit/>
          </a:bodyPr>
          <a:lstStyle/>
          <a:p>
            <a:r>
              <a:rPr lang="en-US" sz="4800" dirty="0">
                <a:solidFill>
                  <a:schemeClr val="bg1"/>
                </a:solidFill>
              </a:rPr>
              <a:t>Life Income</a:t>
            </a:r>
          </a:p>
        </p:txBody>
      </p:sp>
      <p:sp>
        <p:nvSpPr>
          <p:cNvPr id="3" name="Title 2"/>
          <p:cNvSpPr>
            <a:spLocks noGrp="1"/>
          </p:cNvSpPr>
          <p:nvPr>
            <p:ph type="title"/>
          </p:nvPr>
        </p:nvSpPr>
        <p:spPr>
          <a:xfrm>
            <a:off x="2152996" y="2552008"/>
            <a:ext cx="7772400" cy="2701636"/>
          </a:xfrm>
        </p:spPr>
        <p:txBody>
          <a:bodyPr/>
          <a:lstStyle/>
          <a:p>
            <a:r>
              <a:rPr lang="en-US" sz="2600" dirty="0"/>
              <a:t>Couple with the biggest asset being their IRA valued at $1.5M, expressed interest in funding a faculty position. This couple has 2 daughters they want to help. They also realize if this $1.5M is given to them outright they will pay ordinary income tax on the entire amount, and daughters will most likely spend it extravagantly. </a:t>
            </a:r>
          </a:p>
        </p:txBody>
      </p:sp>
      <p:sp>
        <p:nvSpPr>
          <p:cNvPr id="4" name="Title 5"/>
          <p:cNvSpPr txBox="1">
            <a:spLocks/>
          </p:cNvSpPr>
          <p:nvPr/>
        </p:nvSpPr>
        <p:spPr>
          <a:xfrm>
            <a:off x="2671156" y="1793930"/>
            <a:ext cx="8229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Eric – Age 78  Sarah – Age 74</a:t>
            </a:r>
          </a:p>
        </p:txBody>
      </p:sp>
    </p:spTree>
    <p:extLst>
      <p:ext uri="{BB962C8B-B14F-4D97-AF65-F5344CB8AC3E}">
        <p14:creationId xmlns:p14="http://schemas.microsoft.com/office/powerpoint/2010/main" val="91190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76200"/>
            <a:ext cx="3505200" cy="830997"/>
          </a:xfrm>
          <a:prstGeom prst="rect">
            <a:avLst/>
          </a:prstGeom>
          <a:noFill/>
        </p:spPr>
        <p:txBody>
          <a:bodyPr wrap="square" rtlCol="0">
            <a:spAutoFit/>
          </a:bodyPr>
          <a:lstStyle/>
          <a:p>
            <a:r>
              <a:rPr lang="en-US" sz="4800" dirty="0">
                <a:solidFill>
                  <a:schemeClr val="bg1"/>
                </a:solidFill>
              </a:rPr>
              <a:t>Life Income</a:t>
            </a:r>
          </a:p>
        </p:txBody>
      </p:sp>
      <p:graphicFrame>
        <p:nvGraphicFramePr>
          <p:cNvPr id="6" name="Diagram 5"/>
          <p:cNvGraphicFramePr/>
          <p:nvPr>
            <p:extLst>
              <p:ext uri="{D42A27DB-BD31-4B8C-83A1-F6EECF244321}">
                <p14:modId xmlns:p14="http://schemas.microsoft.com/office/powerpoint/2010/main" val="2981107803"/>
              </p:ext>
            </p:extLst>
          </p:nvPr>
        </p:nvGraphicFramePr>
        <p:xfrm>
          <a:off x="2057400" y="1003298"/>
          <a:ext cx="8034251" cy="4657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4643963" y="1906214"/>
            <a:ext cx="914400" cy="369332"/>
          </a:xfrm>
          <a:prstGeom prst="rect">
            <a:avLst/>
          </a:prstGeom>
          <a:noFill/>
        </p:spPr>
        <p:txBody>
          <a:bodyPr wrap="square" rtlCol="0">
            <a:spAutoFit/>
          </a:bodyPr>
          <a:lstStyle/>
          <a:p>
            <a:r>
              <a:rPr lang="en-US" dirty="0"/>
              <a:t>Assets</a:t>
            </a:r>
          </a:p>
        </p:txBody>
      </p:sp>
      <p:sp>
        <p:nvSpPr>
          <p:cNvPr id="10" name="TextBox 9"/>
          <p:cNvSpPr txBox="1"/>
          <p:nvPr/>
        </p:nvSpPr>
        <p:spPr>
          <a:xfrm>
            <a:off x="7585535" y="3077014"/>
            <a:ext cx="1826432" cy="646331"/>
          </a:xfrm>
          <a:prstGeom prst="rect">
            <a:avLst/>
          </a:prstGeom>
          <a:noFill/>
        </p:spPr>
        <p:txBody>
          <a:bodyPr wrap="square" rtlCol="0">
            <a:spAutoFit/>
          </a:bodyPr>
          <a:lstStyle/>
          <a:p>
            <a:r>
              <a:rPr lang="en-US" dirty="0"/>
              <a:t>Income to daughters for life</a:t>
            </a:r>
          </a:p>
        </p:txBody>
      </p:sp>
      <p:sp>
        <p:nvSpPr>
          <p:cNvPr id="11" name="TextBox 10"/>
          <p:cNvSpPr txBox="1"/>
          <p:nvPr/>
        </p:nvSpPr>
        <p:spPr>
          <a:xfrm>
            <a:off x="4719837" y="4178687"/>
            <a:ext cx="914400" cy="369332"/>
          </a:xfrm>
          <a:prstGeom prst="rect">
            <a:avLst/>
          </a:prstGeom>
          <a:noFill/>
        </p:spPr>
        <p:txBody>
          <a:bodyPr wrap="square" rtlCol="0">
            <a:spAutoFit/>
          </a:bodyPr>
          <a:lstStyle/>
          <a:p>
            <a:r>
              <a:rPr lang="en-US" dirty="0"/>
              <a:t>IRA</a:t>
            </a:r>
          </a:p>
        </p:txBody>
      </p:sp>
      <p:sp>
        <p:nvSpPr>
          <p:cNvPr id="12" name="Right Arrow 11"/>
          <p:cNvSpPr/>
          <p:nvPr/>
        </p:nvSpPr>
        <p:spPr>
          <a:xfrm rot="16200000">
            <a:off x="6181952" y="2999445"/>
            <a:ext cx="838199" cy="60960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 name="Title 5"/>
          <p:cNvSpPr txBox="1">
            <a:spLocks/>
          </p:cNvSpPr>
          <p:nvPr/>
        </p:nvSpPr>
        <p:spPr>
          <a:xfrm>
            <a:off x="2057400" y="691219"/>
            <a:ext cx="8229600" cy="503238"/>
          </a:xfrm>
          <a:prstGeom prst="rect">
            <a:avLst/>
          </a:prstGeom>
        </p:spPr>
        <p:txBody>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3000" dirty="0"/>
              <a:t>Eric – Age 78  Sarah – Age 74</a:t>
            </a:r>
          </a:p>
        </p:txBody>
      </p:sp>
      <p:sp>
        <p:nvSpPr>
          <p:cNvPr id="2" name="TextBox 1"/>
          <p:cNvSpPr txBox="1"/>
          <p:nvPr/>
        </p:nvSpPr>
        <p:spPr>
          <a:xfrm>
            <a:off x="1693025" y="4872798"/>
            <a:ext cx="8763000" cy="1200329"/>
          </a:xfrm>
          <a:prstGeom prst="rect">
            <a:avLst/>
          </a:prstGeom>
          <a:noFill/>
        </p:spPr>
        <p:txBody>
          <a:bodyPr wrap="square" rtlCol="0">
            <a:spAutoFit/>
          </a:bodyPr>
          <a:lstStyle/>
          <a:p>
            <a:r>
              <a:rPr lang="en-US" dirty="0"/>
              <a:t>This couple instead chose to make KSU the beneficiary of the IRA to establish a Charitable trust upon their death. This trust will pay income (approximately $75,000) to their daughter annually for roughly 30 years, or $2.25M. The CAPD will receive $1.5M plus any growth.</a:t>
            </a:r>
            <a:br>
              <a:rPr lang="en-US" dirty="0"/>
            </a:br>
            <a:endParaRPr lang="en-US" dirty="0"/>
          </a:p>
        </p:txBody>
      </p:sp>
      <p:sp>
        <p:nvSpPr>
          <p:cNvPr id="15" name="Right Arrow 14"/>
          <p:cNvSpPr/>
          <p:nvPr/>
        </p:nvSpPr>
        <p:spPr>
          <a:xfrm rot="903994">
            <a:off x="4568016" y="3685942"/>
            <a:ext cx="1020599" cy="48598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Right Arrow 15"/>
          <p:cNvSpPr/>
          <p:nvPr/>
        </p:nvSpPr>
        <p:spPr>
          <a:xfrm rot="19796458">
            <a:off x="4493985" y="2440578"/>
            <a:ext cx="1020599" cy="48598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8897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2200" y="609600"/>
            <a:ext cx="7467600" cy="369332"/>
          </a:xfrm>
          <a:prstGeom prst="rect">
            <a:avLst/>
          </a:prstGeom>
          <a:noFill/>
        </p:spPr>
        <p:txBody>
          <a:bodyPr wrap="square" rtlCol="0">
            <a:spAutoFit/>
          </a:bodyPr>
          <a:lstStyle/>
          <a:p>
            <a:endParaRPr lang="en-US" dirty="0"/>
          </a:p>
        </p:txBody>
      </p:sp>
      <p:sp>
        <p:nvSpPr>
          <p:cNvPr id="3" name="Title 2"/>
          <p:cNvSpPr>
            <a:spLocks noGrp="1"/>
          </p:cNvSpPr>
          <p:nvPr>
            <p:ph type="title"/>
          </p:nvPr>
        </p:nvSpPr>
        <p:spPr>
          <a:xfrm>
            <a:off x="2209800" y="1821159"/>
            <a:ext cx="7772400" cy="3711575"/>
          </a:xfrm>
        </p:spPr>
        <p:txBody>
          <a:bodyPr/>
          <a:lstStyle/>
          <a:p>
            <a:r>
              <a:rPr lang="en-US" dirty="0"/>
              <a:t>Couple aged 59 &amp; 58 with 3 children were interested in providing support to CAPD. They didn’t feel like they had the current income to commit to annual contributions. However, among their assets they did have an account with Charles Schwab worth approximately $167,000. </a:t>
            </a:r>
          </a:p>
        </p:txBody>
      </p:sp>
      <p:sp>
        <p:nvSpPr>
          <p:cNvPr id="4" name="Title 5"/>
          <p:cNvSpPr txBox="1">
            <a:spLocks/>
          </p:cNvSpPr>
          <p:nvPr/>
        </p:nvSpPr>
        <p:spPr>
          <a:xfrm>
            <a:off x="3200400" y="947718"/>
            <a:ext cx="8229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Gordon – Age 59  Annette – Age 58</a:t>
            </a:r>
          </a:p>
        </p:txBody>
      </p:sp>
    </p:spTree>
    <p:extLst>
      <p:ext uri="{BB962C8B-B14F-4D97-AF65-F5344CB8AC3E}">
        <p14:creationId xmlns:p14="http://schemas.microsoft.com/office/powerpoint/2010/main" val="82618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4826"/>
            <a:ext cx="8458200" cy="584775"/>
          </a:xfrm>
          <a:prstGeom prst="rect">
            <a:avLst/>
          </a:prstGeom>
          <a:noFill/>
        </p:spPr>
        <p:txBody>
          <a:bodyPr wrap="square" rtlCol="0">
            <a:spAutoFit/>
          </a:bodyPr>
          <a:lstStyle/>
          <a:p>
            <a:r>
              <a:rPr lang="en-US" sz="3200" dirty="0">
                <a:solidFill>
                  <a:schemeClr val="bg1"/>
                </a:solidFill>
              </a:rPr>
              <a:t>Transfer on Death (TOD)/Payable on Death (POD)</a:t>
            </a:r>
          </a:p>
        </p:txBody>
      </p:sp>
      <p:graphicFrame>
        <p:nvGraphicFramePr>
          <p:cNvPr id="4" name="Diagram 3"/>
          <p:cNvGraphicFramePr/>
          <p:nvPr/>
        </p:nvGraphicFramePr>
        <p:xfrm>
          <a:off x="2209800" y="1066800"/>
          <a:ext cx="7848600"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2"/>
          <p:cNvSpPr txBox="1">
            <a:spLocks/>
          </p:cNvSpPr>
          <p:nvPr/>
        </p:nvSpPr>
        <p:spPr>
          <a:xfrm>
            <a:off x="3200400" y="838200"/>
            <a:ext cx="7924800" cy="457200"/>
          </a:xfrm>
          <a:prstGeom prst="rect">
            <a:avLst/>
          </a:prstGeom>
        </p:spPr>
        <p:txBody>
          <a:bodyPr/>
          <a:lstStyle>
            <a:lvl1pPr marL="342900" indent="-342900" algn="l" defTabSz="914400" rtl="0" eaLnBrk="1" latinLnBrk="0" hangingPunct="1">
              <a:spcBef>
                <a:spcPct val="20000"/>
              </a:spcBef>
              <a:buFont typeface="Arial" pitchFamily="34" charset="0"/>
              <a:buChar char="•"/>
              <a:defRPr sz="3000" kern="1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0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00" baseline="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00" baseline="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Gordon – Age 59  Annette – Age 58</a:t>
            </a:r>
          </a:p>
        </p:txBody>
      </p:sp>
      <p:sp>
        <p:nvSpPr>
          <p:cNvPr id="3" name="TextBox 2"/>
          <p:cNvSpPr txBox="1"/>
          <p:nvPr/>
        </p:nvSpPr>
        <p:spPr>
          <a:xfrm>
            <a:off x="3201318" y="3581400"/>
            <a:ext cx="2057400" cy="369332"/>
          </a:xfrm>
          <a:prstGeom prst="rect">
            <a:avLst/>
          </a:prstGeom>
          <a:noFill/>
        </p:spPr>
        <p:txBody>
          <a:bodyPr wrap="square" rtlCol="0">
            <a:spAutoFit/>
          </a:bodyPr>
          <a:lstStyle/>
          <a:p>
            <a:r>
              <a:rPr lang="en-US" dirty="0"/>
              <a:t>Investment account</a:t>
            </a:r>
          </a:p>
        </p:txBody>
      </p:sp>
      <p:sp>
        <p:nvSpPr>
          <p:cNvPr id="6" name="Right Arrow 5"/>
          <p:cNvSpPr/>
          <p:nvPr/>
        </p:nvSpPr>
        <p:spPr>
          <a:xfrm>
            <a:off x="5715000" y="2819400"/>
            <a:ext cx="762000" cy="38100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622432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981201"/>
            <a:ext cx="7772400" cy="4321175"/>
          </a:xfrm>
        </p:spPr>
        <p:txBody>
          <a:bodyPr/>
          <a:lstStyle/>
          <a:p>
            <a:r>
              <a:rPr lang="en-US" cap="all" dirty="0"/>
              <a:t>C</a:t>
            </a:r>
            <a:r>
              <a:rPr lang="en-US" dirty="0"/>
              <a:t>ouple in their late 70’s without direct heirs wanted to help CAPD. They are philanthropic and have other organizations in mind. One of the largest asset in their estate is their home. This property was originally purchased for a fraction of its current market value of over $1M. </a:t>
            </a:r>
            <a:br>
              <a:rPr lang="en-US" dirty="0"/>
            </a:br>
            <a:r>
              <a:rPr lang="en-US" cap="all" dirty="0"/>
              <a:t>                                </a:t>
            </a:r>
            <a:endParaRPr lang="en-US" dirty="0"/>
          </a:p>
        </p:txBody>
      </p:sp>
      <p:sp>
        <p:nvSpPr>
          <p:cNvPr id="3" name="Title 5"/>
          <p:cNvSpPr txBox="1">
            <a:spLocks/>
          </p:cNvSpPr>
          <p:nvPr/>
        </p:nvSpPr>
        <p:spPr>
          <a:xfrm>
            <a:off x="3276600" y="838200"/>
            <a:ext cx="8229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Austin – Age 78  Ashley – Age 76</a:t>
            </a:r>
          </a:p>
        </p:txBody>
      </p:sp>
    </p:spTree>
    <p:extLst>
      <p:ext uri="{BB962C8B-B14F-4D97-AF65-F5344CB8AC3E}">
        <p14:creationId xmlns:p14="http://schemas.microsoft.com/office/powerpoint/2010/main" val="1309334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00600" y="-76200"/>
            <a:ext cx="5638800" cy="830997"/>
          </a:xfrm>
          <a:prstGeom prst="rect">
            <a:avLst/>
          </a:prstGeom>
          <a:noFill/>
        </p:spPr>
        <p:txBody>
          <a:bodyPr wrap="square" rtlCol="0">
            <a:spAutoFit/>
          </a:bodyPr>
          <a:lstStyle/>
          <a:p>
            <a:r>
              <a:rPr lang="en-US" sz="4800" dirty="0">
                <a:solidFill>
                  <a:schemeClr val="bg1"/>
                </a:solidFill>
              </a:rPr>
              <a:t>Bequest</a:t>
            </a:r>
          </a:p>
        </p:txBody>
      </p:sp>
      <p:graphicFrame>
        <p:nvGraphicFramePr>
          <p:cNvPr id="5" name="Diagram 4"/>
          <p:cNvGraphicFramePr/>
          <p:nvPr/>
        </p:nvGraphicFramePr>
        <p:xfrm>
          <a:off x="1828800" y="1066800"/>
          <a:ext cx="8610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ight Arrow 6"/>
          <p:cNvSpPr/>
          <p:nvPr/>
        </p:nvSpPr>
        <p:spPr>
          <a:xfrm rot="1973010">
            <a:off x="7208501" y="3585271"/>
            <a:ext cx="794803" cy="50676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TextBox 7"/>
          <p:cNvSpPr txBox="1"/>
          <p:nvPr/>
        </p:nvSpPr>
        <p:spPr>
          <a:xfrm>
            <a:off x="7255420" y="2039002"/>
            <a:ext cx="974178" cy="369332"/>
          </a:xfrm>
          <a:prstGeom prst="rect">
            <a:avLst/>
          </a:prstGeom>
          <a:noFill/>
        </p:spPr>
        <p:txBody>
          <a:bodyPr wrap="square" rtlCol="0">
            <a:spAutoFit/>
          </a:bodyPr>
          <a:lstStyle/>
          <a:p>
            <a:r>
              <a:rPr lang="en-US" dirty="0"/>
              <a:t>Assets</a:t>
            </a:r>
          </a:p>
        </p:txBody>
      </p:sp>
      <p:sp>
        <p:nvSpPr>
          <p:cNvPr id="9" name="TextBox 8"/>
          <p:cNvSpPr txBox="1"/>
          <p:nvPr/>
        </p:nvSpPr>
        <p:spPr>
          <a:xfrm>
            <a:off x="7255420" y="4191000"/>
            <a:ext cx="974178" cy="369332"/>
          </a:xfrm>
          <a:prstGeom prst="rect">
            <a:avLst/>
          </a:prstGeom>
          <a:noFill/>
        </p:spPr>
        <p:txBody>
          <a:bodyPr wrap="square" rtlCol="0">
            <a:spAutoFit/>
          </a:bodyPr>
          <a:lstStyle/>
          <a:p>
            <a:r>
              <a:rPr lang="en-US" dirty="0"/>
              <a:t>House</a:t>
            </a:r>
          </a:p>
        </p:txBody>
      </p:sp>
      <p:sp>
        <p:nvSpPr>
          <p:cNvPr id="10" name="Title 5"/>
          <p:cNvSpPr txBox="1">
            <a:spLocks/>
          </p:cNvSpPr>
          <p:nvPr/>
        </p:nvSpPr>
        <p:spPr>
          <a:xfrm>
            <a:off x="2019300" y="815181"/>
            <a:ext cx="8229600" cy="503238"/>
          </a:xfrm>
          <a:prstGeom prst="rect">
            <a:avLst/>
          </a:prstGeom>
        </p:spPr>
        <p:txBody>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dirty="0"/>
              <a:t>Austin – Age 78  Ashley – Age 76</a:t>
            </a:r>
          </a:p>
        </p:txBody>
      </p:sp>
      <p:sp>
        <p:nvSpPr>
          <p:cNvPr id="4" name="TextBox 3"/>
          <p:cNvSpPr txBox="1"/>
          <p:nvPr/>
        </p:nvSpPr>
        <p:spPr>
          <a:xfrm>
            <a:off x="2028481" y="4690942"/>
            <a:ext cx="2895600" cy="1200329"/>
          </a:xfrm>
          <a:prstGeom prst="rect">
            <a:avLst/>
          </a:prstGeom>
          <a:noFill/>
        </p:spPr>
        <p:txBody>
          <a:bodyPr wrap="square" rtlCol="0">
            <a:spAutoFit/>
          </a:bodyPr>
          <a:lstStyle/>
          <a:p>
            <a:r>
              <a:rPr lang="en-US" dirty="0"/>
              <a:t>Thorough a series of conversations they are gifting this home through their Trust.</a:t>
            </a:r>
          </a:p>
        </p:txBody>
      </p:sp>
      <p:sp>
        <p:nvSpPr>
          <p:cNvPr id="11" name="Right Arrow 10"/>
          <p:cNvSpPr/>
          <p:nvPr/>
        </p:nvSpPr>
        <p:spPr>
          <a:xfrm rot="19198662">
            <a:off x="7204477" y="2551119"/>
            <a:ext cx="794803" cy="506765"/>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573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209801"/>
            <a:ext cx="7772400" cy="3711575"/>
          </a:xfrm>
        </p:spPr>
        <p:txBody>
          <a:bodyPr/>
          <a:lstStyle/>
          <a:p>
            <a:r>
              <a:rPr lang="en-US" cap="all" dirty="0"/>
              <a:t>I</a:t>
            </a:r>
            <a:r>
              <a:rPr lang="en-US" dirty="0"/>
              <a:t>ndividual in their early 40’s who indicated an interest in supporting the CAPD at a significant level</a:t>
            </a:r>
            <a:r>
              <a:rPr lang="en-US" cap="all" dirty="0"/>
              <a:t>. </a:t>
            </a:r>
            <a:r>
              <a:rPr lang="en-US" dirty="0"/>
              <a:t>This individual has significant</a:t>
            </a:r>
            <a:r>
              <a:rPr lang="en-US" cap="all" dirty="0"/>
              <a:t> </a:t>
            </a:r>
            <a:r>
              <a:rPr lang="en-US" dirty="0"/>
              <a:t>income to meet an annual income requirement but does not have a substantial net worth yet. </a:t>
            </a:r>
          </a:p>
        </p:txBody>
      </p:sp>
      <p:sp>
        <p:nvSpPr>
          <p:cNvPr id="3" name="Title 5"/>
          <p:cNvSpPr txBox="1">
            <a:spLocks/>
          </p:cNvSpPr>
          <p:nvPr/>
        </p:nvSpPr>
        <p:spPr>
          <a:xfrm>
            <a:off x="4914900" y="838200"/>
            <a:ext cx="2514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Joe – Age 43</a:t>
            </a:r>
          </a:p>
        </p:txBody>
      </p:sp>
    </p:spTree>
    <p:extLst>
      <p:ext uri="{BB962C8B-B14F-4D97-AF65-F5344CB8AC3E}">
        <p14:creationId xmlns:p14="http://schemas.microsoft.com/office/powerpoint/2010/main" val="51202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67200" y="-76200"/>
            <a:ext cx="3962400" cy="830997"/>
          </a:xfrm>
          <a:prstGeom prst="rect">
            <a:avLst/>
          </a:prstGeom>
          <a:noFill/>
        </p:spPr>
        <p:txBody>
          <a:bodyPr wrap="square" rtlCol="0">
            <a:spAutoFit/>
          </a:bodyPr>
          <a:lstStyle/>
          <a:p>
            <a:r>
              <a:rPr lang="en-US" sz="4800" dirty="0">
                <a:solidFill>
                  <a:schemeClr val="bg1"/>
                </a:solidFill>
              </a:rPr>
              <a:t>Life Insurance</a:t>
            </a:r>
          </a:p>
        </p:txBody>
      </p:sp>
      <p:graphicFrame>
        <p:nvGraphicFramePr>
          <p:cNvPr id="3" name="Diagram 2"/>
          <p:cNvGraphicFramePr/>
          <p:nvPr/>
        </p:nvGraphicFramePr>
        <p:xfrm>
          <a:off x="2514600" y="1219200"/>
          <a:ext cx="7315200" cy="42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5"/>
          <p:cNvSpPr>
            <a:spLocks noGrp="1"/>
          </p:cNvSpPr>
          <p:nvPr>
            <p:ph type="title"/>
          </p:nvPr>
        </p:nvSpPr>
        <p:spPr>
          <a:xfrm>
            <a:off x="3848100" y="904779"/>
            <a:ext cx="4495800" cy="503238"/>
          </a:xfrm>
        </p:spPr>
        <p:txBody>
          <a:bodyPr>
            <a:normAutofit fontScale="90000"/>
          </a:bodyPr>
          <a:lstStyle/>
          <a:p>
            <a:r>
              <a:rPr lang="en-US" dirty="0"/>
              <a:t>Joe – Age 43</a:t>
            </a:r>
          </a:p>
        </p:txBody>
      </p:sp>
      <p:sp>
        <p:nvSpPr>
          <p:cNvPr id="5" name="TextBox 4"/>
          <p:cNvSpPr txBox="1"/>
          <p:nvPr/>
        </p:nvSpPr>
        <p:spPr>
          <a:xfrm>
            <a:off x="1981200" y="4572001"/>
            <a:ext cx="4267200" cy="1200329"/>
          </a:xfrm>
          <a:prstGeom prst="rect">
            <a:avLst/>
          </a:prstGeom>
          <a:noFill/>
        </p:spPr>
        <p:txBody>
          <a:bodyPr wrap="square" rtlCol="0">
            <a:spAutoFit/>
          </a:bodyPr>
          <a:lstStyle/>
          <a:p>
            <a:r>
              <a:rPr lang="en-US" dirty="0"/>
              <a:t>To reach the level of gifting desired, a Life Insurance policy was purchased. For approximately $2,000 annually a policy of $500,000 was gifted to CAPD</a:t>
            </a:r>
          </a:p>
        </p:txBody>
      </p:sp>
    </p:spTree>
    <p:extLst>
      <p:ext uri="{BB962C8B-B14F-4D97-AF65-F5344CB8AC3E}">
        <p14:creationId xmlns:p14="http://schemas.microsoft.com/office/powerpoint/2010/main" val="307629786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133601"/>
            <a:ext cx="7772400" cy="4397375"/>
          </a:xfrm>
        </p:spPr>
        <p:txBody>
          <a:bodyPr/>
          <a:lstStyle/>
          <a:p>
            <a:r>
              <a:rPr lang="en-US" dirty="0"/>
              <a:t>Individual in their late 60’s desired to retire soon and sell their interest/stock in their firm to the other partners. </a:t>
            </a:r>
          </a:p>
        </p:txBody>
      </p:sp>
      <p:sp>
        <p:nvSpPr>
          <p:cNvPr id="3" name="Title 5"/>
          <p:cNvSpPr txBox="1">
            <a:spLocks/>
          </p:cNvSpPr>
          <p:nvPr/>
        </p:nvSpPr>
        <p:spPr>
          <a:xfrm>
            <a:off x="3505200" y="838200"/>
            <a:ext cx="8229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Adam – Age 68  Emily – Age 67</a:t>
            </a:r>
          </a:p>
        </p:txBody>
      </p:sp>
    </p:spTree>
    <p:custDataLst>
      <p:tags r:id="rId1"/>
    </p:custDataLst>
    <p:extLst>
      <p:ext uri="{BB962C8B-B14F-4D97-AF65-F5344CB8AC3E}">
        <p14:creationId xmlns:p14="http://schemas.microsoft.com/office/powerpoint/2010/main" val="3878864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Myths Towards Philanthropy</a:t>
            </a:r>
          </a:p>
        </p:txBody>
      </p:sp>
      <p:sp>
        <p:nvSpPr>
          <p:cNvPr id="3" name="Content Placeholder 2"/>
          <p:cNvSpPr>
            <a:spLocks noGrp="1"/>
          </p:cNvSpPr>
          <p:nvPr>
            <p:ph idx="1"/>
          </p:nvPr>
        </p:nvSpPr>
        <p:spPr/>
        <p:txBody>
          <a:bodyPr/>
          <a:lstStyle/>
          <a:p>
            <a:r>
              <a:rPr lang="en-US" dirty="0"/>
              <a:t>I have to give now</a:t>
            </a:r>
          </a:p>
          <a:p>
            <a:r>
              <a:rPr lang="en-US" dirty="0"/>
              <a:t>Cash is the best way to give</a:t>
            </a:r>
          </a:p>
          <a:p>
            <a:r>
              <a:rPr lang="en-US" dirty="0"/>
              <a:t>My children will be excluded if I am philanthropic. It’s one or the other </a:t>
            </a:r>
          </a:p>
          <a:p>
            <a:r>
              <a:rPr lang="en-US" dirty="0"/>
              <a:t>I don’t have enough to give</a:t>
            </a:r>
          </a:p>
          <a:p>
            <a:r>
              <a:rPr lang="en-US" dirty="0"/>
              <a:t>No estate tax now</a:t>
            </a:r>
          </a:p>
        </p:txBody>
      </p:sp>
    </p:spTree>
    <p:extLst>
      <p:ext uri="{BB962C8B-B14F-4D97-AF65-F5344CB8AC3E}">
        <p14:creationId xmlns:p14="http://schemas.microsoft.com/office/powerpoint/2010/main" val="17390763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76200"/>
            <a:ext cx="3505200" cy="830997"/>
          </a:xfrm>
          <a:prstGeom prst="rect">
            <a:avLst/>
          </a:prstGeom>
          <a:noFill/>
        </p:spPr>
        <p:txBody>
          <a:bodyPr wrap="square" rtlCol="0">
            <a:spAutoFit/>
          </a:bodyPr>
          <a:lstStyle/>
          <a:p>
            <a:r>
              <a:rPr lang="en-US" sz="4800" dirty="0">
                <a:solidFill>
                  <a:schemeClr val="bg1"/>
                </a:solidFill>
              </a:rPr>
              <a:t>Life Income</a:t>
            </a:r>
          </a:p>
        </p:txBody>
      </p:sp>
      <p:graphicFrame>
        <p:nvGraphicFramePr>
          <p:cNvPr id="6" name="Diagram 5"/>
          <p:cNvGraphicFramePr/>
          <p:nvPr/>
        </p:nvGraphicFramePr>
        <p:xfrm>
          <a:off x="2133600" y="1066800"/>
          <a:ext cx="8077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ight Arrow 7"/>
          <p:cNvSpPr/>
          <p:nvPr/>
        </p:nvSpPr>
        <p:spPr>
          <a:xfrm rot="10800000">
            <a:off x="4572001" y="2344947"/>
            <a:ext cx="762000" cy="550653"/>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p:cNvSpPr txBox="1"/>
          <p:nvPr/>
        </p:nvSpPr>
        <p:spPr>
          <a:xfrm>
            <a:off x="7257048" y="3289907"/>
            <a:ext cx="1201153" cy="646331"/>
          </a:xfrm>
          <a:prstGeom prst="rect">
            <a:avLst/>
          </a:prstGeom>
          <a:noFill/>
        </p:spPr>
        <p:txBody>
          <a:bodyPr wrap="square" rtlCol="0">
            <a:spAutoFit/>
          </a:bodyPr>
          <a:lstStyle/>
          <a:p>
            <a:r>
              <a:rPr lang="en-US" dirty="0"/>
              <a:t>Remainder to Charity</a:t>
            </a:r>
          </a:p>
        </p:txBody>
      </p:sp>
      <p:sp>
        <p:nvSpPr>
          <p:cNvPr id="11" name="TextBox 10"/>
          <p:cNvSpPr txBox="1"/>
          <p:nvPr/>
        </p:nvSpPr>
        <p:spPr>
          <a:xfrm>
            <a:off x="4301836" y="1229023"/>
            <a:ext cx="2098964" cy="923330"/>
          </a:xfrm>
          <a:prstGeom prst="rect">
            <a:avLst/>
          </a:prstGeom>
          <a:noFill/>
        </p:spPr>
        <p:txBody>
          <a:bodyPr wrap="square" rtlCol="0">
            <a:spAutoFit/>
          </a:bodyPr>
          <a:lstStyle/>
          <a:p>
            <a:r>
              <a:rPr lang="en-US" dirty="0"/>
              <a:t>Income &amp; Deductions. Avoids Capital Gains</a:t>
            </a:r>
          </a:p>
        </p:txBody>
      </p:sp>
      <p:sp>
        <p:nvSpPr>
          <p:cNvPr id="12" name="Right Arrow 11"/>
          <p:cNvSpPr/>
          <p:nvPr/>
        </p:nvSpPr>
        <p:spPr>
          <a:xfrm rot="5400000">
            <a:off x="6391458" y="3401613"/>
            <a:ext cx="722533" cy="551446"/>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Title 5"/>
          <p:cNvSpPr txBox="1">
            <a:spLocks/>
          </p:cNvSpPr>
          <p:nvPr/>
        </p:nvSpPr>
        <p:spPr>
          <a:xfrm>
            <a:off x="2209800" y="732763"/>
            <a:ext cx="8229600" cy="503238"/>
          </a:xfrm>
          <a:prstGeom prst="rect">
            <a:avLst/>
          </a:prstGeom>
        </p:spPr>
        <p:txBody>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3200" dirty="0"/>
              <a:t>Adam – Age 68  Emily – Age 67</a:t>
            </a:r>
          </a:p>
        </p:txBody>
      </p:sp>
      <p:sp>
        <p:nvSpPr>
          <p:cNvPr id="2" name="TextBox 1"/>
          <p:cNvSpPr txBox="1"/>
          <p:nvPr/>
        </p:nvSpPr>
        <p:spPr>
          <a:xfrm>
            <a:off x="1732547" y="3936238"/>
            <a:ext cx="3810000" cy="2031325"/>
          </a:xfrm>
          <a:prstGeom prst="rect">
            <a:avLst/>
          </a:prstGeom>
          <a:noFill/>
        </p:spPr>
        <p:txBody>
          <a:bodyPr wrap="square" rtlCol="0">
            <a:spAutoFit/>
          </a:bodyPr>
          <a:lstStyle/>
          <a:p>
            <a:r>
              <a:rPr lang="en-US" dirty="0"/>
              <a:t>This stock has increased dramatically in value to $700,000 from the purchase price of $100,000 as it was acquired or several years a while ago. Had the individual sold the stock outright to the other partners, capital gain tax of $90,000 would be due. </a:t>
            </a:r>
          </a:p>
        </p:txBody>
      </p:sp>
      <p:sp>
        <p:nvSpPr>
          <p:cNvPr id="3" name="Rounded Rectangle 2"/>
          <p:cNvSpPr/>
          <p:nvPr/>
        </p:nvSpPr>
        <p:spPr>
          <a:xfrm>
            <a:off x="8396584" y="1436466"/>
            <a:ext cx="2042817" cy="1842106"/>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512889" y="1570038"/>
            <a:ext cx="2098964" cy="1477328"/>
          </a:xfrm>
          <a:prstGeom prst="rect">
            <a:avLst/>
          </a:prstGeom>
          <a:noFill/>
        </p:spPr>
        <p:txBody>
          <a:bodyPr wrap="square" rtlCol="0">
            <a:spAutoFit/>
          </a:bodyPr>
          <a:lstStyle/>
          <a:p>
            <a:r>
              <a:rPr lang="en-US" dirty="0"/>
              <a:t>Value      $700,000</a:t>
            </a:r>
          </a:p>
          <a:p>
            <a:endParaRPr lang="en-US" dirty="0"/>
          </a:p>
          <a:p>
            <a:r>
              <a:rPr lang="en-US" dirty="0"/>
              <a:t>Cost        $100,000</a:t>
            </a:r>
          </a:p>
          <a:p>
            <a:endParaRPr lang="en-US" dirty="0"/>
          </a:p>
          <a:p>
            <a:r>
              <a:rPr lang="en-US" dirty="0"/>
              <a:t>Gain        $600,000 </a:t>
            </a:r>
          </a:p>
        </p:txBody>
      </p:sp>
    </p:spTree>
    <p:extLst>
      <p:ext uri="{BB962C8B-B14F-4D97-AF65-F5344CB8AC3E}">
        <p14:creationId xmlns:p14="http://schemas.microsoft.com/office/powerpoint/2010/main" val="2123739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8200" y="-76200"/>
            <a:ext cx="3505200" cy="830997"/>
          </a:xfrm>
          <a:prstGeom prst="rect">
            <a:avLst/>
          </a:prstGeom>
          <a:noFill/>
        </p:spPr>
        <p:txBody>
          <a:bodyPr wrap="square" rtlCol="0">
            <a:spAutoFit/>
          </a:bodyPr>
          <a:lstStyle/>
          <a:p>
            <a:r>
              <a:rPr lang="en-US" sz="4800" dirty="0">
                <a:solidFill>
                  <a:schemeClr val="bg1"/>
                </a:solidFill>
              </a:rPr>
              <a:t>Life Income</a:t>
            </a:r>
          </a:p>
        </p:txBody>
      </p:sp>
      <p:sp>
        <p:nvSpPr>
          <p:cNvPr id="3" name="Title 2"/>
          <p:cNvSpPr>
            <a:spLocks noGrp="1"/>
          </p:cNvSpPr>
          <p:nvPr>
            <p:ph type="title"/>
          </p:nvPr>
        </p:nvSpPr>
        <p:spPr>
          <a:xfrm>
            <a:off x="2286000" y="1371601"/>
            <a:ext cx="7772400" cy="4778375"/>
          </a:xfrm>
        </p:spPr>
        <p:txBody>
          <a:bodyPr/>
          <a:lstStyle/>
          <a:p>
            <a:r>
              <a:rPr lang="en-US" sz="2600" dirty="0"/>
              <a:t>Couple with the biggest asset being their IRA valued at $1.5M, expressed interest in funding a faculty position. This couple has 2 daughters they want to help. They also realize if this $1.5M is given to them outright they will pay ordinary income tax on the entire amount, and daughters will most likely spend it extravagantly. </a:t>
            </a:r>
          </a:p>
        </p:txBody>
      </p:sp>
      <p:sp>
        <p:nvSpPr>
          <p:cNvPr id="4" name="Title 5"/>
          <p:cNvSpPr txBox="1">
            <a:spLocks/>
          </p:cNvSpPr>
          <p:nvPr/>
        </p:nvSpPr>
        <p:spPr>
          <a:xfrm>
            <a:off x="3810000" y="771464"/>
            <a:ext cx="8229600" cy="503238"/>
          </a:xfrm>
          <a:prstGeom prst="rect">
            <a:avLst/>
          </a:prstGeom>
        </p:spPr>
        <p:txBody>
          <a:bodyPr vert="horz" lIns="0" tIns="0" rIns="0" bIns="0" rtlCol="0" anchor="t">
            <a:noAutofit/>
          </a:bodyPr>
          <a:lstStyle>
            <a:lvl1pPr algn="l" defTabSz="914400" rtl="0" eaLnBrk="1" latinLnBrk="0" hangingPunct="1">
              <a:spcBef>
                <a:spcPct val="0"/>
              </a:spcBef>
              <a:buNone/>
              <a:defRPr sz="3000" b="0" kern="100" cap="none" baseline="0">
                <a:solidFill>
                  <a:schemeClr val="tx1"/>
                </a:solidFill>
                <a:latin typeface="+mj-lt"/>
                <a:ea typeface="+mj-ea"/>
                <a:cs typeface="+mj-cs"/>
              </a:defRPr>
            </a:lvl1pPr>
          </a:lstStyle>
          <a:p>
            <a:r>
              <a:rPr lang="en-US" b="1" dirty="0"/>
              <a:t>Eric – Age 78  Sarah – Age 74</a:t>
            </a:r>
          </a:p>
        </p:txBody>
      </p:sp>
    </p:spTree>
    <p:extLst>
      <p:ext uri="{BB962C8B-B14F-4D97-AF65-F5344CB8AC3E}">
        <p14:creationId xmlns:p14="http://schemas.microsoft.com/office/powerpoint/2010/main" val="19101922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8200" y="-76200"/>
            <a:ext cx="3505200" cy="830997"/>
          </a:xfrm>
          <a:prstGeom prst="rect">
            <a:avLst/>
          </a:prstGeom>
          <a:noFill/>
        </p:spPr>
        <p:txBody>
          <a:bodyPr wrap="square" rtlCol="0">
            <a:spAutoFit/>
          </a:bodyPr>
          <a:lstStyle/>
          <a:p>
            <a:r>
              <a:rPr lang="en-US" sz="4800" dirty="0">
                <a:solidFill>
                  <a:schemeClr val="bg1"/>
                </a:solidFill>
              </a:rPr>
              <a:t>Life Income</a:t>
            </a:r>
          </a:p>
        </p:txBody>
      </p:sp>
      <p:graphicFrame>
        <p:nvGraphicFramePr>
          <p:cNvPr id="6" name="Diagram 5"/>
          <p:cNvGraphicFramePr/>
          <p:nvPr/>
        </p:nvGraphicFramePr>
        <p:xfrm>
          <a:off x="2057400" y="1003298"/>
          <a:ext cx="8458200" cy="50165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4643963" y="1906214"/>
            <a:ext cx="914400" cy="369332"/>
          </a:xfrm>
          <a:prstGeom prst="rect">
            <a:avLst/>
          </a:prstGeom>
          <a:noFill/>
        </p:spPr>
        <p:txBody>
          <a:bodyPr wrap="square" rtlCol="0">
            <a:spAutoFit/>
          </a:bodyPr>
          <a:lstStyle/>
          <a:p>
            <a:r>
              <a:rPr lang="en-US" dirty="0"/>
              <a:t>Assets</a:t>
            </a:r>
          </a:p>
        </p:txBody>
      </p:sp>
      <p:sp>
        <p:nvSpPr>
          <p:cNvPr id="10" name="TextBox 9"/>
          <p:cNvSpPr txBox="1"/>
          <p:nvPr/>
        </p:nvSpPr>
        <p:spPr>
          <a:xfrm>
            <a:off x="7315200" y="3050518"/>
            <a:ext cx="1826432" cy="646331"/>
          </a:xfrm>
          <a:prstGeom prst="rect">
            <a:avLst/>
          </a:prstGeom>
          <a:noFill/>
        </p:spPr>
        <p:txBody>
          <a:bodyPr wrap="square" rtlCol="0">
            <a:spAutoFit/>
          </a:bodyPr>
          <a:lstStyle/>
          <a:p>
            <a:r>
              <a:rPr lang="en-US" dirty="0"/>
              <a:t>Income to daughters for life</a:t>
            </a:r>
          </a:p>
        </p:txBody>
      </p:sp>
      <p:sp>
        <p:nvSpPr>
          <p:cNvPr id="11" name="TextBox 10"/>
          <p:cNvSpPr txBox="1"/>
          <p:nvPr/>
        </p:nvSpPr>
        <p:spPr>
          <a:xfrm>
            <a:off x="4719837" y="4178687"/>
            <a:ext cx="914400" cy="369332"/>
          </a:xfrm>
          <a:prstGeom prst="rect">
            <a:avLst/>
          </a:prstGeom>
          <a:noFill/>
        </p:spPr>
        <p:txBody>
          <a:bodyPr wrap="square" rtlCol="0">
            <a:spAutoFit/>
          </a:bodyPr>
          <a:lstStyle/>
          <a:p>
            <a:r>
              <a:rPr lang="en-US" dirty="0"/>
              <a:t>IRA</a:t>
            </a:r>
          </a:p>
        </p:txBody>
      </p:sp>
      <p:sp>
        <p:nvSpPr>
          <p:cNvPr id="12" name="Right Arrow 11"/>
          <p:cNvSpPr/>
          <p:nvPr/>
        </p:nvSpPr>
        <p:spPr>
          <a:xfrm rot="16200000">
            <a:off x="6181952" y="2999445"/>
            <a:ext cx="838199" cy="60960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 name="Title 5"/>
          <p:cNvSpPr txBox="1">
            <a:spLocks/>
          </p:cNvSpPr>
          <p:nvPr/>
        </p:nvSpPr>
        <p:spPr>
          <a:xfrm>
            <a:off x="2057400" y="691219"/>
            <a:ext cx="8229600" cy="503238"/>
          </a:xfrm>
          <a:prstGeom prst="rect">
            <a:avLst/>
          </a:prstGeom>
        </p:spPr>
        <p:txBody>
          <a:bodyPr/>
          <a:lstStyle>
            <a:lvl1pPr algn="ctr" defTabSz="914400" rtl="0" eaLnBrk="1" latinLnBrk="0" hangingPunct="1">
              <a:spcBef>
                <a:spcPct val="0"/>
              </a:spcBef>
              <a:buNone/>
              <a:defRPr sz="3600" b="1" kern="100" baseline="0">
                <a:solidFill>
                  <a:schemeClr val="tx1"/>
                </a:solidFill>
                <a:latin typeface="+mj-lt"/>
                <a:ea typeface="+mj-ea"/>
                <a:cs typeface="+mj-cs"/>
              </a:defRPr>
            </a:lvl1pPr>
          </a:lstStyle>
          <a:p>
            <a:r>
              <a:rPr lang="en-US" sz="3000" dirty="0"/>
              <a:t>Eric – Age 78  Sarah – Age 74</a:t>
            </a:r>
          </a:p>
        </p:txBody>
      </p:sp>
      <p:sp>
        <p:nvSpPr>
          <p:cNvPr id="2" name="TextBox 1"/>
          <p:cNvSpPr txBox="1"/>
          <p:nvPr/>
        </p:nvSpPr>
        <p:spPr>
          <a:xfrm>
            <a:off x="1752600" y="5067973"/>
            <a:ext cx="8763000" cy="1200329"/>
          </a:xfrm>
          <a:prstGeom prst="rect">
            <a:avLst/>
          </a:prstGeom>
          <a:noFill/>
        </p:spPr>
        <p:txBody>
          <a:bodyPr wrap="square" rtlCol="0">
            <a:spAutoFit/>
          </a:bodyPr>
          <a:lstStyle/>
          <a:p>
            <a:r>
              <a:rPr lang="en-US" dirty="0"/>
              <a:t>This couple instead chose to make KSU the beneficiary of the IRA to establish a Charitable trust upon their death. This trust will pay income (approximately $75,000) to their daughter annually for roughly 30 years, or $2.25M. The CAPD will receive $1.5M plus any growth.</a:t>
            </a:r>
            <a:br>
              <a:rPr lang="en-US" dirty="0"/>
            </a:br>
            <a:endParaRPr lang="en-US" dirty="0"/>
          </a:p>
        </p:txBody>
      </p:sp>
      <p:sp>
        <p:nvSpPr>
          <p:cNvPr id="15" name="Right Arrow 14"/>
          <p:cNvSpPr/>
          <p:nvPr/>
        </p:nvSpPr>
        <p:spPr>
          <a:xfrm rot="903994">
            <a:off x="4568016" y="3685942"/>
            <a:ext cx="1020599" cy="48598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Right Arrow 15"/>
          <p:cNvSpPr/>
          <p:nvPr/>
        </p:nvSpPr>
        <p:spPr>
          <a:xfrm rot="19796458">
            <a:off x="4493985" y="2440578"/>
            <a:ext cx="1020599" cy="485984"/>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66432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14800" y="-76200"/>
            <a:ext cx="4419600" cy="830997"/>
          </a:xfrm>
          <a:prstGeom prst="rect">
            <a:avLst/>
          </a:prstGeom>
          <a:noFill/>
        </p:spPr>
        <p:txBody>
          <a:bodyPr wrap="square" rtlCol="0">
            <a:spAutoFit/>
          </a:bodyPr>
          <a:lstStyle/>
          <a:p>
            <a:r>
              <a:rPr lang="en-US" sz="4800" dirty="0">
                <a:solidFill>
                  <a:schemeClr val="bg1"/>
                </a:solidFill>
              </a:rPr>
              <a:t>Bequest to KSU</a:t>
            </a:r>
          </a:p>
        </p:txBody>
      </p:sp>
      <p:graphicFrame>
        <p:nvGraphicFramePr>
          <p:cNvPr id="4" name="Diagram 3"/>
          <p:cNvGraphicFramePr/>
          <p:nvPr/>
        </p:nvGraphicFramePr>
        <p:xfrm>
          <a:off x="2133600" y="990600"/>
          <a:ext cx="7620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63545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0" y="-76200"/>
            <a:ext cx="4419600" cy="830997"/>
          </a:xfrm>
          <a:prstGeom prst="rect">
            <a:avLst/>
          </a:prstGeom>
          <a:noFill/>
        </p:spPr>
        <p:txBody>
          <a:bodyPr wrap="square" rtlCol="0">
            <a:spAutoFit/>
          </a:bodyPr>
          <a:lstStyle/>
          <a:p>
            <a:r>
              <a:rPr lang="en-US" sz="4800" dirty="0">
                <a:solidFill>
                  <a:schemeClr val="bg1"/>
                </a:solidFill>
              </a:rPr>
              <a:t>Bequest to KSU</a:t>
            </a:r>
          </a:p>
        </p:txBody>
      </p:sp>
      <p:graphicFrame>
        <p:nvGraphicFramePr>
          <p:cNvPr id="3" name="Diagram 2"/>
          <p:cNvGraphicFramePr/>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96036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981200" y="1143000"/>
            <a:ext cx="8229600" cy="503238"/>
          </a:xfrm>
        </p:spPr>
        <p:txBody>
          <a:bodyPr>
            <a:normAutofit fontScale="90000"/>
          </a:bodyPr>
          <a:lstStyle/>
          <a:p>
            <a:r>
              <a:rPr lang="en-US" dirty="0"/>
              <a:t>Joe – Age 72    Martha – Age 72</a:t>
            </a:r>
            <a:br>
              <a:rPr lang="en-US" dirty="0"/>
            </a:br>
            <a:endParaRPr lang="en-US" dirty="0"/>
          </a:p>
        </p:txBody>
      </p:sp>
      <p:sp>
        <p:nvSpPr>
          <p:cNvPr id="12" name="Content Placeholder 11"/>
          <p:cNvSpPr>
            <a:spLocks noGrp="1"/>
          </p:cNvSpPr>
          <p:nvPr>
            <p:ph idx="1"/>
          </p:nvPr>
        </p:nvSpPr>
        <p:spPr>
          <a:xfrm>
            <a:off x="1981200" y="2133601"/>
            <a:ext cx="8229600" cy="2743199"/>
          </a:xfrm>
        </p:spPr>
        <p:txBody>
          <a:bodyPr>
            <a:normAutofit fontScale="92500" lnSpcReduction="10000"/>
          </a:bodyPr>
          <a:lstStyle/>
          <a:p>
            <a:pPr marL="457200" indent="4763">
              <a:buNone/>
            </a:pPr>
            <a:r>
              <a:rPr lang="en-US" b="1" dirty="0"/>
              <a:t>Joe and Martha (both love KSU, not graduates) have a son that graduated from KSU. They would like to establish a fund for first generation students but would like to leave a majority of their estate to their successful son. They need to keep their estate intact for living expenses. </a:t>
            </a:r>
          </a:p>
        </p:txBody>
      </p:sp>
      <p:pic>
        <p:nvPicPr>
          <p:cNvPr id="6" name="Picture 5" descr="POWERCAT_white.png"/>
          <p:cNvPicPr>
            <a:picLocks noChangeAspect="1"/>
          </p:cNvPicPr>
          <p:nvPr/>
        </p:nvPicPr>
        <p:blipFill>
          <a:blip r:embed="rId3" cstate="print"/>
          <a:stretch>
            <a:fillRect/>
          </a:stretch>
        </p:blipFill>
        <p:spPr>
          <a:xfrm>
            <a:off x="9448800" y="6172202"/>
            <a:ext cx="914400" cy="609599"/>
          </a:xfrm>
          <a:prstGeom prst="rect">
            <a:avLst/>
          </a:prstGeom>
        </p:spPr>
      </p:pic>
    </p:spTree>
    <p:extLst>
      <p:ext uri="{BB962C8B-B14F-4D97-AF65-F5344CB8AC3E}">
        <p14:creationId xmlns:p14="http://schemas.microsoft.com/office/powerpoint/2010/main" val="5224690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54013"/>
            <a:ext cx="7924800" cy="1371601"/>
          </a:xfrm>
        </p:spPr>
        <p:txBody>
          <a:bodyPr/>
          <a:lstStyle/>
          <a:p>
            <a:pPr algn="ctr"/>
            <a:r>
              <a:rPr lang="en-US" dirty="0">
                <a:solidFill>
                  <a:schemeClr val="bg1"/>
                </a:solidFill>
              </a:rPr>
              <a:t>Charitable Bequest</a:t>
            </a:r>
          </a:p>
        </p:txBody>
      </p:sp>
      <p:sp>
        <p:nvSpPr>
          <p:cNvPr id="3" name="Text Placeholder 2"/>
          <p:cNvSpPr>
            <a:spLocks noGrp="1"/>
          </p:cNvSpPr>
          <p:nvPr>
            <p:ph type="body" idx="4294967295"/>
          </p:nvPr>
        </p:nvSpPr>
        <p:spPr>
          <a:xfrm>
            <a:off x="4267200" y="762000"/>
            <a:ext cx="7924800" cy="457200"/>
          </a:xfrm>
        </p:spPr>
        <p:txBody>
          <a:bodyPr>
            <a:normAutofit/>
          </a:bodyPr>
          <a:lstStyle/>
          <a:p>
            <a:pPr marL="0" indent="0" algn="ctr">
              <a:buNone/>
            </a:pPr>
            <a:r>
              <a:rPr lang="en-US" dirty="0"/>
              <a:t>Joe – Age 72    Martha – Age 72</a:t>
            </a:r>
          </a:p>
        </p:txBody>
      </p:sp>
      <p:sp>
        <p:nvSpPr>
          <p:cNvPr id="6" name="Rounded Rectangle 5"/>
          <p:cNvSpPr/>
          <p:nvPr/>
        </p:nvSpPr>
        <p:spPr>
          <a:xfrm>
            <a:off x="2406316" y="1538037"/>
            <a:ext cx="2829426" cy="2114549"/>
          </a:xfrm>
          <a:prstGeom prst="roundRect">
            <a:avLst/>
          </a:prstGeom>
          <a:solidFill>
            <a:schemeClr val="tx2">
              <a:lumMod val="75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r>
              <a:rPr lang="en-US" sz="2400" baseline="30000" dirty="0"/>
              <a:t>nd</a:t>
            </a:r>
            <a:r>
              <a:rPr lang="en-US" sz="2400" dirty="0"/>
              <a:t> to die</a:t>
            </a:r>
          </a:p>
          <a:p>
            <a:pPr algn="ctr"/>
            <a:r>
              <a:rPr lang="en-US" sz="2400" dirty="0"/>
              <a:t>Estate Value</a:t>
            </a:r>
          </a:p>
          <a:p>
            <a:pPr algn="ctr"/>
            <a:r>
              <a:rPr lang="en-US" sz="2400" dirty="0"/>
              <a:t>$1,400,000</a:t>
            </a:r>
          </a:p>
        </p:txBody>
      </p:sp>
      <p:sp>
        <p:nvSpPr>
          <p:cNvPr id="7" name="Flowchart: Alternate Process 6"/>
          <p:cNvSpPr/>
          <p:nvPr/>
        </p:nvSpPr>
        <p:spPr>
          <a:xfrm>
            <a:off x="6583279" y="1322471"/>
            <a:ext cx="1905000" cy="838200"/>
          </a:xfrm>
          <a:prstGeom prst="flowChartAlternateProcess">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Child</a:t>
            </a:r>
          </a:p>
          <a:p>
            <a:pPr algn="ctr"/>
            <a:r>
              <a:rPr lang="en-US" dirty="0"/>
              <a:t>$1,000,000</a:t>
            </a:r>
          </a:p>
        </p:txBody>
      </p:sp>
      <p:sp>
        <p:nvSpPr>
          <p:cNvPr id="11" name="Down Arrow 10"/>
          <p:cNvSpPr/>
          <p:nvPr/>
        </p:nvSpPr>
        <p:spPr>
          <a:xfrm>
            <a:off x="7517732" y="4112794"/>
            <a:ext cx="3810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38400" y="4953000"/>
            <a:ext cx="2743200" cy="923330"/>
          </a:xfrm>
          <a:prstGeom prst="rect">
            <a:avLst/>
          </a:prstGeom>
          <a:noFill/>
          <a:ln>
            <a:noFill/>
          </a:ln>
        </p:spPr>
        <p:txBody>
          <a:bodyPr wrap="square" rtlCol="0">
            <a:spAutoFit/>
          </a:bodyPr>
          <a:lstStyle/>
          <a:p>
            <a:r>
              <a:rPr lang="en-US" dirty="0"/>
              <a:t>Mirror wills are drafted to provide funds to child and charity. </a:t>
            </a:r>
          </a:p>
        </p:txBody>
      </p:sp>
      <p:sp>
        <p:nvSpPr>
          <p:cNvPr id="16" name="TextBox 15"/>
          <p:cNvSpPr txBox="1"/>
          <p:nvPr/>
        </p:nvSpPr>
        <p:spPr>
          <a:xfrm>
            <a:off x="5867400" y="4953000"/>
            <a:ext cx="4800600" cy="923330"/>
          </a:xfrm>
          <a:prstGeom prst="rect">
            <a:avLst/>
          </a:prstGeom>
          <a:noFill/>
          <a:ln>
            <a:noFill/>
          </a:ln>
        </p:spPr>
        <p:txBody>
          <a:bodyPr wrap="square" rtlCol="0">
            <a:spAutoFit/>
          </a:bodyPr>
          <a:lstStyle/>
          <a:p>
            <a:r>
              <a:rPr lang="en-US" dirty="0"/>
              <a:t>On death of survivor, child receives $1,000,000, charity receives $400,000. Charitable deduction is available and my save estate taxes. </a:t>
            </a:r>
          </a:p>
        </p:txBody>
      </p:sp>
      <p:sp>
        <p:nvSpPr>
          <p:cNvPr id="18" name="Right Arrow 17"/>
          <p:cNvSpPr/>
          <p:nvPr/>
        </p:nvSpPr>
        <p:spPr>
          <a:xfrm>
            <a:off x="5524500" y="1570120"/>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5524500" y="3175836"/>
            <a:ext cx="685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619374" y="2967789"/>
            <a:ext cx="1905000" cy="914400"/>
          </a:xfrm>
          <a:prstGeom prst="round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Charity </a:t>
            </a:r>
          </a:p>
          <a:p>
            <a:pPr algn="ctr"/>
            <a:r>
              <a:rPr lang="en-US" dirty="0"/>
              <a:t>$400,000</a:t>
            </a:r>
          </a:p>
        </p:txBody>
      </p:sp>
    </p:spTree>
    <p:extLst>
      <p:ext uri="{BB962C8B-B14F-4D97-AF65-F5344CB8AC3E}">
        <p14:creationId xmlns:p14="http://schemas.microsoft.com/office/powerpoint/2010/main" val="370808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Twenty years of tax law changes affecting income </a:t>
            </a:r>
          </a:p>
        </p:txBody>
      </p:sp>
      <p:sp>
        <p:nvSpPr>
          <p:cNvPr id="3" name="Content Placeholder 2"/>
          <p:cNvSpPr>
            <a:spLocks noGrp="1"/>
          </p:cNvSpPr>
          <p:nvPr>
            <p:ph idx="1"/>
          </p:nvPr>
        </p:nvSpPr>
        <p:spPr>
          <a:xfrm>
            <a:off x="110068" y="2332038"/>
            <a:ext cx="5571065" cy="3657600"/>
          </a:xfrm>
        </p:spPr>
        <p:txBody>
          <a:bodyPr>
            <a:normAutofit/>
          </a:bodyPr>
          <a:lstStyle/>
          <a:p>
            <a:endParaRPr lang="en-US" b="1" dirty="0"/>
          </a:p>
          <a:p>
            <a:pPr marL="0" indent="0">
              <a:lnSpc>
                <a:spcPct val="120000"/>
              </a:lnSpc>
              <a:spcBef>
                <a:spcPts val="0"/>
              </a:spcBef>
              <a:buNone/>
            </a:pPr>
            <a:r>
              <a:rPr lang="en-US" sz="1100" b="1" dirty="0"/>
              <a:t>Economic Growth and Tax Relief Reconciliation Act of 2001 (EGTRRA)  June 2001</a:t>
            </a:r>
          </a:p>
          <a:p>
            <a:pPr marL="0" indent="0">
              <a:lnSpc>
                <a:spcPct val="120000"/>
              </a:lnSpc>
              <a:spcBef>
                <a:spcPts val="0"/>
              </a:spcBef>
              <a:buNone/>
            </a:pPr>
            <a:endParaRPr lang="en-US" sz="1100" b="1" dirty="0"/>
          </a:p>
          <a:p>
            <a:pPr marL="0" indent="0">
              <a:lnSpc>
                <a:spcPct val="120000"/>
              </a:lnSpc>
              <a:spcBef>
                <a:spcPts val="0"/>
              </a:spcBef>
              <a:buNone/>
            </a:pPr>
            <a:r>
              <a:rPr lang="en-US" sz="1100" b="1" dirty="0"/>
              <a:t>Job Creation and Worker Assistance Act of 2002 March  2002.</a:t>
            </a:r>
          </a:p>
          <a:p>
            <a:pPr marL="0" indent="0">
              <a:lnSpc>
                <a:spcPct val="120000"/>
              </a:lnSpc>
              <a:spcBef>
                <a:spcPts val="0"/>
              </a:spcBef>
              <a:buNone/>
            </a:pPr>
            <a:endParaRPr lang="en-US" sz="1100" b="1" dirty="0"/>
          </a:p>
          <a:p>
            <a:pPr marL="0" indent="0">
              <a:lnSpc>
                <a:spcPct val="120000"/>
              </a:lnSpc>
              <a:spcBef>
                <a:spcPts val="0"/>
              </a:spcBef>
              <a:buNone/>
            </a:pPr>
            <a:r>
              <a:rPr lang="en-US" sz="1100" b="1" dirty="0"/>
              <a:t>Jobs and Growth Tax Relief Reconciliation Act of 2003 (JGTRRA) May  2003</a:t>
            </a:r>
          </a:p>
          <a:p>
            <a:pPr marL="0" indent="0">
              <a:lnSpc>
                <a:spcPct val="120000"/>
              </a:lnSpc>
              <a:spcBef>
                <a:spcPts val="0"/>
              </a:spcBef>
              <a:buNone/>
            </a:pPr>
            <a:endParaRPr lang="en-US" sz="1100" b="1" dirty="0"/>
          </a:p>
          <a:p>
            <a:pPr marL="0" indent="0">
              <a:lnSpc>
                <a:spcPct val="120000"/>
              </a:lnSpc>
              <a:spcBef>
                <a:spcPts val="0"/>
              </a:spcBef>
              <a:buNone/>
            </a:pPr>
            <a:r>
              <a:rPr lang="en-US" sz="1100" b="1" dirty="0"/>
              <a:t>American Jobs Creation Act of 2004 (AJCA) October 2004</a:t>
            </a:r>
          </a:p>
          <a:p>
            <a:pPr marL="0" indent="0">
              <a:lnSpc>
                <a:spcPct val="120000"/>
              </a:lnSpc>
              <a:spcBef>
                <a:spcPts val="0"/>
              </a:spcBef>
              <a:buNone/>
            </a:pPr>
            <a:endParaRPr lang="en-US" sz="1100" b="1" dirty="0"/>
          </a:p>
          <a:p>
            <a:pPr marL="0" indent="0">
              <a:lnSpc>
                <a:spcPct val="120000"/>
              </a:lnSpc>
              <a:spcBef>
                <a:spcPts val="0"/>
              </a:spcBef>
              <a:buNone/>
            </a:pPr>
            <a:r>
              <a:rPr lang="en-US" sz="1100" b="1" dirty="0"/>
              <a:t>Tax Increase Prevention and Reconciliation Act of 2005 (TIPRA) May 2006</a:t>
            </a:r>
          </a:p>
          <a:p>
            <a:pPr marL="0" indent="0">
              <a:lnSpc>
                <a:spcPct val="120000"/>
              </a:lnSpc>
              <a:spcBef>
                <a:spcPts val="0"/>
              </a:spcBef>
              <a:buNone/>
            </a:pPr>
            <a:endParaRPr lang="en-US" sz="1100" b="1" dirty="0"/>
          </a:p>
          <a:p>
            <a:pPr marL="0" indent="0">
              <a:lnSpc>
                <a:spcPct val="120000"/>
              </a:lnSpc>
              <a:spcBef>
                <a:spcPts val="0"/>
              </a:spcBef>
              <a:buNone/>
            </a:pPr>
            <a:r>
              <a:rPr lang="en-US" sz="1100" b="1" dirty="0"/>
              <a:t>Tax Relief and Health Care Act of 2006 December 2006</a:t>
            </a:r>
          </a:p>
          <a:p>
            <a:pPr marL="0" indent="0">
              <a:lnSpc>
                <a:spcPct val="120000"/>
              </a:lnSpc>
              <a:spcBef>
                <a:spcPts val="0"/>
              </a:spcBef>
              <a:buNone/>
            </a:pPr>
            <a:endParaRPr lang="en-US" b="1" dirty="0"/>
          </a:p>
        </p:txBody>
      </p:sp>
      <p:sp>
        <p:nvSpPr>
          <p:cNvPr id="4" name="TextBox 3"/>
          <p:cNvSpPr txBox="1"/>
          <p:nvPr/>
        </p:nvSpPr>
        <p:spPr>
          <a:xfrm>
            <a:off x="5608629" y="2726266"/>
            <a:ext cx="8303876" cy="2308132"/>
          </a:xfrm>
          <a:prstGeom prst="rect">
            <a:avLst/>
          </a:prstGeom>
          <a:noFill/>
        </p:spPr>
        <p:txBody>
          <a:bodyPr wrap="none" rtlCol="0">
            <a:spAutoFit/>
          </a:bodyPr>
          <a:lstStyle/>
          <a:p>
            <a:pPr>
              <a:lnSpc>
                <a:spcPct val="120000"/>
              </a:lnSpc>
              <a:spcBef>
                <a:spcPts val="0"/>
              </a:spcBef>
            </a:pPr>
            <a:r>
              <a:rPr lang="en-US" sz="1100" b="1" dirty="0"/>
              <a:t>Economic Stimulus Act of 2008 February 2008 </a:t>
            </a:r>
          </a:p>
          <a:p>
            <a:pPr>
              <a:lnSpc>
                <a:spcPct val="120000"/>
              </a:lnSpc>
              <a:spcBef>
                <a:spcPts val="0"/>
              </a:spcBef>
            </a:pPr>
            <a:endParaRPr lang="en-US" sz="1100" b="1" dirty="0"/>
          </a:p>
          <a:p>
            <a:pPr>
              <a:lnSpc>
                <a:spcPct val="120000"/>
              </a:lnSpc>
              <a:spcBef>
                <a:spcPts val="0"/>
              </a:spcBef>
            </a:pPr>
            <a:r>
              <a:rPr lang="en-US" sz="1100" b="1" dirty="0"/>
              <a:t>American Recovery and Reinvestment Act of 2009 (ARRA) February 2009</a:t>
            </a:r>
          </a:p>
          <a:p>
            <a:pPr>
              <a:lnSpc>
                <a:spcPct val="120000"/>
              </a:lnSpc>
              <a:spcBef>
                <a:spcPts val="0"/>
              </a:spcBef>
            </a:pPr>
            <a:endParaRPr lang="en-US" sz="1100" b="1" dirty="0"/>
          </a:p>
          <a:p>
            <a:pPr>
              <a:lnSpc>
                <a:spcPct val="120000"/>
              </a:lnSpc>
              <a:spcBef>
                <a:spcPts val="0"/>
              </a:spcBef>
            </a:pPr>
            <a:r>
              <a:rPr lang="en-US" sz="1100" b="1" dirty="0"/>
              <a:t>Tax Relief, Unemployment Insurance Reauthorization, and Job Creation Act of 2010 (2010 Tax Relief Act) December 2010.</a:t>
            </a:r>
          </a:p>
          <a:p>
            <a:pPr>
              <a:lnSpc>
                <a:spcPct val="120000"/>
              </a:lnSpc>
              <a:spcBef>
                <a:spcPts val="0"/>
              </a:spcBef>
            </a:pPr>
            <a:endParaRPr lang="en-US" sz="1100" b="1" dirty="0"/>
          </a:p>
          <a:p>
            <a:pPr>
              <a:lnSpc>
                <a:spcPct val="120000"/>
              </a:lnSpc>
              <a:spcBef>
                <a:spcPts val="0"/>
              </a:spcBef>
            </a:pPr>
            <a:r>
              <a:rPr lang="en-US" sz="1100" b="1" dirty="0"/>
              <a:t>American Taxpayer Relief Act of 2012 (ATRA)  January 2013,</a:t>
            </a:r>
          </a:p>
          <a:p>
            <a:pPr>
              <a:lnSpc>
                <a:spcPct val="120000"/>
              </a:lnSpc>
              <a:spcBef>
                <a:spcPts val="0"/>
              </a:spcBef>
            </a:pPr>
            <a:endParaRPr lang="en-US" sz="1100" b="1" dirty="0"/>
          </a:p>
          <a:p>
            <a:pPr>
              <a:lnSpc>
                <a:spcPct val="120000"/>
              </a:lnSpc>
              <a:spcBef>
                <a:spcPts val="0"/>
              </a:spcBef>
            </a:pPr>
            <a:r>
              <a:rPr lang="en-US" sz="1100" b="1" dirty="0"/>
              <a:t>Tax Cuts and Jobs Act (TCJA), December 2017</a:t>
            </a:r>
          </a:p>
          <a:p>
            <a:pPr>
              <a:lnSpc>
                <a:spcPct val="120000"/>
              </a:lnSpc>
              <a:spcBef>
                <a:spcPts val="0"/>
              </a:spcBef>
            </a:pPr>
            <a:endParaRPr lang="en-US" sz="1100" b="1" dirty="0"/>
          </a:p>
          <a:p>
            <a:pPr>
              <a:lnSpc>
                <a:spcPct val="120000"/>
              </a:lnSpc>
              <a:spcBef>
                <a:spcPts val="0"/>
              </a:spcBef>
            </a:pPr>
            <a:r>
              <a:rPr lang="en-US" sz="1100" b="1" dirty="0"/>
              <a:t>Setting Every Community Up for Retirement Enhancement (SECURE) Act into law on December 2019</a:t>
            </a:r>
          </a:p>
        </p:txBody>
      </p:sp>
    </p:spTree>
    <p:extLst>
      <p:ext uri="{BB962C8B-B14F-4D97-AF65-F5344CB8AC3E}">
        <p14:creationId xmlns:p14="http://schemas.microsoft.com/office/powerpoint/2010/main" val="401206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Twenty years, Twelve changes</a:t>
            </a:r>
          </a:p>
        </p:txBody>
      </p:sp>
      <p:sp>
        <p:nvSpPr>
          <p:cNvPr id="3" name="Content Placeholder 2"/>
          <p:cNvSpPr>
            <a:spLocks noGrp="1"/>
          </p:cNvSpPr>
          <p:nvPr>
            <p:ph idx="1"/>
          </p:nvPr>
        </p:nvSpPr>
        <p:spPr/>
        <p:txBody>
          <a:bodyPr>
            <a:normAutofit/>
          </a:bodyPr>
          <a:lstStyle/>
          <a:p>
            <a:pPr marL="0" indent="0">
              <a:lnSpc>
                <a:spcPct val="120000"/>
              </a:lnSpc>
              <a:spcBef>
                <a:spcPts val="0"/>
              </a:spcBef>
              <a:buNone/>
            </a:pPr>
            <a:r>
              <a:rPr lang="en-US" dirty="0"/>
              <a:t>What do you do?</a:t>
            </a:r>
          </a:p>
          <a:p>
            <a:pPr marL="0" indent="0">
              <a:lnSpc>
                <a:spcPct val="120000"/>
              </a:lnSpc>
              <a:spcBef>
                <a:spcPts val="0"/>
              </a:spcBef>
              <a:buNone/>
            </a:pPr>
            <a:r>
              <a:rPr lang="en-US" dirty="0"/>
              <a:t> </a:t>
            </a:r>
          </a:p>
          <a:p>
            <a:pPr marL="0" indent="0">
              <a:lnSpc>
                <a:spcPct val="120000"/>
              </a:lnSpc>
              <a:spcBef>
                <a:spcPts val="0"/>
              </a:spcBef>
              <a:buNone/>
            </a:pPr>
            <a:r>
              <a:rPr lang="en-US" dirty="0"/>
              <a:t>Focus on two most recent changes</a:t>
            </a:r>
          </a:p>
          <a:p>
            <a:pPr>
              <a:lnSpc>
                <a:spcPct val="120000"/>
              </a:lnSpc>
              <a:spcBef>
                <a:spcPts val="0"/>
              </a:spcBef>
            </a:pPr>
            <a:r>
              <a:rPr lang="en-US" b="1" dirty="0"/>
              <a:t>Tax Cuts and Jobs Act (TCJA), December 2017</a:t>
            </a:r>
          </a:p>
          <a:p>
            <a:pPr>
              <a:lnSpc>
                <a:spcPct val="120000"/>
              </a:lnSpc>
              <a:spcBef>
                <a:spcPts val="0"/>
              </a:spcBef>
            </a:pPr>
            <a:r>
              <a:rPr lang="en-US" b="1" dirty="0"/>
              <a:t>Setting Every Community Up for Retirement Enhancement (SECURE) Act, December 2019</a:t>
            </a:r>
          </a:p>
          <a:p>
            <a:endParaRPr lang="en-US" dirty="0"/>
          </a:p>
        </p:txBody>
      </p:sp>
    </p:spTree>
    <p:extLst>
      <p:ext uri="{BB962C8B-B14F-4D97-AF65-F5344CB8AC3E}">
        <p14:creationId xmlns:p14="http://schemas.microsoft.com/office/powerpoint/2010/main" val="46624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Cuts and Jobs Act (TCJA)</a:t>
            </a:r>
          </a:p>
        </p:txBody>
      </p:sp>
      <p:sp>
        <p:nvSpPr>
          <p:cNvPr id="3" name="Content Placeholder 2"/>
          <p:cNvSpPr>
            <a:spLocks noGrp="1"/>
          </p:cNvSpPr>
          <p:nvPr>
            <p:ph idx="1"/>
          </p:nvPr>
        </p:nvSpPr>
        <p:spPr/>
        <p:txBody>
          <a:bodyPr/>
          <a:lstStyle/>
          <a:p>
            <a:pPr>
              <a:lnSpc>
                <a:spcPct val="107000"/>
              </a:lnSpc>
              <a:spcAft>
                <a:spcPts val="600"/>
              </a:spcAft>
            </a:pPr>
            <a:r>
              <a:rPr lang="en-US" sz="3200" dirty="0">
                <a:ea typeface="Times New Roman" panose="02020603050405020304" pitchFamily="18" charset="0"/>
                <a:cs typeface="Times New Roman" panose="02020603050405020304" pitchFamily="18" charset="0"/>
              </a:rPr>
              <a:t>All the </a:t>
            </a:r>
            <a:r>
              <a:rPr lang="en-US" sz="3200" u="sng" dirty="0">
                <a:ea typeface="Times New Roman" panose="02020603050405020304" pitchFamily="18" charset="0"/>
                <a:cs typeface="Times New Roman" panose="02020603050405020304" pitchFamily="18" charset="0"/>
              </a:rPr>
              <a:t>individual</a:t>
            </a:r>
            <a:r>
              <a:rPr lang="en-US" sz="3200" dirty="0">
                <a:ea typeface="Times New Roman" panose="02020603050405020304" pitchFamily="18" charset="0"/>
                <a:cs typeface="Times New Roman" panose="02020603050405020304" pitchFamily="18" charset="0"/>
              </a:rPr>
              <a:t> changes to the tax code are </a:t>
            </a:r>
            <a:r>
              <a:rPr lang="en-US" sz="3200" u="sng" dirty="0">
                <a:ea typeface="Times New Roman" panose="02020603050405020304" pitchFamily="18" charset="0"/>
                <a:cs typeface="Times New Roman" panose="02020603050405020304" pitchFamily="18" charset="0"/>
              </a:rPr>
              <a:t>temporary</a:t>
            </a:r>
          </a:p>
          <a:p>
            <a:pPr>
              <a:lnSpc>
                <a:spcPct val="107000"/>
              </a:lnSpc>
              <a:spcAft>
                <a:spcPts val="600"/>
              </a:spcAft>
            </a:pPr>
            <a:endParaRPr lang="en-US" sz="3200" dirty="0">
              <a:ea typeface="Calibri" panose="020F0502020204030204" pitchFamily="34" charset="0"/>
              <a:cs typeface="Times New Roman" panose="02020603050405020304" pitchFamily="18" charset="0"/>
            </a:endParaRPr>
          </a:p>
          <a:p>
            <a:pPr>
              <a:lnSpc>
                <a:spcPct val="107000"/>
              </a:lnSpc>
              <a:spcAft>
                <a:spcPts val="600"/>
              </a:spcAft>
            </a:pPr>
            <a:r>
              <a:rPr lang="en-US" sz="3200" dirty="0">
                <a:ea typeface="Times New Roman" panose="02020603050405020304" pitchFamily="18" charset="0"/>
                <a:cs typeface="Times New Roman" panose="02020603050405020304" pitchFamily="18" charset="0"/>
              </a:rPr>
              <a:t>Most changes expire in 2026 - opportunities exist now</a:t>
            </a:r>
            <a:endParaRPr lang="en-US" sz="32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16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1917" y="1716577"/>
            <a:ext cx="8382000" cy="3989938"/>
          </a:xfrm>
          <a:prstGeom prst="rect">
            <a:avLst/>
          </a:prstGeom>
        </p:spPr>
        <p:txBody>
          <a:bodyPr wrap="square">
            <a:spAutoFit/>
          </a:bodyPr>
          <a:lstStyle/>
          <a:p>
            <a:pPr>
              <a:lnSpc>
                <a:spcPct val="107000"/>
              </a:lnSpc>
              <a:spcAft>
                <a:spcPts val="600"/>
              </a:spcAft>
            </a:pPr>
            <a:r>
              <a:rPr lang="en-US" sz="3600" b="1" dirty="0">
                <a:latin typeface="+mj-lt"/>
                <a:ea typeface="Calibri" panose="020F0502020204030204" pitchFamily="34" charset="0"/>
                <a:cs typeface="Times New Roman" panose="02020603050405020304" pitchFamily="18" charset="0"/>
              </a:rPr>
              <a:t>How did it affect you?</a:t>
            </a:r>
          </a:p>
          <a:p>
            <a:pPr>
              <a:lnSpc>
                <a:spcPct val="107000"/>
              </a:lnSpc>
              <a:spcAft>
                <a:spcPts val="600"/>
              </a:spcAft>
            </a:pPr>
            <a:r>
              <a:rPr lang="en-US" sz="2400" b="1" dirty="0">
                <a:latin typeface="+mj-lt"/>
                <a:ea typeface="Calibri" panose="020F0502020204030204" pitchFamily="34" charset="0"/>
                <a:cs typeface="Times New Roman" panose="02020603050405020304" pitchFamily="18" charset="0"/>
              </a:rPr>
              <a:t>Personal Exemption</a:t>
            </a:r>
            <a:endParaRPr lang="en-US" sz="2400" dirty="0">
              <a:latin typeface="+mj-lt"/>
              <a:ea typeface="Calibri" panose="020F0502020204030204" pitchFamily="34" charset="0"/>
              <a:cs typeface="Times New Roman" panose="02020603050405020304" pitchFamily="18" charset="0"/>
            </a:endParaRPr>
          </a:p>
          <a:p>
            <a:pPr marL="342900" indent="-342900">
              <a:lnSpc>
                <a:spcPct val="107000"/>
              </a:lnSpc>
              <a:spcAft>
                <a:spcPts val="600"/>
              </a:spcAft>
              <a:buFont typeface="Arial" panose="020B0604020202020204" pitchFamily="34" charset="0"/>
              <a:buChar char="•"/>
            </a:pPr>
            <a:r>
              <a:rPr lang="en-US" sz="2400" dirty="0">
                <a:solidFill>
                  <a:srgbClr val="111111"/>
                </a:solidFill>
                <a:latin typeface="+mj-lt"/>
                <a:ea typeface="Calibri" panose="020F0502020204030204" pitchFamily="34" charset="0"/>
                <a:cs typeface="Times New Roman" panose="02020603050405020304" pitchFamily="18" charset="0"/>
              </a:rPr>
              <a:t>Personal exemptions repealed.  </a:t>
            </a:r>
            <a:endParaRPr lang="en-US" sz="2400" dirty="0">
              <a:latin typeface="+mj-lt"/>
              <a:ea typeface="Calibri" panose="020F0502020204030204" pitchFamily="34" charset="0"/>
              <a:cs typeface="Times New Roman" panose="02020603050405020304" pitchFamily="18" charset="0"/>
            </a:endParaRPr>
          </a:p>
          <a:p>
            <a:pPr>
              <a:lnSpc>
                <a:spcPct val="107000"/>
              </a:lnSpc>
              <a:spcAft>
                <a:spcPts val="600"/>
              </a:spcAft>
            </a:pPr>
            <a:r>
              <a:rPr lang="en-US" sz="2400" b="1" dirty="0">
                <a:solidFill>
                  <a:srgbClr val="111111"/>
                </a:solidFill>
                <a:latin typeface="+mj-lt"/>
                <a:ea typeface="Calibri" panose="020F0502020204030204" pitchFamily="34" charset="0"/>
                <a:cs typeface="Times New Roman" panose="02020603050405020304" pitchFamily="18" charset="0"/>
              </a:rPr>
              <a:t>Standard Deduction</a:t>
            </a:r>
            <a:endParaRPr lang="en-US" sz="2400" dirty="0">
              <a:latin typeface="+mj-lt"/>
              <a:ea typeface="Calibri" panose="020F0502020204030204" pitchFamily="34" charset="0"/>
              <a:cs typeface="Times New Roman" panose="02020603050405020304" pitchFamily="18" charset="0"/>
            </a:endParaRPr>
          </a:p>
          <a:p>
            <a:pPr>
              <a:lnSpc>
                <a:spcPct val="107000"/>
              </a:lnSpc>
              <a:spcAft>
                <a:spcPts val="600"/>
              </a:spcAft>
            </a:pPr>
            <a:r>
              <a:rPr lang="en-US" sz="2400" b="1" u="sng" dirty="0">
                <a:solidFill>
                  <a:srgbClr val="111111"/>
                </a:solidFill>
                <a:latin typeface="+mj-lt"/>
                <a:ea typeface="Calibri" panose="020F0502020204030204" pitchFamily="34" charset="0"/>
                <a:cs typeface="Times New Roman" panose="02020603050405020304" pitchFamily="18" charset="0"/>
              </a:rPr>
              <a:t>Single</a:t>
            </a:r>
            <a:r>
              <a:rPr lang="en-US" sz="2400" b="1" dirty="0">
                <a:solidFill>
                  <a:srgbClr val="111111"/>
                </a:solidFill>
                <a:latin typeface="+mj-lt"/>
                <a:ea typeface="Calibri" panose="020F0502020204030204" pitchFamily="34" charset="0"/>
                <a:cs typeface="Times New Roman" panose="02020603050405020304" pitchFamily="18" charset="0"/>
              </a:rPr>
              <a:t> </a:t>
            </a:r>
            <a:endParaRPr lang="en-US" sz="2400" dirty="0">
              <a:latin typeface="+mj-lt"/>
              <a:ea typeface="Calibri" panose="020F0502020204030204" pitchFamily="34" charset="0"/>
              <a:cs typeface="Times New Roman" panose="02020603050405020304" pitchFamily="18" charset="0"/>
            </a:endParaRPr>
          </a:p>
          <a:p>
            <a:pPr marL="342900" indent="-342900">
              <a:lnSpc>
                <a:spcPct val="107000"/>
              </a:lnSpc>
              <a:spcAft>
                <a:spcPts val="600"/>
              </a:spcAft>
              <a:buFont typeface="Arial" panose="020B0604020202020204" pitchFamily="34" charset="0"/>
              <a:buChar char="•"/>
            </a:pPr>
            <a:r>
              <a:rPr lang="en-US" sz="2400" dirty="0">
                <a:solidFill>
                  <a:srgbClr val="111111"/>
                </a:solidFill>
                <a:latin typeface="+mj-lt"/>
                <a:ea typeface="Calibri" panose="020F0502020204030204" pitchFamily="34" charset="0"/>
                <a:cs typeface="Times New Roman" panose="02020603050405020304" pitchFamily="18" charset="0"/>
              </a:rPr>
              <a:t>Standard deduction increases currently $12,200.</a:t>
            </a:r>
            <a:endParaRPr lang="en-US" sz="2400" dirty="0">
              <a:latin typeface="+mj-lt"/>
              <a:ea typeface="Calibri" panose="020F0502020204030204" pitchFamily="34" charset="0"/>
              <a:cs typeface="Times New Roman" panose="02020603050405020304" pitchFamily="18" charset="0"/>
            </a:endParaRPr>
          </a:p>
          <a:p>
            <a:pPr>
              <a:lnSpc>
                <a:spcPct val="107000"/>
              </a:lnSpc>
              <a:spcAft>
                <a:spcPts val="600"/>
              </a:spcAft>
            </a:pPr>
            <a:r>
              <a:rPr lang="en-US" sz="2400" b="1" u="sng" dirty="0">
                <a:solidFill>
                  <a:srgbClr val="111111"/>
                </a:solidFill>
                <a:latin typeface="+mj-lt"/>
                <a:ea typeface="Calibri" panose="020F0502020204030204" pitchFamily="34" charset="0"/>
                <a:cs typeface="Times New Roman" panose="02020603050405020304" pitchFamily="18" charset="0"/>
              </a:rPr>
              <a:t>Married Filing Jointly</a:t>
            </a:r>
            <a:endParaRPr lang="en-US" sz="2400" u="sng" dirty="0">
              <a:latin typeface="+mj-lt"/>
              <a:ea typeface="Calibri" panose="020F0502020204030204" pitchFamily="34" charset="0"/>
              <a:cs typeface="Times New Roman" panose="02020603050405020304" pitchFamily="18" charset="0"/>
            </a:endParaRPr>
          </a:p>
          <a:p>
            <a:pPr marL="342900" indent="-342900">
              <a:lnSpc>
                <a:spcPct val="107000"/>
              </a:lnSpc>
              <a:spcAft>
                <a:spcPts val="600"/>
              </a:spcAft>
              <a:buFont typeface="Arial" panose="020B0604020202020204" pitchFamily="34" charset="0"/>
              <a:buChar char="•"/>
            </a:pPr>
            <a:r>
              <a:rPr lang="en-US" sz="2400" dirty="0">
                <a:solidFill>
                  <a:srgbClr val="111111"/>
                </a:solidFill>
                <a:latin typeface="+mj-lt"/>
                <a:ea typeface="Calibri" panose="020F0502020204030204" pitchFamily="34" charset="0"/>
                <a:cs typeface="Times New Roman" panose="02020603050405020304" pitchFamily="18" charset="0"/>
              </a:rPr>
              <a:t>Standard deduction increases currently $24,400.</a:t>
            </a:r>
            <a:endParaRPr lang="en-US" sz="24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154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panose="020F0502020204030204" pitchFamily="34" charset="0"/>
                <a:cs typeface="Times New Roman" panose="02020603050405020304" pitchFamily="18" charset="0"/>
              </a:rPr>
              <a:t>How did it affect you?</a:t>
            </a:r>
            <a:br>
              <a:rPr lang="en-US" dirty="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r>
              <a:rPr lang="en-US" dirty="0"/>
              <a:t>The deduction for state and local income, property, and sales taxes (SALT) is capped at $10,000. Substantial reduction from the former rule allowing all property taxes, plus all state and local income to be itemized. </a:t>
            </a:r>
          </a:p>
        </p:txBody>
      </p:sp>
    </p:spTree>
    <p:extLst>
      <p:ext uri="{BB962C8B-B14F-4D97-AF65-F5344CB8AC3E}">
        <p14:creationId xmlns:p14="http://schemas.microsoft.com/office/powerpoint/2010/main" val="25164564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KSUF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Campus Collaboration Communication 1-29-16</Template>
  <TotalTime>1789</TotalTime>
  <Words>2541</Words>
  <Application>Microsoft Office PowerPoint</Application>
  <PresentationFormat>Widescreen</PresentationFormat>
  <Paragraphs>307</Paragraphs>
  <Slides>46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Calibri</vt:lpstr>
      <vt:lpstr>Myriad Pro</vt:lpstr>
      <vt:lpstr>Raleway</vt:lpstr>
      <vt:lpstr>Roboto Mono</vt:lpstr>
      <vt:lpstr>Times New Roman</vt:lpstr>
      <vt:lpstr>Verdana</vt:lpstr>
      <vt:lpstr>KSUF PPT template</vt:lpstr>
      <vt:lpstr>Maximizing Strategies After Tax Law Changes </vt:lpstr>
      <vt:lpstr>PowerPoint Presentation</vt:lpstr>
      <vt:lpstr>PowerPoint Presentation</vt:lpstr>
      <vt:lpstr>Myths Towards Philanthropy</vt:lpstr>
      <vt:lpstr>Twenty years of tax law changes affecting income </vt:lpstr>
      <vt:lpstr>Twenty years, Twelve changes</vt:lpstr>
      <vt:lpstr>Tax Cuts and Jobs Act (TCJA)</vt:lpstr>
      <vt:lpstr>PowerPoint Presentation</vt:lpstr>
      <vt:lpstr>How did it affect you? </vt:lpstr>
      <vt:lpstr>Capital Gain Rates</vt:lpstr>
      <vt:lpstr>How did it affect you?</vt:lpstr>
      <vt:lpstr>PowerPoint Presentation</vt:lpstr>
      <vt:lpstr>PowerPoint Presentation</vt:lpstr>
      <vt:lpstr>How did it affect you?</vt:lpstr>
      <vt:lpstr>Setting Every Community Up for Retirement Enhancement (SECURE) Act, December 2019</vt:lpstr>
      <vt:lpstr>Why the Changes?</vt:lpstr>
      <vt:lpstr>PowerPoint Presentation</vt:lpstr>
      <vt:lpstr>PowerPoint Presentation</vt:lpstr>
      <vt:lpstr>PowerPoint Presentation</vt:lpstr>
      <vt:lpstr>Using the tax laws to your advantage.</vt:lpstr>
      <vt:lpstr>PowerPoint Presentation</vt:lpstr>
      <vt:lpstr>PowerPoint Presentation</vt:lpstr>
      <vt:lpstr>Tax-Savvy Ways to make giving go further</vt:lpstr>
      <vt:lpstr>PowerPoint Presentation</vt:lpstr>
      <vt:lpstr>Beneficiary Designation Retirement Accounts</vt:lpstr>
      <vt:lpstr>Beneficiary Designation IRA or Pension</vt:lpstr>
      <vt:lpstr>PowerPoint Presentation</vt:lpstr>
      <vt:lpstr>PowerPoint Presentation</vt:lpstr>
      <vt:lpstr>PowerPoint Presentation</vt:lpstr>
      <vt:lpstr>PowerPoint Presentation</vt:lpstr>
      <vt:lpstr>Couple with the biggest asset being their IRA valued at $1.5M, expressed interest in funding a faculty position. This couple has 2 daughters they want to help. They also realize if this $1.5M is given to them outright they will pay ordinary income tax on the entire amount, and daughters will most likely spend it extravagantly. </vt:lpstr>
      <vt:lpstr>PowerPoint Presentation</vt:lpstr>
      <vt:lpstr>Couple aged 59 &amp; 58 with 3 children were interested in providing support to CAPD. They didn’t feel like they had the current income to commit to annual contributions. However, among their assets they did have an account with Charles Schwab worth approximately $167,000. </vt:lpstr>
      <vt:lpstr>PowerPoint Presentation</vt:lpstr>
      <vt:lpstr>Couple in their late 70’s without direct heirs wanted to help CAPD. They are philanthropic and have other organizations in mind. One of the largest asset in their estate is their home. This property was originally purchased for a fraction of its current market value of over $1M.                                  </vt:lpstr>
      <vt:lpstr>PowerPoint Presentation</vt:lpstr>
      <vt:lpstr>Individual in their early 40’s who indicated an interest in supporting the CAPD at a significant level. This individual has significant income to meet an annual income requirement but does not have a substantial net worth yet. </vt:lpstr>
      <vt:lpstr>Joe – Age 43</vt:lpstr>
      <vt:lpstr>Individual in their late 60’s desired to retire soon and sell their interest/stock in their firm to the other partners. </vt:lpstr>
      <vt:lpstr>PowerPoint Presentation</vt:lpstr>
      <vt:lpstr>Couple with the biggest asset being their IRA valued at $1.5M, expressed interest in funding a faculty position. This couple has 2 daughters they want to help. They also realize if this $1.5M is given to them outright they will pay ordinary income tax on the entire amount, and daughters will most likely spend it extravagantly. </vt:lpstr>
      <vt:lpstr>PowerPoint Presentation</vt:lpstr>
      <vt:lpstr>PowerPoint Presentation</vt:lpstr>
      <vt:lpstr>PowerPoint Presentation</vt:lpstr>
      <vt:lpstr>Joe – Age 72    Martha – Age 72 </vt:lpstr>
      <vt:lpstr>Charitable Bequest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Sedlacek</dc:creator>
  <cp:lastModifiedBy>Ben Johnson</cp:lastModifiedBy>
  <cp:revision>25</cp:revision>
  <dcterms:created xsi:type="dcterms:W3CDTF">2020-02-24T14:10:35Z</dcterms:created>
  <dcterms:modified xsi:type="dcterms:W3CDTF">2022-04-21T02:31:33Z</dcterms:modified>
</cp:coreProperties>
</file>